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71" r:id="rId3"/>
    <p:sldId id="273" r:id="rId4"/>
    <p:sldId id="275" r:id="rId5"/>
    <p:sldId id="279" r:id="rId6"/>
    <p:sldId id="283" r:id="rId7"/>
    <p:sldId id="285" r:id="rId8"/>
    <p:sldId id="284" r:id="rId9"/>
    <p:sldId id="278" r:id="rId10"/>
    <p:sldId id="287" r:id="rId11"/>
    <p:sldId id="280" r:id="rId12"/>
    <p:sldId id="282" r:id="rId13"/>
    <p:sldId id="286" r:id="rId14"/>
    <p:sldId id="272" r:id="rId15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DF76"/>
    <a:srgbClr val="CFE1A0"/>
    <a:srgbClr val="F1F1EF"/>
    <a:srgbClr val="B6D16F"/>
    <a:srgbClr val="99FFCC"/>
    <a:srgbClr val="9E3C53"/>
    <a:srgbClr val="00CC66"/>
    <a:srgbClr val="00E271"/>
    <a:srgbClr val="00F27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8" autoAdjust="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854-6F45-4D5D-A51E-1ADEEB3CBB75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66DB-3E61-478C-8A06-142CEFFD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79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2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75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32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6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1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887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3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293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9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982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3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773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6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14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550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141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5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0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55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2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019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13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178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9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962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0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2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61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19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4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76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-175074" y="2761849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ka-GE" sz="5900" dirty="0" smtClean="0">
                <a:solidFill>
                  <a:srgbClr val="A1C448"/>
                </a:solidFill>
              </a:rPr>
              <a:t>სკოლების</a:t>
            </a:r>
            <a:br>
              <a:rPr lang="ka-GE" sz="5900" dirty="0" smtClean="0">
                <a:solidFill>
                  <a:srgbClr val="A1C448"/>
                </a:solidFill>
              </a:rPr>
            </a:br>
            <a:r>
              <a:rPr lang="ka-GE" sz="5900" dirty="0" smtClean="0">
                <a:solidFill>
                  <a:srgbClr val="A1C448"/>
                </a:solidFill>
              </a:rPr>
              <a:t>ჯანსაღი კვებით</a:t>
            </a:r>
            <a:br>
              <a:rPr lang="ka-GE" sz="5900" dirty="0" smtClean="0">
                <a:solidFill>
                  <a:srgbClr val="A1C448"/>
                </a:solidFill>
              </a:rPr>
            </a:br>
            <a:r>
              <a:rPr lang="ka-GE" sz="5900" dirty="0" smtClean="0">
                <a:solidFill>
                  <a:srgbClr val="A1C448"/>
                </a:solidFill>
              </a:rPr>
              <a:t>უზრუნველყოფის </a:t>
            </a:r>
            <a:r>
              <a:rPr lang="en-US" sz="5900" dirty="0" smtClean="0">
                <a:solidFill>
                  <a:srgbClr val="A1C448"/>
                </a:solidFill>
              </a:rPr>
              <a:t/>
            </a:r>
            <a:br>
              <a:rPr lang="en-US" sz="5900" dirty="0" smtClean="0">
                <a:solidFill>
                  <a:srgbClr val="A1C448"/>
                </a:solidFill>
              </a:rPr>
            </a:br>
            <a:r>
              <a:rPr lang="ka-GE" sz="5900" dirty="0" smtClean="0">
                <a:solidFill>
                  <a:srgbClr val="A1C448"/>
                </a:solidFill>
              </a:rPr>
              <a:t>ინიციატივა</a:t>
            </a:r>
            <a:endParaRPr sz="5900" dirty="0">
              <a:solidFill>
                <a:srgbClr val="A1C448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6459" y="2"/>
            <a:ext cx="2156808" cy="247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669" y="5352984"/>
            <a:ext cx="1479900" cy="160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655035">
            <a:off x="10320229" y="-73656"/>
            <a:ext cx="1653756" cy="20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69999">
            <a:off x="408815" y="5616360"/>
            <a:ext cx="1302967" cy="132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59" y="787201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420544" y="3670128"/>
            <a:ext cx="45719" cy="2549562"/>
          </a:xfrm>
          <a:prstGeom prst="rect">
            <a:avLst/>
          </a:prstGeom>
          <a:solidFill>
            <a:srgbClr val="D8A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412" y="4732"/>
            <a:ext cx="6172937" cy="952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ცნობიერების ამაღლება და პროექტის პოპულარიზება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578090" y="390625"/>
            <a:ext cx="461391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81182" y="1989622"/>
            <a:ext cx="10515600" cy="4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 ჯანსაღი კვების მნიშვნელობაზე ინფორმაციის მიწოდება სამიზნე ჯგუფებში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07039" y="2670360"/>
            <a:ext cx="10515600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მშობელთა განათლება ბავშვთა და მოზარდთა კვების საკითხებზე</a:t>
            </a:r>
            <a:endParaRPr lang="en-US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8645" y="1228701"/>
            <a:ext cx="10515600" cy="4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მოზარდებისთვის ჯანსაღი საკვების მომზადების პრაქტიკული გაკვეთილები ცნობილი შეფ-მზარეულების მიერ</a:t>
            </a:r>
            <a:endParaRPr lang="en-US" kern="0" dirty="0"/>
          </a:p>
        </p:txBody>
      </p:sp>
      <p:sp>
        <p:nvSpPr>
          <p:cNvPr id="18" name="Rectangle 17"/>
          <p:cNvSpPr/>
          <p:nvPr/>
        </p:nvSpPr>
        <p:spPr>
          <a:xfrm>
            <a:off x="710009" y="1570614"/>
            <a:ext cx="50979" cy="2842907"/>
          </a:xfrm>
          <a:prstGeom prst="rect">
            <a:avLst/>
          </a:prstGeom>
          <a:solidFill>
            <a:srgbClr val="3A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498" y="1297469"/>
            <a:ext cx="341914" cy="341914"/>
          </a:xfrm>
          <a:prstGeom prst="ellipse">
            <a:avLst/>
          </a:prstGeom>
          <a:solidFill>
            <a:srgbClr val="3A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26611" y="2293158"/>
            <a:ext cx="45719" cy="2549562"/>
          </a:xfrm>
          <a:prstGeom prst="rect">
            <a:avLst/>
          </a:prstGeom>
          <a:solidFill>
            <a:srgbClr val="7F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4100" y="2020012"/>
            <a:ext cx="341914" cy="341914"/>
          </a:xfrm>
          <a:prstGeom prst="ellipse">
            <a:avLst/>
          </a:prstGeom>
          <a:solidFill>
            <a:srgbClr val="7F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62263" y="2972884"/>
            <a:ext cx="45719" cy="2549562"/>
          </a:xfrm>
          <a:prstGeom prst="rect">
            <a:avLst/>
          </a:prstGeom>
          <a:solidFill>
            <a:srgbClr val="C1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09752" y="2699738"/>
            <a:ext cx="341914" cy="341914"/>
          </a:xfrm>
          <a:prstGeom prst="ellipse">
            <a:avLst/>
          </a:prstGeom>
          <a:solidFill>
            <a:srgbClr val="C1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18;p16"/>
          <p:cNvPicPr preferRelativeResize="0"/>
          <p:nvPr/>
        </p:nvPicPr>
        <p:blipFill rotWithShape="1">
          <a:blip r:embed="rId2">
            <a:alphaModFix/>
          </a:blip>
          <a:srcRect t="59571" b="2478"/>
          <a:stretch/>
        </p:blipFill>
        <p:spPr>
          <a:xfrm>
            <a:off x="0" y="4413522"/>
            <a:ext cx="12192000" cy="2444478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2690873" y="3353439"/>
            <a:ext cx="10515600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მობილური აპლიკაცია ჯანსაღი კვების რეცეპტებით</a:t>
            </a:r>
            <a:endParaRPr lang="en-US" kern="0" dirty="0"/>
          </a:p>
        </p:txBody>
      </p:sp>
      <p:sp>
        <p:nvSpPr>
          <p:cNvPr id="27" name="Oval 26"/>
          <p:cNvSpPr/>
          <p:nvPr/>
        </p:nvSpPr>
        <p:spPr>
          <a:xfrm>
            <a:off x="5268033" y="3396982"/>
            <a:ext cx="341914" cy="341914"/>
          </a:xfrm>
          <a:prstGeom prst="ellipse">
            <a:avLst/>
          </a:prstGeom>
          <a:solidFill>
            <a:srgbClr val="D8A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მოსალოდნელი შედეგები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0" y="781250"/>
            <a:ext cx="7889454" cy="586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C6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ბავშვებსა და მშობლებში</a:t>
            </a:r>
            <a:r>
              <a:rPr kumimoji="0" lang="ka-GE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ka-GE" kern="0" dirty="0" smtClean="0">
                <a:solidFill>
                  <a:srgbClr val="002060"/>
                </a:solidFill>
              </a:rPr>
              <a:t>კვებისადმი დამოკიდებულების შეცვლა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არაჯანსაღ კვებასთან დაკავშირებული ჯანმრთელობის პრობლემების და ავადობის შემცირება მოზარდებში</a:t>
            </a:r>
            <a:r>
              <a:rPr lang="ka-GE" kern="0" dirty="0" smtClean="0">
                <a:solidFill>
                  <a:srgbClr val="002060"/>
                </a:solidFill>
              </a:rPr>
              <a:t>;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kern="0" dirty="0" smtClean="0">
                <a:solidFill>
                  <a:srgbClr val="002060"/>
                </a:solidFill>
              </a:rPr>
              <a:t>სასწავლო პროცესის ხელშეწყობა და აკადემიური მოსწრების ამაღლება;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ka-GE" kern="0" dirty="0" smtClean="0">
                <a:solidFill>
                  <a:srgbClr val="002060"/>
                </a:solidFill>
              </a:rPr>
              <a:t> </a:t>
            </a:r>
            <a:r>
              <a:rPr lang="ka-GE" kern="0" dirty="0">
                <a:solidFill>
                  <a:srgbClr val="002060"/>
                </a:solidFill>
              </a:rPr>
              <a:t>სოციალურად მოწყვლადი ჯგუფებისთვის საკვებზე გაუმჯობესებული ხელმისაწვდომობა;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ka-GE" kern="0" dirty="0">
                <a:solidFill>
                  <a:srgbClr val="002060"/>
                </a:solidFill>
              </a:rPr>
              <a:t>საკუთარ ჯანმრთელობაზე ზრუნვის პასუხისმგებლობის განვითარება;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ka-GE" kern="0" dirty="0">
                <a:solidFill>
                  <a:srgbClr val="002060"/>
                </a:solidFill>
              </a:rPr>
              <a:t> </a:t>
            </a:r>
            <a:r>
              <a:rPr lang="ka-GE" kern="0" dirty="0" smtClean="0">
                <a:solidFill>
                  <a:srgbClr val="002060"/>
                </a:solidFill>
              </a:rPr>
              <a:t>კვების ორგანიზების მეტი </a:t>
            </a:r>
            <a:r>
              <a:rPr lang="ka-GE" kern="0" dirty="0">
                <a:solidFill>
                  <a:srgbClr val="002060"/>
                </a:solidFill>
              </a:rPr>
              <a:t>ხარჯეფექტურობა;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კვების ეროვნული ბიზნესის გაძლიერება</a:t>
            </a:r>
            <a:r>
              <a:rPr kumimoji="0" lang="ka-GE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და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სოფლის მეურნეუობის გაძლიერება;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საკვების ხარისხის და უსაფრთხოების გაუმჯობესებული კონტორლი;</a:t>
            </a:r>
          </a:p>
          <a:p>
            <a:pPr marL="285750" marR="0" lvl="0" indent="-2857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dirty="0" smtClean="0">
                <a:solidFill>
                  <a:srgbClr val="002060"/>
                </a:solidFill>
              </a:rPr>
              <a:t>ადგილობრივ </a:t>
            </a:r>
            <a:r>
              <a:rPr lang="ka-GE" dirty="0">
                <a:solidFill>
                  <a:srgbClr val="002060"/>
                </a:solidFill>
              </a:rPr>
              <a:t>პროდუქტზე მოთხოვნის გაზრდა; </a:t>
            </a:r>
            <a:endParaRPr lang="ka-GE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ka-GE" dirty="0" smtClean="0">
                <a:solidFill>
                  <a:srgbClr val="002060"/>
                </a:solidFill>
              </a:rPr>
              <a:t>სოფლის </a:t>
            </a:r>
            <a:r>
              <a:rPr lang="ka-GE" dirty="0">
                <a:solidFill>
                  <a:srgbClr val="002060"/>
                </a:solidFill>
              </a:rPr>
              <a:t>მეურნეობაში თანამედროვე მეთოდების დანერგვა ეკოლოგიურად სუფთა პროდუქტის წარმოებისთვის და გადამამუშავებელი </a:t>
            </a:r>
            <a:r>
              <a:rPr lang="ka-GE" dirty="0" smtClean="0">
                <a:solidFill>
                  <a:srgbClr val="002060"/>
                </a:solidFill>
              </a:rPr>
              <a:t>მრეწველობის განვითარება.</a:t>
            </a:r>
            <a:endParaRPr lang="ka-GE" dirty="0">
              <a:solidFill>
                <a:srgbClr val="002060"/>
              </a:solidFill>
            </a:endParaRPr>
          </a:p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3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42" name="Picture 18" descr="Watercolor of happy kids jumping together . Happy children's da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04" y="750731"/>
            <a:ext cx="4667250" cy="4667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1;p36"/>
          <p:cNvSpPr txBox="1"/>
          <p:nvPr/>
        </p:nvSpPr>
        <p:spPr>
          <a:xfrm>
            <a:off x="7919887" y="3699763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endParaRPr lang="ka-GE" sz="1200" dirty="0">
              <a:solidFill>
                <a:srgbClr val="002060"/>
              </a:solidFill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მოკავშირე უწყებები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9" name="Google Shape;1153;p51"/>
          <p:cNvCxnSpPr/>
          <p:nvPr/>
        </p:nvCxnSpPr>
        <p:spPr>
          <a:xfrm>
            <a:off x="66556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0" y="839985"/>
            <a:ext cx="3198559" cy="754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6312" y="1009263"/>
            <a:ext cx="6311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საქართველოს განათლების, მეცნიერების, კულტურისა  და სპორტის სამინისტრ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0" y="1971413"/>
            <a:ext cx="3145187" cy="8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49400" y="2071017"/>
            <a:ext cx="7248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საქართველოს განათლების, მეცნიერების, კულტურისა და სპორტის სამინისტრო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საქართველოს გარემოს დაცვისა და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2" y="3018829"/>
            <a:ext cx="1336263" cy="875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27756" y="3407375"/>
            <a:ext cx="5910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გარემოს დაცვისა და სოფლის მეურნეობის სამინისტრო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58" name="Picture 10" descr="ასორტი ვერეს” საწარმოო პროცესი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2" y="3985813"/>
            <a:ext cx="1251510" cy="1010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23263" y="4216645"/>
            <a:ext cx="49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სურსათის ეროვნული სააგენტო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062" name="Picture 14" descr="Ministry of Education, Science, Culture And Sport of Georgi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32629" r="4235" b="25446"/>
          <a:stretch/>
        </p:blipFill>
        <p:spPr bwMode="auto">
          <a:xfrm>
            <a:off x="144570" y="4985547"/>
            <a:ext cx="2721689" cy="60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23263" y="5096238"/>
            <a:ext cx="491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solidFill>
                  <a:srgbClr val="002060"/>
                </a:solidFill>
              </a:rPr>
              <a:t>გაეროს ბავშვთა ფონდი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3854" y="5975831"/>
            <a:ext cx="565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მნიშვნელოვანია პროცესში მშობლების, მოსწავლეებისა და მასწავლებლების ჩართულობა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64" name="Picture 16" descr="❗ მნიშვნელობა: ძახილის ნიშანი Emoji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12" y="572749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4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/>
          </p:nvPr>
        </p:nvSpPr>
        <p:spPr>
          <a:xfrm>
            <a:off x="0" y="3196028"/>
            <a:ext cx="12192000" cy="3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a-GE" sz="4400" b="1" dirty="0"/>
              <a:t>მადლობა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ka-GE" sz="4400" b="1" dirty="0" smtClean="0"/>
              <a:t>ყურადღებისთვის</a:t>
            </a:r>
            <a:endParaRPr sz="4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410596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13" y="1093343"/>
            <a:ext cx="5380700" cy="33149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5289" y="0"/>
            <a:ext cx="5934648" cy="78930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rgbClr val="A1C448"/>
                </a:solidFill>
              </a:rPr>
              <a:t>საკითხის აქტუალურობა</a:t>
            </a:r>
            <a:endParaRPr lang="en-US" sz="3600" dirty="0">
              <a:solidFill>
                <a:srgbClr val="A1C4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897" y="939619"/>
            <a:ext cx="4248614" cy="1754326"/>
          </a:xfrm>
          <a:prstGeom prst="rect">
            <a:avLst/>
          </a:prstGeom>
          <a:noFill/>
          <a:ln>
            <a:solidFill>
              <a:srgbClr val="A1C4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სასწავლო დაწესებულებებში</a:t>
            </a: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კვების კომპონენტის ხარვეზები- </a:t>
            </a:r>
            <a:r>
              <a:rPr lang="ka-GE" dirty="0">
                <a:solidFill>
                  <a:srgbClr val="002060"/>
                </a:solidFill>
              </a:rPr>
              <a:t>არაჯანსაღი საკვები სკოლებში, კვება რეჟიმის გარეშე, არასრულფასოვანი </a:t>
            </a:r>
            <a:r>
              <a:rPr lang="ka-GE" dirty="0" smtClean="0">
                <a:solidFill>
                  <a:srgbClr val="002060"/>
                </a:solidFill>
              </a:rPr>
              <a:t>რაციონი, </a:t>
            </a:r>
            <a:r>
              <a:rPr lang="ka-GE" dirty="0">
                <a:solidFill>
                  <a:srgbClr val="002060"/>
                </a:solidFill>
              </a:rPr>
              <a:t>სურსათის ხარისხის და უსაფრთხოების </a:t>
            </a:r>
            <a:r>
              <a:rPr lang="ka-GE" dirty="0" smtClean="0">
                <a:solidFill>
                  <a:srgbClr val="002060"/>
                </a:solidFill>
              </a:rPr>
              <a:t>პრობლემა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193" y="5462385"/>
            <a:ext cx="4248614" cy="1200329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მენტალური განვითარების რისკები და დაბალი </a:t>
            </a:r>
            <a:r>
              <a:rPr lang="ka-GE" dirty="0">
                <a:solidFill>
                  <a:srgbClr val="002060"/>
                </a:solidFill>
              </a:rPr>
              <a:t>აკადემიური </a:t>
            </a:r>
            <a:r>
              <a:rPr lang="ka-GE" dirty="0" smtClean="0">
                <a:solidFill>
                  <a:srgbClr val="002060"/>
                </a:solidFill>
              </a:rPr>
              <a:t>შედეგები </a:t>
            </a:r>
            <a:r>
              <a:rPr lang="ka-GE" dirty="0">
                <a:solidFill>
                  <a:srgbClr val="002060"/>
                </a:solidFill>
              </a:rPr>
              <a:t>ასოცირებული</a:t>
            </a:r>
            <a:r>
              <a:rPr lang="ka-GE" dirty="0" smtClean="0">
                <a:solidFill>
                  <a:srgbClr val="002060"/>
                </a:solidFill>
              </a:rPr>
              <a:t> არარაციონალურ  კვებასთან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6911" y="5462386"/>
            <a:ext cx="3479179" cy="1200329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a-GE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საკვებისმიერი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ინტოქსიკაციის </a:t>
            </a:r>
            <a:r>
              <a:rPr lang="ka-GE" dirty="0">
                <a:solidFill>
                  <a:srgbClr val="002060"/>
                </a:solidFill>
              </a:rPr>
              <a:t>შემთხვევები </a:t>
            </a:r>
            <a:endParaRPr lang="ka-GE" dirty="0" smtClean="0">
              <a:solidFill>
                <a:srgbClr val="002060"/>
              </a:solidFill>
            </a:endParaRPr>
          </a:p>
          <a:p>
            <a:pPr algn="ctr"/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7182" y="4408266"/>
            <a:ext cx="3337533" cy="1200329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a-GE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კვების მომსახურების შესყიდვის ხარჯეფექტურობა</a:t>
            </a:r>
          </a:p>
          <a:p>
            <a:pPr algn="ctr"/>
            <a:endParaRPr lang="ka-GE" dirty="0" smtClean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7182" y="1066926"/>
            <a:ext cx="3337533" cy="1477328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ჯანსაღი კვების მნიშვნელობაზე დაბალი ცნობიერება და არაჯანსაღი პროდუქტის მაღალი </a:t>
            </a:r>
            <a:r>
              <a:rPr lang="ka-GE" dirty="0" smtClean="0">
                <a:solidFill>
                  <a:srgbClr val="002060"/>
                </a:solidFill>
              </a:rPr>
              <a:t>მოხმარება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9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157897" y="3079658"/>
            <a:ext cx="4248614" cy="2031325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 </a:t>
            </a:r>
            <a:r>
              <a:rPr lang="ka-GE" dirty="0" smtClean="0">
                <a:solidFill>
                  <a:srgbClr val="002060"/>
                </a:solidFill>
              </a:rPr>
              <a:t>არაგადამდები დაავადებებისა და ჯანმრთელობის სხვა სახის დარღვევების რისკი მოზარდებში- სიმსუქნე</a:t>
            </a:r>
            <a:r>
              <a:rPr lang="ka-GE" dirty="0">
                <a:solidFill>
                  <a:srgbClr val="002060"/>
                </a:solidFill>
              </a:rPr>
              <a:t>, დიაბეტი</a:t>
            </a:r>
            <a:r>
              <a:rPr lang="ka-GE" dirty="0" smtClean="0">
                <a:solidFill>
                  <a:srgbClr val="002060"/>
                </a:solidFill>
              </a:rPr>
              <a:t>, საჭმლის მომნელებელი სისტემის დაავადებები,  ტანადობის დარღვევა, ვიტამინებისა და მიკროელემენტების დეფიციტი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895" y="2750804"/>
            <a:ext cx="3337533" cy="1477328"/>
          </a:xfrm>
          <a:prstGeom prst="rect">
            <a:avLst/>
          </a:prstGeom>
          <a:noFill/>
          <a:ln>
            <a:solidFill>
              <a:srgbClr val="A1C44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სოციალურად მოწყვლადი ოჯახების ბავშვებისთვის სკოლის საკვებზე ხელმისაწვდომობის პრობლემა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0222" y="25875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C448"/>
                </a:solidFill>
                <a:effectLst/>
                <a:uLnTx/>
                <a:uFillTx/>
                <a:latin typeface="Sylfaen" panose="010A0502050306030303" pitchFamily="18" charset="0"/>
              </a:rPr>
              <a:t>ინიციატივის მიზანი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3" name="Google Shape;1153;p51"/>
          <p:cNvCxnSpPr/>
          <p:nvPr/>
        </p:nvCxnSpPr>
        <p:spPr>
          <a:xfrm>
            <a:off x="6769937" y="31061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0" y="310615"/>
            <a:ext cx="180337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739;p36"/>
          <p:cNvGrpSpPr/>
          <p:nvPr/>
        </p:nvGrpSpPr>
        <p:grpSpPr>
          <a:xfrm>
            <a:off x="6129194" y="1029628"/>
            <a:ext cx="2359106" cy="2598357"/>
            <a:chOff x="3778981" y="1565508"/>
            <a:chExt cx="1542612" cy="1699057"/>
          </a:xfrm>
          <a:solidFill>
            <a:srgbClr val="A1C448"/>
          </a:solidFill>
        </p:grpSpPr>
        <p:sp>
          <p:nvSpPr>
            <p:cNvPr id="16" name="Google Shape;740;p36"/>
            <p:cNvSpPr/>
            <p:nvPr/>
          </p:nvSpPr>
          <p:spPr>
            <a:xfrm>
              <a:off x="4152348" y="2539588"/>
              <a:ext cx="790808" cy="724977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17" name="Google Shape;741;p36"/>
            <p:cNvGrpSpPr/>
            <p:nvPr/>
          </p:nvGrpSpPr>
          <p:grpSpPr>
            <a:xfrm>
              <a:off x="3778981" y="1565508"/>
              <a:ext cx="1542612" cy="1016445"/>
              <a:chOff x="3778981" y="1565508"/>
              <a:chExt cx="1542612" cy="1016445"/>
            </a:xfrm>
            <a:grpFill/>
          </p:grpSpPr>
          <p:sp>
            <p:nvSpPr>
              <p:cNvPr id="18" name="Google Shape;742;p36"/>
              <p:cNvSpPr/>
              <p:nvPr/>
            </p:nvSpPr>
            <p:spPr>
              <a:xfrm>
                <a:off x="4553694" y="1906834"/>
                <a:ext cx="29896" cy="675119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9460" extrusionOk="0">
                    <a:moveTo>
                      <a:pt x="0" y="1"/>
                    </a:moveTo>
                    <a:lnTo>
                      <a:pt x="0" y="49460"/>
                    </a:lnTo>
                    <a:lnTo>
                      <a:pt x="832" y="49460"/>
                    </a:lnTo>
                    <a:lnTo>
                      <a:pt x="83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" name="Google Shape;743;p36"/>
              <p:cNvSpPr/>
              <p:nvPr/>
            </p:nvSpPr>
            <p:spPr>
              <a:xfrm>
                <a:off x="3778981" y="1704766"/>
                <a:ext cx="1542612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1" y="12065"/>
                    </a:lnTo>
                    <a:lnTo>
                      <a:pt x="401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2" name="Google Shape;746;p36"/>
              <p:cNvSpPr/>
              <p:nvPr/>
            </p:nvSpPr>
            <p:spPr>
              <a:xfrm>
                <a:off x="4496197" y="1565508"/>
                <a:ext cx="114994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332" extrusionOk="0">
                    <a:moveTo>
                      <a:pt x="0" y="0"/>
                    </a:moveTo>
                    <a:lnTo>
                      <a:pt x="3078" y="5332"/>
                    </a:lnTo>
                    <a:lnTo>
                      <a:pt x="61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3" name="Google Shape;747;p36"/>
          <p:cNvGrpSpPr/>
          <p:nvPr/>
        </p:nvGrpSpPr>
        <p:grpSpPr>
          <a:xfrm>
            <a:off x="3609989" y="1044256"/>
            <a:ext cx="2492970" cy="2464744"/>
            <a:chOff x="3087231" y="1688077"/>
            <a:chExt cx="1383692" cy="1611687"/>
          </a:xfrm>
        </p:grpSpPr>
        <p:grpSp>
          <p:nvGrpSpPr>
            <p:cNvPr id="24" name="Google Shape;748;p36"/>
            <p:cNvGrpSpPr/>
            <p:nvPr/>
          </p:nvGrpSpPr>
          <p:grpSpPr>
            <a:xfrm>
              <a:off x="3087231" y="1688077"/>
              <a:ext cx="1383692" cy="925933"/>
              <a:chOff x="3087231" y="1688077"/>
              <a:chExt cx="1383692" cy="925933"/>
            </a:xfrm>
          </p:grpSpPr>
          <p:sp>
            <p:nvSpPr>
              <p:cNvPr id="26" name="Google Shape;749;p36"/>
              <p:cNvSpPr/>
              <p:nvPr/>
            </p:nvSpPr>
            <p:spPr>
              <a:xfrm>
                <a:off x="3720068" y="1856921"/>
                <a:ext cx="25376" cy="75708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8921" extrusionOk="0">
                    <a:moveTo>
                      <a:pt x="1" y="1"/>
                    </a:moveTo>
                    <a:lnTo>
                      <a:pt x="1" y="98921"/>
                    </a:lnTo>
                    <a:lnTo>
                      <a:pt x="835" y="9892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36"/>
              <p:cNvSpPr/>
              <p:nvPr/>
            </p:nvSpPr>
            <p:spPr>
              <a:xfrm>
                <a:off x="3087231" y="1819696"/>
                <a:ext cx="1383692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0" y="12065"/>
                    </a:lnTo>
                    <a:lnTo>
                      <a:pt x="40180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1;p36"/>
              <p:cNvSpPr/>
              <p:nvPr/>
            </p:nvSpPr>
            <p:spPr>
              <a:xfrm>
                <a:off x="3653142" y="1850244"/>
                <a:ext cx="176526" cy="159420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5" y="1"/>
                    </a:moveTo>
                    <a:cubicBezTo>
                      <a:pt x="3624" y="1"/>
                      <a:pt x="2522" y="421"/>
                      <a:pt x="1681" y="1261"/>
                    </a:cubicBezTo>
                    <a:cubicBezTo>
                      <a:pt x="0" y="2941"/>
                      <a:pt x="0" y="5666"/>
                      <a:pt x="1681" y="7349"/>
                    </a:cubicBezTo>
                    <a:cubicBezTo>
                      <a:pt x="2522" y="8189"/>
                      <a:pt x="3624" y="8609"/>
                      <a:pt x="4725" y="8609"/>
                    </a:cubicBezTo>
                    <a:cubicBezTo>
                      <a:pt x="5827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7" y="1"/>
                      <a:pt x="4725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2;p36"/>
              <p:cNvSpPr/>
              <p:nvPr/>
            </p:nvSpPr>
            <p:spPr>
              <a:xfrm>
                <a:off x="3237141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5" y="3963"/>
                      <a:pt x="3963" y="3077"/>
                      <a:pt x="3963" y="1983"/>
                    </a:cubicBezTo>
                    <a:cubicBezTo>
                      <a:pt x="3963" y="889"/>
                      <a:pt x="3075" y="1"/>
                      <a:pt x="1981" y="1"/>
                    </a:cubicBez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3;p36"/>
              <p:cNvSpPr/>
              <p:nvPr/>
            </p:nvSpPr>
            <p:spPr>
              <a:xfrm>
                <a:off x="3688450" y="1688077"/>
                <a:ext cx="115013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32" extrusionOk="0">
                    <a:moveTo>
                      <a:pt x="1" y="0"/>
                    </a:moveTo>
                    <a:lnTo>
                      <a:pt x="3079" y="5332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54;p36"/>
            <p:cNvSpPr/>
            <p:nvPr/>
          </p:nvSpPr>
          <p:spPr>
            <a:xfrm>
              <a:off x="3414570" y="2603931"/>
              <a:ext cx="651529" cy="6958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70;p36"/>
          <p:cNvGrpSpPr/>
          <p:nvPr/>
        </p:nvGrpSpPr>
        <p:grpSpPr>
          <a:xfrm>
            <a:off x="837985" y="1063131"/>
            <a:ext cx="2750270" cy="2456616"/>
            <a:chOff x="2007448" y="1703572"/>
            <a:chExt cx="1509064" cy="1606373"/>
          </a:xfrm>
        </p:grpSpPr>
        <p:sp>
          <p:nvSpPr>
            <p:cNvPr id="47" name="Google Shape;771;p36"/>
            <p:cNvSpPr/>
            <p:nvPr/>
          </p:nvSpPr>
          <p:spPr>
            <a:xfrm>
              <a:off x="2752833" y="1703572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72;p36"/>
            <p:cNvGrpSpPr/>
            <p:nvPr/>
          </p:nvGrpSpPr>
          <p:grpSpPr>
            <a:xfrm>
              <a:off x="2007448" y="1824775"/>
              <a:ext cx="1509064" cy="1485170"/>
              <a:chOff x="2007448" y="1824775"/>
              <a:chExt cx="1509064" cy="1485170"/>
            </a:xfrm>
          </p:grpSpPr>
          <p:sp>
            <p:nvSpPr>
              <p:cNvPr id="49" name="Google Shape;773;p36"/>
              <p:cNvSpPr/>
              <p:nvPr/>
            </p:nvSpPr>
            <p:spPr>
              <a:xfrm flipH="1">
                <a:off x="2783087" y="2029173"/>
                <a:ext cx="25086" cy="5879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267" extrusionOk="0">
                    <a:moveTo>
                      <a:pt x="1" y="1"/>
                    </a:moveTo>
                    <a:lnTo>
                      <a:pt x="1" y="25267"/>
                    </a:lnTo>
                    <a:lnTo>
                      <a:pt x="832" y="25267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4;p36"/>
              <p:cNvSpPr/>
              <p:nvPr/>
            </p:nvSpPr>
            <p:spPr>
              <a:xfrm>
                <a:off x="2307650" y="1824775"/>
                <a:ext cx="1208862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4272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4271" y="12065"/>
                    </a:lnTo>
                    <a:lnTo>
                      <a:pt x="44271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5;p36"/>
              <p:cNvSpPr/>
              <p:nvPr/>
            </p:nvSpPr>
            <p:spPr>
              <a:xfrm>
                <a:off x="2125804" y="1824777"/>
                <a:ext cx="126987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2065" extrusionOk="0">
                    <a:moveTo>
                      <a:pt x="1" y="0"/>
                    </a:moveTo>
                    <a:lnTo>
                      <a:pt x="1" y="12065"/>
                    </a:lnTo>
                    <a:lnTo>
                      <a:pt x="6798" y="12065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6;p36"/>
              <p:cNvSpPr/>
              <p:nvPr/>
            </p:nvSpPr>
            <p:spPr>
              <a:xfrm>
                <a:off x="2007448" y="1824777"/>
                <a:ext cx="63493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3398" y="12065"/>
                    </a:lnTo>
                    <a:lnTo>
                      <a:pt x="33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9;p36"/>
              <p:cNvSpPr/>
              <p:nvPr/>
            </p:nvSpPr>
            <p:spPr>
              <a:xfrm>
                <a:off x="2491761" y="2607084"/>
                <a:ext cx="646299" cy="7028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787;p36"/>
          <p:cNvGrpSpPr/>
          <p:nvPr/>
        </p:nvGrpSpPr>
        <p:grpSpPr>
          <a:xfrm>
            <a:off x="8532161" y="1029627"/>
            <a:ext cx="2634949" cy="2526558"/>
            <a:chOff x="5702561" y="1686447"/>
            <a:chExt cx="1207699" cy="1652108"/>
          </a:xfrm>
          <a:solidFill>
            <a:srgbClr val="657C2B"/>
          </a:solidFill>
        </p:grpSpPr>
        <p:sp>
          <p:nvSpPr>
            <p:cNvPr id="64" name="Google Shape;788;p36"/>
            <p:cNvSpPr/>
            <p:nvPr/>
          </p:nvSpPr>
          <p:spPr>
            <a:xfrm>
              <a:off x="6221533" y="1908579"/>
              <a:ext cx="15575" cy="733739"/>
            </a:xfrm>
            <a:custGeom>
              <a:avLst/>
              <a:gdLst/>
              <a:ahLst/>
              <a:cxnLst/>
              <a:rect l="l" t="t" r="r" b="b"/>
              <a:pathLst>
                <a:path w="833" h="49460" extrusionOk="0">
                  <a:moveTo>
                    <a:pt x="1" y="1"/>
                  </a:moveTo>
                  <a:lnTo>
                    <a:pt x="1" y="49460"/>
                  </a:lnTo>
                  <a:lnTo>
                    <a:pt x="832" y="49460"/>
                  </a:lnTo>
                  <a:lnTo>
                    <a:pt x="8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9;p36"/>
            <p:cNvSpPr/>
            <p:nvPr/>
          </p:nvSpPr>
          <p:spPr>
            <a:xfrm>
              <a:off x="5702561" y="1767755"/>
              <a:ext cx="1207699" cy="350820"/>
            </a:xfrm>
            <a:custGeom>
              <a:avLst/>
              <a:gdLst/>
              <a:ahLst/>
              <a:cxnLst/>
              <a:rect l="l" t="t" r="r" b="b"/>
              <a:pathLst>
                <a:path w="64652" h="18778" extrusionOk="0">
                  <a:moveTo>
                    <a:pt x="43514" y="0"/>
                  </a:moveTo>
                  <a:lnTo>
                    <a:pt x="43514" y="3357"/>
                  </a:lnTo>
                  <a:lnTo>
                    <a:pt x="1" y="3357"/>
                  </a:lnTo>
                  <a:lnTo>
                    <a:pt x="1" y="15424"/>
                  </a:lnTo>
                  <a:lnTo>
                    <a:pt x="43514" y="15424"/>
                  </a:lnTo>
                  <a:lnTo>
                    <a:pt x="43514" y="18777"/>
                  </a:lnTo>
                  <a:lnTo>
                    <a:pt x="64651" y="9391"/>
                  </a:lnTo>
                  <a:lnTo>
                    <a:pt x="435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;p36"/>
            <p:cNvSpPr/>
            <p:nvPr/>
          </p:nvSpPr>
          <p:spPr>
            <a:xfrm>
              <a:off x="6188114" y="1857042"/>
              <a:ext cx="176507" cy="160838"/>
            </a:xfrm>
            <a:custGeom>
              <a:avLst/>
              <a:gdLst/>
              <a:ahLst/>
              <a:cxnLst/>
              <a:rect l="l" t="t" r="r" b="b"/>
              <a:pathLst>
                <a:path w="9449" h="8609" extrusionOk="0">
                  <a:moveTo>
                    <a:pt x="4725" y="1"/>
                  </a:moveTo>
                  <a:cubicBezTo>
                    <a:pt x="3624" y="1"/>
                    <a:pt x="2522" y="421"/>
                    <a:pt x="1681" y="1261"/>
                  </a:cubicBezTo>
                  <a:cubicBezTo>
                    <a:pt x="0" y="2941"/>
                    <a:pt x="0" y="5666"/>
                    <a:pt x="1681" y="7349"/>
                  </a:cubicBezTo>
                  <a:cubicBezTo>
                    <a:pt x="2522" y="8189"/>
                    <a:pt x="3624" y="8609"/>
                    <a:pt x="4725" y="8609"/>
                  </a:cubicBezTo>
                  <a:cubicBezTo>
                    <a:pt x="5827" y="8609"/>
                    <a:pt x="6928" y="8189"/>
                    <a:pt x="7769" y="7349"/>
                  </a:cubicBezTo>
                  <a:cubicBezTo>
                    <a:pt x="9449" y="5666"/>
                    <a:pt x="9449" y="2941"/>
                    <a:pt x="7769" y="1261"/>
                  </a:cubicBezTo>
                  <a:cubicBezTo>
                    <a:pt x="6928" y="421"/>
                    <a:pt x="5827" y="1"/>
                    <a:pt x="4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1;p36"/>
            <p:cNvSpPr/>
            <p:nvPr/>
          </p:nvSpPr>
          <p:spPr>
            <a:xfrm>
              <a:off x="6239372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1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1" y="3963"/>
                  </a:cubicBezTo>
                  <a:cubicBezTo>
                    <a:pt x="3075" y="3963"/>
                    <a:pt x="3963" y="3077"/>
                    <a:pt x="3963" y="1983"/>
                  </a:cubicBezTo>
                  <a:cubicBezTo>
                    <a:pt x="3963" y="889"/>
                    <a:pt x="3075" y="1"/>
                    <a:pt x="19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2;p36"/>
            <p:cNvSpPr/>
            <p:nvPr/>
          </p:nvSpPr>
          <p:spPr>
            <a:xfrm>
              <a:off x="6188114" y="1686447"/>
              <a:ext cx="90210" cy="116593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9" y="5332"/>
                  </a:lnTo>
                  <a:lnTo>
                    <a:pt x="61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3;p36"/>
            <p:cNvSpPr/>
            <p:nvPr/>
          </p:nvSpPr>
          <p:spPr>
            <a:xfrm>
              <a:off x="5942963" y="2627514"/>
              <a:ext cx="580511" cy="711041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817;p36"/>
          <p:cNvSpPr txBox="1"/>
          <p:nvPr/>
        </p:nvSpPr>
        <p:spPr>
          <a:xfrm>
            <a:off x="3644809" y="3519747"/>
            <a:ext cx="2363668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400" dirty="0" smtClean="0">
                <a:solidFill>
                  <a:srgbClr val="002060"/>
                </a:solidFill>
                <a:sym typeface="Oxygen Light"/>
              </a:rPr>
              <a:t>ცვლილება კვების მიშვნელობის აღქმაში;</a:t>
            </a:r>
          </a:p>
          <a:p>
            <a:pPr lvl="0" algn="ctr"/>
            <a:endParaRPr lang="ka-GE" sz="1400" dirty="0" smtClean="0">
              <a:solidFill>
                <a:srgbClr val="002060"/>
              </a:solidFill>
              <a:sym typeface="Oxygen Light"/>
            </a:endParaRPr>
          </a:p>
          <a:p>
            <a:pPr lvl="0" algn="ctr"/>
            <a:r>
              <a:rPr lang="ka-GE" sz="14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ჯანსაღი კვების წესის შეტანა სკოლიდან ოჯახების ყოველდღიურობაში;</a:t>
            </a:r>
          </a:p>
          <a:p>
            <a:pPr lvl="0" algn="ctr"/>
            <a:endParaRPr lang="ka-GE" sz="1400" dirty="0" smtClean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5" name="Google Shape;819;p36"/>
          <p:cNvSpPr txBox="1"/>
          <p:nvPr/>
        </p:nvSpPr>
        <p:spPr>
          <a:xfrm>
            <a:off x="781033" y="3540330"/>
            <a:ext cx="2744550" cy="90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400" dirty="0">
                <a:solidFill>
                  <a:srgbClr val="002060"/>
                </a:solidFill>
              </a:rPr>
              <a:t>კვების სწორი რეჟიმის </a:t>
            </a:r>
            <a:r>
              <a:rPr lang="ka-GE" sz="1400" dirty="0" smtClean="0">
                <a:solidFill>
                  <a:srgbClr val="002060"/>
                </a:solidFill>
              </a:rPr>
              <a:t>დამკვიდრება;</a:t>
            </a:r>
          </a:p>
          <a:p>
            <a:pPr lvl="0" algn="ctr"/>
            <a:endParaRPr lang="ka-GE" sz="1400" dirty="0">
              <a:solidFill>
                <a:srgbClr val="002060"/>
              </a:solidFill>
            </a:endParaRPr>
          </a:p>
          <a:p>
            <a:pPr lvl="0" algn="ctr"/>
            <a:r>
              <a:rPr lang="ka-GE" sz="1400" dirty="0" smtClean="0">
                <a:solidFill>
                  <a:srgbClr val="002060"/>
                </a:solidFill>
              </a:rPr>
              <a:t>ბავშვთა ჯანმრთელობის </a:t>
            </a:r>
            <a:r>
              <a:rPr lang="ka-GE" sz="1400" dirty="0">
                <a:solidFill>
                  <a:srgbClr val="002060"/>
                </a:solidFill>
              </a:rPr>
              <a:t>სტატუსის გაუმჯობესება და დაავადებების </a:t>
            </a:r>
            <a:r>
              <a:rPr lang="ka-GE" sz="1400" dirty="0" smtClean="0">
                <a:solidFill>
                  <a:srgbClr val="002060"/>
                </a:solidFill>
              </a:rPr>
              <a:t>პრევენცია;</a:t>
            </a:r>
          </a:p>
          <a:p>
            <a:pPr lvl="0" algn="ctr"/>
            <a:endParaRPr lang="ka-GE" sz="1400" dirty="0" smtClean="0">
              <a:solidFill>
                <a:srgbClr val="002060"/>
              </a:solidFill>
            </a:endParaRPr>
          </a:p>
          <a:p>
            <a:pPr algn="ctr"/>
            <a:r>
              <a:rPr lang="ka-GE" sz="14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მოზარდთა </a:t>
            </a:r>
            <a:r>
              <a:rPr lang="ka-GE" sz="1400" dirty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გონებრივი და ფიზიკური </a:t>
            </a:r>
            <a:r>
              <a:rPr lang="ka-GE" sz="14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განვითარების ხელშეწყობა.</a:t>
            </a:r>
            <a:endParaRPr lang="ka-GE" sz="14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lvl="0" algn="ctr"/>
            <a:endParaRPr sz="14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7" name="Google Shape;821;p36"/>
          <p:cNvSpPr txBox="1"/>
          <p:nvPr/>
        </p:nvSpPr>
        <p:spPr>
          <a:xfrm>
            <a:off x="6213505" y="3540330"/>
            <a:ext cx="2190483" cy="101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400" dirty="0">
                <a:solidFill>
                  <a:srgbClr val="002060"/>
                </a:solidFill>
              </a:rPr>
              <a:t>საკვებზე ხელმისაწვდომობის გაუმჯობესება მოწყვლად ჯგუფებში</a:t>
            </a:r>
            <a:r>
              <a:rPr lang="ka-GE" sz="1400" dirty="0" smtClean="0">
                <a:solidFill>
                  <a:srgbClr val="002060"/>
                </a:solidFill>
              </a:rPr>
              <a:t>. (</a:t>
            </a:r>
            <a:r>
              <a:rPr lang="ka-GE" sz="1400" dirty="0">
                <a:solidFill>
                  <a:srgbClr val="002060"/>
                </a:solidFill>
              </a:rPr>
              <a:t>მდგრადი განვითარების მე-2 მიზანი</a:t>
            </a:r>
            <a:r>
              <a:rPr lang="ka-GE" sz="1400" dirty="0" smtClean="0">
                <a:solidFill>
                  <a:srgbClr val="002060"/>
                </a:solidFill>
              </a:rPr>
              <a:t>);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ka-GE" sz="1400" dirty="0" smtClean="0">
                <a:solidFill>
                  <a:srgbClr val="002060"/>
                </a:solidFill>
              </a:rPr>
              <a:t>სახელმწიფოს როლის და ჩართულობის გაზრდა სკოლაში კვებაზე ხელმისაწვდომობის საკითხში.</a:t>
            </a:r>
          </a:p>
          <a:p>
            <a:pPr lvl="0" algn="ctr">
              <a:spcBef>
                <a:spcPts val="1000"/>
              </a:spcBef>
              <a:defRPr/>
            </a:pPr>
            <a:endParaRPr lang="ka-GE" sz="1400" dirty="0">
              <a:solidFill>
                <a:srgbClr val="002060"/>
              </a:solidFill>
            </a:endParaRPr>
          </a:p>
        </p:txBody>
      </p:sp>
      <p:sp>
        <p:nvSpPr>
          <p:cNvPr id="102" name="Google Shape;821;p36"/>
          <p:cNvSpPr txBox="1"/>
          <p:nvPr/>
        </p:nvSpPr>
        <p:spPr>
          <a:xfrm>
            <a:off x="3774836" y="5074600"/>
            <a:ext cx="2145650" cy="1072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400" dirty="0" smtClean="0">
                <a:solidFill>
                  <a:srgbClr val="002060"/>
                </a:solidFill>
              </a:rPr>
              <a:t>სკოლებში საკვების ხარისხის და უსაფრთხოების სტანდარტების დანერგვა.</a:t>
            </a:r>
            <a:endParaRPr lang="ka-GE" sz="1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98" y="2420957"/>
            <a:ext cx="1436144" cy="130535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5" y="2602338"/>
            <a:ext cx="820305" cy="820305"/>
          </a:xfrm>
          <a:prstGeom prst="rect">
            <a:avLst/>
          </a:prstGeom>
        </p:spPr>
      </p:pic>
      <p:pic>
        <p:nvPicPr>
          <p:cNvPr id="7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7846" y="2602338"/>
            <a:ext cx="676773" cy="6516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751;p36"/>
          <p:cNvSpPr/>
          <p:nvPr/>
        </p:nvSpPr>
        <p:spPr>
          <a:xfrm>
            <a:off x="2153308" y="1283093"/>
            <a:ext cx="269959" cy="245969"/>
          </a:xfrm>
          <a:custGeom>
            <a:avLst/>
            <a:gdLst/>
            <a:ahLst/>
            <a:cxnLst/>
            <a:rect l="l" t="t" r="r" b="b"/>
            <a:pathLst>
              <a:path w="9450" h="8609" extrusionOk="0">
                <a:moveTo>
                  <a:pt x="4725" y="1"/>
                </a:moveTo>
                <a:cubicBezTo>
                  <a:pt x="3624" y="1"/>
                  <a:pt x="2522" y="421"/>
                  <a:pt x="1681" y="1261"/>
                </a:cubicBezTo>
                <a:cubicBezTo>
                  <a:pt x="0" y="2941"/>
                  <a:pt x="0" y="5666"/>
                  <a:pt x="1681" y="7349"/>
                </a:cubicBezTo>
                <a:cubicBezTo>
                  <a:pt x="2522" y="8189"/>
                  <a:pt x="3624" y="8609"/>
                  <a:pt x="4725" y="8609"/>
                </a:cubicBezTo>
                <a:cubicBezTo>
                  <a:pt x="5827" y="8609"/>
                  <a:pt x="6928" y="8189"/>
                  <a:pt x="7769" y="7349"/>
                </a:cubicBezTo>
                <a:cubicBezTo>
                  <a:pt x="9449" y="5666"/>
                  <a:pt x="9449" y="2941"/>
                  <a:pt x="7769" y="1261"/>
                </a:cubicBezTo>
                <a:cubicBezTo>
                  <a:pt x="6928" y="421"/>
                  <a:pt x="5827" y="1"/>
                  <a:pt x="4725" y="1"/>
                </a:cubicBezTo>
                <a:close/>
              </a:path>
            </a:pathLst>
          </a:cu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751;p36"/>
          <p:cNvSpPr/>
          <p:nvPr/>
        </p:nvSpPr>
        <p:spPr>
          <a:xfrm>
            <a:off x="7185351" y="1298940"/>
            <a:ext cx="318043" cy="243800"/>
          </a:xfrm>
          <a:custGeom>
            <a:avLst/>
            <a:gdLst/>
            <a:ahLst/>
            <a:cxnLst/>
            <a:rect l="l" t="t" r="r" b="b"/>
            <a:pathLst>
              <a:path w="9450" h="8609" extrusionOk="0">
                <a:moveTo>
                  <a:pt x="4725" y="1"/>
                </a:moveTo>
                <a:cubicBezTo>
                  <a:pt x="3624" y="1"/>
                  <a:pt x="2522" y="421"/>
                  <a:pt x="1681" y="1261"/>
                </a:cubicBezTo>
                <a:cubicBezTo>
                  <a:pt x="0" y="2941"/>
                  <a:pt x="0" y="5666"/>
                  <a:pt x="1681" y="7349"/>
                </a:cubicBezTo>
                <a:cubicBezTo>
                  <a:pt x="2522" y="8189"/>
                  <a:pt x="3624" y="8609"/>
                  <a:pt x="4725" y="8609"/>
                </a:cubicBezTo>
                <a:cubicBezTo>
                  <a:pt x="5827" y="8609"/>
                  <a:pt x="6928" y="8189"/>
                  <a:pt x="7769" y="7349"/>
                </a:cubicBezTo>
                <a:cubicBezTo>
                  <a:pt x="9449" y="5666"/>
                  <a:pt x="9449" y="2941"/>
                  <a:pt x="7769" y="1261"/>
                </a:cubicBezTo>
                <a:cubicBezTo>
                  <a:pt x="6928" y="421"/>
                  <a:pt x="5827" y="1"/>
                  <a:pt x="4725" y="1"/>
                </a:cubicBezTo>
                <a:close/>
              </a:path>
            </a:pathLst>
          </a:cu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751;p36"/>
          <p:cNvSpPr/>
          <p:nvPr/>
        </p:nvSpPr>
        <p:spPr>
          <a:xfrm>
            <a:off x="9520609" y="1290518"/>
            <a:ext cx="318043" cy="243800"/>
          </a:xfrm>
          <a:custGeom>
            <a:avLst/>
            <a:gdLst/>
            <a:ahLst/>
            <a:cxnLst/>
            <a:rect l="l" t="t" r="r" b="b"/>
            <a:pathLst>
              <a:path w="9450" h="8609" extrusionOk="0">
                <a:moveTo>
                  <a:pt x="4725" y="1"/>
                </a:moveTo>
                <a:cubicBezTo>
                  <a:pt x="3624" y="1"/>
                  <a:pt x="2522" y="421"/>
                  <a:pt x="1681" y="1261"/>
                </a:cubicBezTo>
                <a:cubicBezTo>
                  <a:pt x="0" y="2941"/>
                  <a:pt x="0" y="5666"/>
                  <a:pt x="1681" y="7349"/>
                </a:cubicBezTo>
                <a:cubicBezTo>
                  <a:pt x="2522" y="8189"/>
                  <a:pt x="3624" y="8609"/>
                  <a:pt x="4725" y="8609"/>
                </a:cubicBezTo>
                <a:cubicBezTo>
                  <a:pt x="5827" y="8609"/>
                  <a:pt x="6928" y="8189"/>
                  <a:pt x="7769" y="7349"/>
                </a:cubicBezTo>
                <a:cubicBezTo>
                  <a:pt x="9449" y="5666"/>
                  <a:pt x="9449" y="2941"/>
                  <a:pt x="7769" y="1261"/>
                </a:cubicBezTo>
                <a:cubicBezTo>
                  <a:pt x="6928" y="421"/>
                  <a:pt x="5827" y="1"/>
                  <a:pt x="4725" y="1"/>
                </a:cubicBezTo>
                <a:close/>
              </a:path>
            </a:pathLst>
          </a:custGeom>
          <a:solidFill>
            <a:srgbClr val="F9FA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25" y="2676826"/>
            <a:ext cx="693966" cy="693966"/>
          </a:xfrm>
          <a:prstGeom prst="rect">
            <a:avLst/>
          </a:prstGeom>
        </p:spPr>
      </p:pic>
      <p:sp>
        <p:nvSpPr>
          <p:cNvPr id="84" name="Google Shape;821;p36"/>
          <p:cNvSpPr txBox="1"/>
          <p:nvPr/>
        </p:nvSpPr>
        <p:spPr>
          <a:xfrm>
            <a:off x="8635967" y="3582634"/>
            <a:ext cx="2190483" cy="101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400" dirty="0" smtClean="0">
                <a:solidFill>
                  <a:srgbClr val="002060"/>
                </a:solidFill>
              </a:rPr>
              <a:t>კერძო სექტორის ჩართვა სკოლაში ჯანსაღი კვების პროექტში და სოციალური პასუხისმგებლობის ამაღლება.</a:t>
            </a:r>
            <a:endParaRPr lang="ka-GE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CA22ACC-CC96-4BA4-A920-D098F8F6802E}"/>
              </a:ext>
            </a:extLst>
          </p:cNvPr>
          <p:cNvSpPr>
            <a:spLocks/>
          </p:cNvSpPr>
          <p:nvPr/>
        </p:nvSpPr>
        <p:spPr bwMode="auto">
          <a:xfrm>
            <a:off x="-127339" y="0"/>
            <a:ext cx="9498380" cy="6858000"/>
          </a:xfrm>
          <a:custGeom>
            <a:avLst/>
            <a:gdLst>
              <a:gd name="T0" fmla="*/ 2239 w 4176"/>
              <a:gd name="T1" fmla="*/ 0 h 2948"/>
              <a:gd name="T2" fmla="*/ 2369 w 4176"/>
              <a:gd name="T3" fmla="*/ 476 h 2948"/>
              <a:gd name="T4" fmla="*/ 3174 w 4176"/>
              <a:gd name="T5" fmla="*/ 1309 h 2948"/>
              <a:gd name="T6" fmla="*/ 3595 w 4176"/>
              <a:gd name="T7" fmla="*/ 2270 h 2948"/>
              <a:gd name="T8" fmla="*/ 4148 w 4176"/>
              <a:gd name="T9" fmla="*/ 2948 h 2948"/>
              <a:gd name="T10" fmla="*/ 0 w 4176"/>
              <a:gd name="T11" fmla="*/ 2948 h 2948"/>
              <a:gd name="T12" fmla="*/ 0 w 4176"/>
              <a:gd name="T13" fmla="*/ 0 h 2948"/>
              <a:gd name="T14" fmla="*/ 2239 w 4176"/>
              <a:gd name="T15" fmla="*/ 0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6" h="2948">
                <a:moveTo>
                  <a:pt x="2239" y="0"/>
                </a:moveTo>
                <a:cubicBezTo>
                  <a:pt x="2239" y="0"/>
                  <a:pt x="2248" y="320"/>
                  <a:pt x="2369" y="476"/>
                </a:cubicBezTo>
                <a:cubicBezTo>
                  <a:pt x="2499" y="643"/>
                  <a:pt x="3158" y="846"/>
                  <a:pt x="3174" y="1309"/>
                </a:cubicBezTo>
                <a:cubicBezTo>
                  <a:pt x="3189" y="1694"/>
                  <a:pt x="3013" y="1982"/>
                  <a:pt x="3595" y="2270"/>
                </a:cubicBezTo>
                <a:cubicBezTo>
                  <a:pt x="4176" y="2558"/>
                  <a:pt x="4148" y="2948"/>
                  <a:pt x="4148" y="2948"/>
                </a:cubicBezTo>
                <a:cubicBezTo>
                  <a:pt x="0" y="2948"/>
                  <a:pt x="0" y="2948"/>
                  <a:pt x="0" y="2948"/>
                </a:cubicBezTo>
                <a:cubicBezTo>
                  <a:pt x="0" y="0"/>
                  <a:pt x="0" y="0"/>
                  <a:pt x="0" y="0"/>
                </a:cubicBezTo>
                <a:lnTo>
                  <a:pt x="223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 lim="800000"/>
            <a:headEnd/>
            <a:tailEnd/>
          </a:ln>
          <a:effectLst>
            <a:outerShdw blurRad="25400" dist="762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240" y="15260"/>
            <a:ext cx="43371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dirty="0">
                <a:solidFill>
                  <a:srgbClr val="A1C448"/>
                </a:solidFill>
              </a:rPr>
              <a:t>სახელმწიფოს როლი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55803" y="0"/>
            <a:ext cx="5039956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dirty="0" smtClean="0">
                <a:solidFill>
                  <a:srgbClr val="A1C448"/>
                </a:solidFill>
              </a:rPr>
              <a:t>კერძო სექტორის </a:t>
            </a:r>
            <a:r>
              <a:rPr lang="ka-GE" sz="3100" dirty="0">
                <a:solidFill>
                  <a:srgbClr val="A1C448"/>
                </a:solidFill>
              </a:rPr>
              <a:t>როლი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2" name="Google Shape;1153;p51"/>
          <p:cNvCxnSpPr/>
          <p:nvPr/>
        </p:nvCxnSpPr>
        <p:spPr>
          <a:xfrm>
            <a:off x="0" y="388361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11795758" y="391240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81953" y="1298942"/>
            <a:ext cx="4758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კვების სტანდარტების შემუშავება და დანერგვა.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საკვების ხელმისაწვდომობის ხელშეწყობა.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ერთიანი კონსოლიდირებული ტენდერის გზით სახელმწიფოს მიერ დაწესებულებების ხელშეწყობა, საკვების უფრო ხარჯეფექტურად შესყიდვის მიზნით.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8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სახელმწიფოს მხრიდან </a:t>
            </a:r>
            <a:r>
              <a:rPr lang="ka-GE" sz="18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ფინანსური </a:t>
            </a:r>
            <a:r>
              <a:rPr lang="ka-GE" sz="1800" dirty="0" smtClean="0">
                <a:solidFill>
                  <a:srgbClr val="002060"/>
                </a:solidFill>
                <a:latin typeface="Sylfaen" panose="010A0502050306030303" pitchFamily="18" charset="0"/>
              </a:rPr>
              <a:t>კონტრიბუცია სკოლაში საკვების ხელმისაწვდომობისთვის.</a:t>
            </a:r>
            <a:endParaRPr kumimoji="0" lang="ka-G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სტანდარტულ კვების  რეჟიმში ეროვნული წარმოების პროდუქციის სავალდებულო არსებობით ადგილობრივი ბიზნესის, მეურნეობის და მთლიანად ეკონომიკის გაძლიერება.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7502" y="2074390"/>
            <a:ext cx="39854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მაგ: კომერციულად მიმზიდველი პროგრამების ფარგლებში მოხდეს სოციალურად დაუცველი ბავშვებისთვის კვების კომპონენტის ინტეგრირება. კომპანიის მიერ გაკეთებული შეთავაზება ბავშვთა კვების კომპონენტის ეფექტურად განხორციელების თაობაზე შესაძლოა იყოს ერთ-ერთი სატენდერო პირობა.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სახელმწიფოს დადგენილი მოთხოვნების დაკმაყოფილება და კვების ახალი სტანდარტების წარმატებით დანერგვაში მონაწილეობა.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8408" y="840883"/>
            <a:ext cx="42745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მასშტაბური კომერციული პროექტის მეშვეობით სოციალური პასუხისმგებლობის აღება სასწლავლო დაწესებულებების კვებით უზრუნველყოფაზე.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69" y="3939167"/>
            <a:ext cx="2918833" cy="2918833"/>
          </a:xfrm>
          <a:prstGeom prst="rect">
            <a:avLst/>
          </a:prstGeom>
        </p:spPr>
      </p:pic>
      <p:sp>
        <p:nvSpPr>
          <p:cNvPr id="35" name="Google Shape;246;p30"/>
          <p:cNvSpPr/>
          <p:nvPr/>
        </p:nvSpPr>
        <p:spPr>
          <a:xfrm>
            <a:off x="144084" y="1133474"/>
            <a:ext cx="4841433" cy="4682275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6;p30"/>
          <p:cNvSpPr/>
          <p:nvPr/>
        </p:nvSpPr>
        <p:spPr>
          <a:xfrm>
            <a:off x="7502998" y="782481"/>
            <a:ext cx="4572569" cy="3957502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4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34">
            <a:extLst>
              <a:ext uri="{FF2B5EF4-FFF2-40B4-BE49-F238E27FC236}">
                <a16:creationId xmlns:a16="http://schemas.microsoft.com/office/drawing/2014/main" id="{3A7D8F1C-95AE-44DD-87AF-293005AFA478}"/>
              </a:ext>
            </a:extLst>
          </p:cNvPr>
          <p:cNvSpPr/>
          <p:nvPr/>
        </p:nvSpPr>
        <p:spPr>
          <a:xfrm>
            <a:off x="9545502" y="3058807"/>
            <a:ext cx="1860106" cy="930680"/>
          </a:xfrm>
          <a:custGeom>
            <a:avLst/>
            <a:gdLst>
              <a:gd name="connsiteX0" fmla="*/ 1197622 w 1197621"/>
              <a:gd name="connsiteY0" fmla="*/ 299607 h 599213"/>
              <a:gd name="connsiteX1" fmla="*/ 598811 w 1197621"/>
              <a:gd name="connsiteY1" fmla="*/ 0 h 599213"/>
              <a:gd name="connsiteX2" fmla="*/ 0 w 1197621"/>
              <a:gd name="connsiteY2" fmla="*/ 299607 h 599213"/>
              <a:gd name="connsiteX3" fmla="*/ 598811 w 1197621"/>
              <a:gd name="connsiteY3" fmla="*/ 599214 h 599213"/>
              <a:gd name="connsiteX4" fmla="*/ 1197622 w 1197621"/>
              <a:gd name="connsiteY4" fmla="*/ 299607 h 5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1" h="599213">
                <a:moveTo>
                  <a:pt x="1197622" y="299607"/>
                </a:moveTo>
                <a:cubicBezTo>
                  <a:pt x="1197622" y="134138"/>
                  <a:pt x="929526" y="0"/>
                  <a:pt x="598811" y="0"/>
                </a:cubicBezTo>
                <a:cubicBezTo>
                  <a:pt x="268096" y="0"/>
                  <a:pt x="0" y="134138"/>
                  <a:pt x="0" y="299607"/>
                </a:cubicBezTo>
                <a:cubicBezTo>
                  <a:pt x="0" y="465076"/>
                  <a:pt x="268096" y="599214"/>
                  <a:pt x="598811" y="599214"/>
                </a:cubicBezTo>
                <a:cubicBezTo>
                  <a:pt x="929526" y="599214"/>
                  <a:pt x="1197622" y="465076"/>
                  <a:pt x="1197622" y="299607"/>
                </a:cubicBezTo>
                <a:close/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7127981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კომერციული და ლოჯისტიკური ნაწილი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>
            <a:stCxn id="5" idx="3"/>
          </p:cNvCxnSpPr>
          <p:nvPr/>
        </p:nvCxnSpPr>
        <p:spPr>
          <a:xfrm>
            <a:off x="7963269" y="375366"/>
            <a:ext cx="4228731" cy="1525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77443" y="946014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54379"/>
                </a:solidFill>
              </a:rPr>
              <a:t>კომერციული პროექტის შექმნა, რომელიც მოიცავს:</a:t>
            </a:r>
            <a:endParaRPr lang="en-US" b="1" dirty="0">
              <a:solidFill>
                <a:srgbClr val="2543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961" y="1687031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სასაწყობო და სამაცივრო ნაგებობებს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583" y="1686021"/>
            <a:ext cx="251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საწარმოო სიმძლავრეებს საკვების და შესაფუთი მასალების მოსამზადებლად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84" y="4408229"/>
            <a:ext cx="2859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 ჰაბს მზა პროდუქციის განაწილებისა და დისტრიბუციისთვის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0709" y="1686021"/>
            <a:ext cx="2500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ნარჩენების გადამუშავების ლოჯისტიკას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8807" y="4408229"/>
            <a:ext cx="3136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პროფესიულ მომზადება-გადამზადების კურსებს საწარმოში დასაქმებულთათვის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92" y="1720203"/>
            <a:ext cx="247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ლოჯისტიკური ჰაბის შექმნას და მართვას</a:t>
            </a:r>
            <a:endParaRPr lang="en-US" sz="1500" dirty="0">
              <a:solidFill>
                <a:srgbClr val="254379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D4CE36-A5D6-46B7-A1E5-2C51190845AE}"/>
              </a:ext>
            </a:extLst>
          </p:cNvPr>
          <p:cNvGrpSpPr/>
          <p:nvPr/>
        </p:nvGrpSpPr>
        <p:grpSpPr>
          <a:xfrm>
            <a:off x="1005647" y="3050387"/>
            <a:ext cx="8976649" cy="930681"/>
            <a:chOff x="2015080" y="2947916"/>
            <a:chExt cx="8161841" cy="846202"/>
          </a:xfrm>
        </p:grpSpPr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6CFC199-6177-45FE-AC79-F9532C8E3074}"/>
                </a:ext>
              </a:extLst>
            </p:cNvPr>
            <p:cNvSpPr/>
            <p:nvPr/>
          </p:nvSpPr>
          <p:spPr>
            <a:xfrm>
              <a:off x="2015080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6B35DCEB-8FF2-481C-9A34-D1B52AFC9E89}"/>
                </a:ext>
              </a:extLst>
            </p:cNvPr>
            <p:cNvSpPr/>
            <p:nvPr/>
          </p:nvSpPr>
          <p:spPr>
            <a:xfrm>
              <a:off x="4603309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54BAE8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3A7D8F1C-95AE-44DD-87AF-293005AFA478}"/>
                </a:ext>
              </a:extLst>
            </p:cNvPr>
            <p:cNvSpPr/>
            <p:nvPr/>
          </p:nvSpPr>
          <p:spPr>
            <a:xfrm>
              <a:off x="7191538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BC823255-9B37-4081-8C40-424C2AFA9389}"/>
                </a:ext>
              </a:extLst>
            </p:cNvPr>
            <p:cNvSpPr/>
            <p:nvPr/>
          </p:nvSpPr>
          <p:spPr>
            <a:xfrm>
              <a:off x="3309194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EF6411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BB4E1426-7923-4A9A-A74F-733488B57004}"/>
                </a:ext>
              </a:extLst>
            </p:cNvPr>
            <p:cNvSpPr/>
            <p:nvPr/>
          </p:nvSpPr>
          <p:spPr>
            <a:xfrm>
              <a:off x="2015097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2EA1F1BC-EA50-4EBE-B99D-967D4AC3A93F}"/>
                </a:ext>
              </a:extLst>
            </p:cNvPr>
            <p:cNvSpPr/>
            <p:nvPr/>
          </p:nvSpPr>
          <p:spPr>
            <a:xfrm>
              <a:off x="5897423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F9CF5C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3CD911B1-2379-4D2A-9037-D6EDA020D557}"/>
                </a:ext>
              </a:extLst>
            </p:cNvPr>
            <p:cNvSpPr/>
            <p:nvPr/>
          </p:nvSpPr>
          <p:spPr>
            <a:xfrm>
              <a:off x="4603326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4CC1E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07917DC0-DC8D-42A1-9689-2D3EFCFD3C66}"/>
                </a:ext>
              </a:extLst>
            </p:cNvPr>
            <p:cNvSpPr/>
            <p:nvPr/>
          </p:nvSpPr>
          <p:spPr>
            <a:xfrm>
              <a:off x="8485656" y="2947916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B9E25A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EF715372-774C-4641-9F06-3F1BBEAFEA19}"/>
                </a:ext>
              </a:extLst>
            </p:cNvPr>
            <p:cNvSpPr/>
            <p:nvPr/>
          </p:nvSpPr>
          <p:spPr>
            <a:xfrm>
              <a:off x="7191555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521773-EAC0-4F34-8F33-232B86B88F6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35700" y="2274201"/>
            <a:ext cx="0" cy="7349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98EF0F4-F18B-4647-A6CE-1379B7525E5E}"/>
              </a:ext>
            </a:extLst>
          </p:cNvPr>
          <p:cNvCxnSpPr>
            <a:cxnSpLocks/>
          </p:cNvCxnSpPr>
          <p:nvPr/>
        </p:nvCxnSpPr>
        <p:spPr>
          <a:xfrm>
            <a:off x="4806561" y="2681977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7634446" y="2241029"/>
            <a:ext cx="0" cy="7598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9D3F65-65DE-43FF-8695-5E6E409CBFAA}"/>
              </a:ext>
            </a:extLst>
          </p:cNvPr>
          <p:cNvCxnSpPr>
            <a:cxnSpLocks/>
          </p:cNvCxnSpPr>
          <p:nvPr/>
        </p:nvCxnSpPr>
        <p:spPr>
          <a:xfrm rot="10800000">
            <a:off x="9052243" y="3990041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D0F55E-8927-4566-AD89-94485148DDBC}"/>
              </a:ext>
            </a:extLst>
          </p:cNvPr>
          <p:cNvCxnSpPr>
            <a:cxnSpLocks/>
          </p:cNvCxnSpPr>
          <p:nvPr/>
        </p:nvCxnSpPr>
        <p:spPr>
          <a:xfrm flipV="1">
            <a:off x="6229781" y="3990041"/>
            <a:ext cx="0" cy="107835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EC2CB3-7ABE-45B8-964A-B7281A2746D7}"/>
              </a:ext>
            </a:extLst>
          </p:cNvPr>
          <p:cNvCxnSpPr>
            <a:cxnSpLocks/>
          </p:cNvCxnSpPr>
          <p:nvPr/>
        </p:nvCxnSpPr>
        <p:spPr>
          <a:xfrm rot="10800000">
            <a:off x="3377732" y="3999794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3" name="Freeform: Shape 40">
            <a:extLst>
              <a:ext uri="{FF2B5EF4-FFF2-40B4-BE49-F238E27FC236}">
                <a16:creationId xmlns:a16="http://schemas.microsoft.com/office/drawing/2014/main" id="{EF715372-774C-4641-9F06-3F1BBEAFEA19}"/>
              </a:ext>
            </a:extLst>
          </p:cNvPr>
          <p:cNvSpPr/>
          <p:nvPr/>
        </p:nvSpPr>
        <p:spPr>
          <a:xfrm>
            <a:off x="9545522" y="3524144"/>
            <a:ext cx="1860069" cy="465343"/>
          </a:xfrm>
          <a:custGeom>
            <a:avLst/>
            <a:gdLst>
              <a:gd name="connsiteX0" fmla="*/ 0 w 1197597"/>
              <a:gd name="connsiteY0" fmla="*/ 0 h 299608"/>
              <a:gd name="connsiteX1" fmla="*/ 598799 w 1197597"/>
              <a:gd name="connsiteY1" fmla="*/ 299609 h 299608"/>
              <a:gd name="connsiteX2" fmla="*/ 1197597 w 1197597"/>
              <a:gd name="connsiteY2" fmla="*/ 0 h 2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597" h="299608">
                <a:moveTo>
                  <a:pt x="0" y="0"/>
                </a:moveTo>
                <a:cubicBezTo>
                  <a:pt x="0" y="165383"/>
                  <a:pt x="268262" y="299609"/>
                  <a:pt x="598799" y="299609"/>
                </a:cubicBezTo>
                <a:cubicBezTo>
                  <a:pt x="929335" y="299609"/>
                  <a:pt x="1197597" y="165383"/>
                  <a:pt x="1197597" y="0"/>
                </a:cubicBezTo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10487691" y="2570303"/>
            <a:ext cx="11198" cy="48588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495125" y="5148365"/>
            <a:ext cx="3521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მასშტაბების გავლენას თვითღირებულების შემცირებაზე; </a:t>
            </a:r>
            <a:endParaRPr lang="en-US" sz="1500" dirty="0">
              <a:solidFill>
                <a:srgbClr val="2543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555274" y="638800"/>
            <a:ext cx="11195824" cy="527346"/>
          </a:xfrm>
        </p:spPr>
        <p:txBody>
          <a:bodyPr/>
          <a:lstStyle/>
          <a:p>
            <a:r>
              <a:rPr lang="ka-GE" sz="1800" b="1" dirty="0" smtClean="0">
                <a:solidFill>
                  <a:schemeClr val="accent6">
                    <a:lumMod val="75000"/>
                  </a:schemeClr>
                </a:solidFill>
              </a:rPr>
              <a:t>კვლევა საქართველოში არსებული სკოლების, მოსწავლეებისა და მათი კვებითი თავისებურებების შესახებ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Google Shape;1153;p51"/>
          <p:cNvCxnSpPr/>
          <p:nvPr/>
        </p:nvCxnSpPr>
        <p:spPr>
          <a:xfrm>
            <a:off x="0" y="354232"/>
            <a:ext cx="173390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 flipV="1">
            <a:off x="7504771" y="330442"/>
            <a:ext cx="4687229" cy="6132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1713557" y="-48998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განხორციელების ეტაპები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6765259" y="3795445"/>
            <a:ext cx="2078276" cy="2173827"/>
            <a:chOff x="15787481" y="6526313"/>
            <a:chExt cx="4124363" cy="5171370"/>
          </a:xfrm>
        </p:grpSpPr>
        <p:sp>
          <p:nvSpPr>
            <p:cNvPr id="11" name="Arc 10"/>
            <p:cNvSpPr/>
            <p:nvPr/>
          </p:nvSpPr>
          <p:spPr>
            <a:xfrm rot="10800000">
              <a:off x="15787481" y="6526313"/>
              <a:ext cx="4124363" cy="4046486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6EB2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0800000">
              <a:off x="16920250" y="10039178"/>
              <a:ext cx="1658505" cy="1658505"/>
            </a:xfrm>
            <a:prstGeom prst="ellipse">
              <a:avLst/>
            </a:prstGeom>
            <a:solidFill>
              <a:srgbClr val="6EB230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4251910" y="3688620"/>
            <a:ext cx="1901276" cy="1993645"/>
            <a:chOff x="10369855" y="6603375"/>
            <a:chExt cx="3994782" cy="4742732"/>
          </a:xfrm>
        </p:grpSpPr>
        <p:sp>
          <p:nvSpPr>
            <p:cNvPr id="14" name="Arc 13"/>
            <p:cNvSpPr/>
            <p:nvPr/>
          </p:nvSpPr>
          <p:spPr>
            <a:xfrm rot="10800000">
              <a:off x="10369855" y="6603375"/>
              <a:ext cx="3994782" cy="3994788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1CB1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rgbClr val="1CB1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1682178" y="3616381"/>
            <a:ext cx="1874134" cy="2004308"/>
            <a:chOff x="4952225" y="6578009"/>
            <a:chExt cx="3994782" cy="4768098"/>
          </a:xfrm>
        </p:grpSpPr>
        <p:sp>
          <p:nvSpPr>
            <p:cNvPr id="17" name="Arc 16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0E475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0E47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21661" y="4183233"/>
            <a:ext cx="12009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0E4753"/>
                </a:solidFill>
              </a:rPr>
              <a:t>სკოლების </a:t>
            </a:r>
          </a:p>
          <a:p>
            <a:pPr lvl="0" algn="ctr"/>
            <a:r>
              <a:rPr lang="ka-GE" sz="1500" dirty="0" smtClean="0">
                <a:solidFill>
                  <a:srgbClr val="0E4753"/>
                </a:solidFill>
              </a:rPr>
              <a:t>რაოდენობა</a:t>
            </a:r>
          </a:p>
          <a:p>
            <a:pPr lvl="0" algn="ctr"/>
            <a:endParaRPr lang="ka-GE" sz="1500" dirty="0" smtClean="0">
              <a:solidFill>
                <a:srgbClr val="0E475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1865" y="2793936"/>
            <a:ext cx="13484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1500" dirty="0" smtClean="0">
                <a:solidFill>
                  <a:srgbClr val="2C8577"/>
                </a:solidFill>
              </a:rPr>
              <a:t>მოსწავლეთა </a:t>
            </a:r>
          </a:p>
          <a:p>
            <a:pPr algn="ctr"/>
            <a:r>
              <a:rPr lang="ka-GE" sz="1500" dirty="0" smtClean="0">
                <a:solidFill>
                  <a:srgbClr val="2C8577"/>
                </a:solidFill>
              </a:rPr>
              <a:t>რაოდენობა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08024" y="2949220"/>
            <a:ext cx="19030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65A42C"/>
                </a:solidFill>
              </a:rPr>
              <a:t>არსებული კვების  </a:t>
            </a:r>
          </a:p>
          <a:p>
            <a:pPr lvl="0" algn="ctr"/>
            <a:r>
              <a:rPr lang="ka-GE" sz="1500" dirty="0" smtClean="0">
                <a:solidFill>
                  <a:srgbClr val="65A42C"/>
                </a:solidFill>
              </a:rPr>
              <a:t>და სწავლის რეჟიმი</a:t>
            </a:r>
            <a:endParaRPr lang="en-US" sz="1500" dirty="0">
              <a:solidFill>
                <a:srgbClr val="65A42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65259" y="3941447"/>
            <a:ext cx="2078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6EB230"/>
                </a:solidFill>
              </a:rPr>
              <a:t> </a:t>
            </a:r>
          </a:p>
          <a:p>
            <a:pPr lvl="0" algn="ctr"/>
            <a:r>
              <a:rPr lang="ka-GE" sz="1500" dirty="0" smtClean="0">
                <a:solidFill>
                  <a:srgbClr val="6EB230"/>
                </a:solidFill>
              </a:rPr>
              <a:t>განსაკუთრებული</a:t>
            </a:r>
          </a:p>
          <a:p>
            <a:pPr lvl="0" algn="ctr"/>
            <a:r>
              <a:rPr lang="ka-GE" sz="1500" dirty="0" smtClean="0">
                <a:solidFill>
                  <a:srgbClr val="6EB230"/>
                </a:solidFill>
              </a:rPr>
              <a:t> მოთხოვნები</a:t>
            </a:r>
          </a:p>
          <a:p>
            <a:pPr lvl="0" algn="ctr"/>
            <a:r>
              <a:rPr lang="ka-GE" sz="1500" dirty="0" smtClean="0">
                <a:solidFill>
                  <a:srgbClr val="6EB230"/>
                </a:solidFill>
              </a:rPr>
              <a:t> კონკრეტულ ჯგუფებში</a:t>
            </a:r>
          </a:p>
          <a:p>
            <a:pPr lvl="0" algn="ctr"/>
            <a:endParaRPr lang="ka-GE" sz="1500" dirty="0" smtClean="0">
              <a:solidFill>
                <a:srgbClr val="6EB23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5732" y="4260758"/>
            <a:ext cx="15536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1CB162"/>
                </a:solidFill>
              </a:rPr>
              <a:t>გეორგაფიული </a:t>
            </a:r>
          </a:p>
          <a:p>
            <a:pPr lvl="0" algn="ctr"/>
            <a:r>
              <a:rPr lang="ka-GE" sz="1500" dirty="0" smtClean="0">
                <a:solidFill>
                  <a:srgbClr val="1CB162"/>
                </a:solidFill>
              </a:rPr>
              <a:t>განაწილება</a:t>
            </a:r>
            <a:endParaRPr lang="en-US" sz="1500" dirty="0">
              <a:solidFill>
                <a:srgbClr val="1CB16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8022504" y="1913581"/>
            <a:ext cx="2169709" cy="2250320"/>
            <a:chOff x="13078667" y="2804681"/>
            <a:chExt cx="3994782" cy="4824044"/>
          </a:xfrm>
        </p:grpSpPr>
        <p:sp>
          <p:nvSpPr>
            <p:cNvPr id="33" name="Arc 32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B6D16F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955595" y="2793936"/>
            <a:ext cx="23035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500" dirty="0" smtClean="0">
                <a:solidFill>
                  <a:schemeClr val="accent3">
                    <a:lumMod val="50000"/>
                  </a:schemeClr>
                </a:solidFill>
              </a:rPr>
              <a:t>სკოლების</a:t>
            </a:r>
          </a:p>
          <a:p>
            <a:pPr lvl="0" algn="ctr"/>
            <a:r>
              <a:rPr lang="ka-GE" sz="1500" dirty="0" smtClean="0">
                <a:solidFill>
                  <a:schemeClr val="accent3">
                    <a:lumMod val="50000"/>
                  </a:schemeClr>
                </a:solidFill>
              </a:rPr>
              <a:t>ინფრასტრუქტურული მზაობა</a:t>
            </a:r>
            <a:endParaRPr lang="en-US" sz="15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2958283" y="1891820"/>
            <a:ext cx="1955611" cy="2225307"/>
            <a:chOff x="7661040" y="2804681"/>
            <a:chExt cx="3994782" cy="4824044"/>
          </a:xfrm>
        </p:grpSpPr>
        <p:sp>
          <p:nvSpPr>
            <p:cNvPr id="37" name="Arc 36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2C857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2C85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5525966" y="1913581"/>
            <a:ext cx="2015286" cy="2264193"/>
            <a:chOff x="13078667" y="2804681"/>
            <a:chExt cx="3994782" cy="4824044"/>
          </a:xfrm>
        </p:grpSpPr>
        <p:sp>
          <p:nvSpPr>
            <p:cNvPr id="40" name="Arc 39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93D2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93D2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63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842" y="928699"/>
            <a:ext cx="5004643" cy="334000"/>
          </a:xfrm>
        </p:spPr>
        <p:txBody>
          <a:bodyPr/>
          <a:lstStyle/>
          <a:p>
            <a:r>
              <a:rPr lang="ka-GE" sz="2800" dirty="0" smtClean="0">
                <a:solidFill>
                  <a:schemeClr val="accent4">
                    <a:lumMod val="25000"/>
                  </a:schemeClr>
                </a:solidFill>
              </a:rPr>
              <a:t>სასწავლო დაწესებულებები</a:t>
            </a:r>
            <a:endParaRPr lang="en-US" sz="28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6486" y="558991"/>
            <a:ext cx="8008392" cy="2241191"/>
          </a:xfrm>
        </p:spPr>
        <p:txBody>
          <a:bodyPr/>
          <a:lstStyle/>
          <a:p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სკოლა საქართველოს მასშტაბით: 2300</a:t>
            </a:r>
          </a:p>
          <a:p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მოსწავლე საქართველოს მასშტაბით: 629 866</a:t>
            </a:r>
          </a:p>
          <a:p>
            <a:pPr lvl="0">
              <a:buClr>
                <a:srgbClr val="000000"/>
              </a:buClr>
            </a:pPr>
            <a:r>
              <a:rPr lang="ka-GE" dirty="0">
                <a:solidFill>
                  <a:srgbClr val="F7D1D1">
                    <a:lumMod val="25000"/>
                  </a:srgbClr>
                </a:solidFill>
              </a:rPr>
              <a:t>სკოლა/მოსწავლე თბილისის მასშტაბით: 289/206 226 </a:t>
            </a:r>
          </a:p>
          <a:p>
            <a:endParaRPr lang="ka-GE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590971" y="-148737"/>
            <a:ext cx="9400522" cy="808400"/>
          </a:xfrm>
        </p:spPr>
        <p:txBody>
          <a:bodyPr/>
          <a:lstStyle/>
          <a:p>
            <a:r>
              <a:rPr lang="ka-GE" sz="2800" dirty="0" smtClean="0"/>
              <a:t>მაგ:მონაცემები სამიზნე ჯგუფების შესახებ </a:t>
            </a:r>
            <a:endParaRPr lang="en-US" sz="2800" dirty="0"/>
          </a:p>
        </p:txBody>
      </p:sp>
      <p:cxnSp>
        <p:nvCxnSpPr>
          <p:cNvPr id="5" name="Google Shape;1153;p51"/>
          <p:cNvCxnSpPr/>
          <p:nvPr/>
        </p:nvCxnSpPr>
        <p:spPr>
          <a:xfrm>
            <a:off x="8820615" y="390625"/>
            <a:ext cx="337138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53;p51"/>
          <p:cNvCxnSpPr/>
          <p:nvPr/>
        </p:nvCxnSpPr>
        <p:spPr>
          <a:xfrm>
            <a:off x="0" y="390625"/>
            <a:ext cx="156112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54960"/>
              </p:ext>
            </p:extLst>
          </p:nvPr>
        </p:nvGraphicFramePr>
        <p:xfrm>
          <a:off x="151843" y="1439067"/>
          <a:ext cx="11906808" cy="531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936">
                  <a:extLst>
                    <a:ext uri="{9D8B030D-6E8A-4147-A177-3AD203B41FA5}">
                      <a16:colId xmlns:a16="http://schemas.microsoft.com/office/drawing/2014/main" val="162412057"/>
                    </a:ext>
                  </a:extLst>
                </a:gridCol>
                <a:gridCol w="3968936">
                  <a:extLst>
                    <a:ext uri="{9D8B030D-6E8A-4147-A177-3AD203B41FA5}">
                      <a16:colId xmlns:a16="http://schemas.microsoft.com/office/drawing/2014/main" val="3865157223"/>
                    </a:ext>
                  </a:extLst>
                </a:gridCol>
                <a:gridCol w="3968936">
                  <a:extLst>
                    <a:ext uri="{9D8B030D-6E8A-4147-A177-3AD203B41FA5}">
                      <a16:colId xmlns:a16="http://schemas.microsoft.com/office/drawing/2014/main" val="2191825850"/>
                    </a:ext>
                  </a:extLst>
                </a:gridCol>
              </a:tblGrid>
              <a:tr h="544523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რეგიონი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სკოლა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მოსწავლე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44376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აფხაზეთი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2 016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9822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აჭარა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59 103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7240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გურია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14 147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19924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თბილისი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206 226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9874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იმერეთი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89 300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07513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კახეთი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64 674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56578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მცხეთა-მთიანეთი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15 025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934419"/>
                  </a:ext>
                </a:extLst>
              </a:tr>
              <a:tr h="630257">
                <a:tc>
                  <a:txBody>
                    <a:bodyPr/>
                    <a:lstStyle/>
                    <a:p>
                      <a:r>
                        <a:rPr lang="ka-GE" dirty="0" smtClean="0"/>
                        <a:t>რაჭა-ლეჩხუმი და ქვემო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2 924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349671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სამეგრელო-ზემო სვანეთი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43 815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117183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სამცხე</a:t>
                      </a:r>
                      <a:r>
                        <a:rPr lang="ka-GE" baseline="0" dirty="0" smtClean="0"/>
                        <a:t>-ჯავახეთი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24 404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95420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ქვემო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70 401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469387"/>
                  </a:ext>
                </a:extLst>
              </a:tr>
              <a:tr h="358754">
                <a:tc>
                  <a:txBody>
                    <a:bodyPr/>
                    <a:lstStyle/>
                    <a:p>
                      <a:r>
                        <a:rPr lang="ka-GE" dirty="0" smtClean="0"/>
                        <a:t>შიდა ქართლი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37</a:t>
                      </a:r>
                      <a:r>
                        <a:rPr lang="ka-GE" baseline="0" dirty="0" smtClean="0"/>
                        <a:t> 743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7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49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74318" y="-54734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განხორციელების ეტაპები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549376" y="301422"/>
            <a:ext cx="456676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20970"/>
            <a:ext cx="173390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">
            <a:extLst>
              <a:ext uri="{FF2B5EF4-FFF2-40B4-BE49-F238E27FC236}">
                <a16:creationId xmlns:a16="http://schemas.microsoft.com/office/drawing/2014/main" id="{C28645FF-4F0E-4707-AD73-24F577C4F216}"/>
              </a:ext>
            </a:extLst>
          </p:cNvPr>
          <p:cNvSpPr/>
          <p:nvPr/>
        </p:nvSpPr>
        <p:spPr>
          <a:xfrm>
            <a:off x="87334" y="1630138"/>
            <a:ext cx="1185192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21600"/>
                </a:move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lnTo>
                  <a:pt x="17564" y="21600"/>
                </a:ln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ასაკი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8E1E12-33B9-49D9-81C4-538E0868C991}"/>
              </a:ext>
            </a:extLst>
          </p:cNvPr>
          <p:cNvSpPr/>
          <p:nvPr/>
        </p:nvSpPr>
        <p:spPr>
          <a:xfrm>
            <a:off x="2812266" y="2340850"/>
            <a:ext cx="1613745" cy="894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2" y="21600"/>
                </a:move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კულტურული</a:t>
            </a:r>
            <a:r>
              <a:rPr kumimoji="0" lang="ka-GE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და ეთნიკური მახასიათებლები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41355389-6155-49F7-872B-001D44F22D9E}"/>
              </a:ext>
            </a:extLst>
          </p:cNvPr>
          <p:cNvSpPr/>
          <p:nvPr/>
        </p:nvSpPr>
        <p:spPr>
          <a:xfrm>
            <a:off x="433486" y="2375674"/>
            <a:ext cx="2209477" cy="859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400" b="1" dirty="0" smtClean="0">
                <a:solidFill>
                  <a:srgbClr val="002060"/>
                </a:solidFill>
              </a:rPr>
              <a:t>საცხოვრებელი</a:t>
            </a:r>
            <a:r>
              <a:rPr lang="ka-GE" sz="1400" b="1" dirty="0">
                <a:solidFill>
                  <a:srgbClr val="002060"/>
                </a:solidFill>
              </a:rPr>
              <a:t>, სასწავლო გარემო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B520BB19-C029-4BF9-9201-BCA0D11DD41D}"/>
              </a:ext>
            </a:extLst>
          </p:cNvPr>
          <p:cNvSpPr/>
          <p:nvPr/>
        </p:nvSpPr>
        <p:spPr>
          <a:xfrm>
            <a:off x="2978798" y="1527956"/>
            <a:ext cx="1655277" cy="619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სოციალური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400" b="1" dirty="0" smtClean="0">
                <a:solidFill>
                  <a:srgbClr val="002060"/>
                </a:solidFill>
                <a:latin typeface="Calibri" panose="020F0502020204030204"/>
              </a:rPr>
              <a:t>სტატუსი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86502DB3-A46C-450E-AD4E-7EEF8EEAB2F2}"/>
              </a:ext>
            </a:extLst>
          </p:cNvPr>
          <p:cNvSpPr/>
          <p:nvPr/>
        </p:nvSpPr>
        <p:spPr>
          <a:xfrm>
            <a:off x="1295227" y="1558210"/>
            <a:ext cx="1656886" cy="588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5" y="0"/>
                </a:lnTo>
                <a:cubicBezTo>
                  <a:pt x="1807" y="0"/>
                  <a:pt x="0" y="3981"/>
                  <a:pt x="0" y="8889"/>
                </a:cubicBezTo>
                <a:lnTo>
                  <a:pt x="0" y="21600"/>
                </a:lnTo>
                <a:lnTo>
                  <a:pt x="17565" y="21600"/>
                </a:lnTo>
                <a:cubicBezTo>
                  <a:pt x="19793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5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ჯანმრთელობის სტატუსი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6493927" y="1357183"/>
            <a:ext cx="1490346" cy="656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DF76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დღიური კალორაჟი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0" name="Freeform: Shape 51">
            <a:extLst>
              <a:ext uri="{FF2B5EF4-FFF2-40B4-BE49-F238E27FC236}">
                <a16:creationId xmlns:a16="http://schemas.microsoft.com/office/drawing/2014/main" id="{0E3852D6-07E9-48AA-BDB0-6B8AF07B2EEA}"/>
              </a:ext>
            </a:extLst>
          </p:cNvPr>
          <p:cNvSpPr/>
          <p:nvPr/>
        </p:nvSpPr>
        <p:spPr>
          <a:xfrm>
            <a:off x="109690" y="2221398"/>
            <a:ext cx="4568071" cy="3088454"/>
          </a:xfrm>
          <a:custGeom>
            <a:avLst/>
            <a:gdLst>
              <a:gd name="connsiteX0" fmla="*/ 148778 w 3489253"/>
              <a:gd name="connsiteY0" fmla="*/ 0 h 3535675"/>
              <a:gd name="connsiteX1" fmla="*/ 1025613 w 3489253"/>
              <a:gd name="connsiteY1" fmla="*/ 0 h 3535675"/>
              <a:gd name="connsiteX2" fmla="*/ 1070845 w 3489253"/>
              <a:gd name="connsiteY2" fmla="*/ 0 h 3535675"/>
              <a:gd name="connsiteX3" fmla="*/ 2343291 w 3489253"/>
              <a:gd name="connsiteY3" fmla="*/ 0 h 3535675"/>
              <a:gd name="connsiteX4" fmla="*/ 2388522 w 3489253"/>
              <a:gd name="connsiteY4" fmla="*/ 0 h 3535675"/>
              <a:gd name="connsiteX5" fmla="*/ 3200096 w 3489253"/>
              <a:gd name="connsiteY5" fmla="*/ 0 h 3535675"/>
              <a:gd name="connsiteX6" fmla="*/ 3489252 w 3489253"/>
              <a:gd name="connsiteY6" fmla="*/ 289220 h 3535675"/>
              <a:gd name="connsiteX7" fmla="*/ 3489252 w 3489253"/>
              <a:gd name="connsiteY7" fmla="*/ 2796619 h 3535675"/>
              <a:gd name="connsiteX8" fmla="*/ 3489253 w 3489253"/>
              <a:gd name="connsiteY8" fmla="*/ 2796619 h 3535675"/>
              <a:gd name="connsiteX9" fmla="*/ 3489253 w 3489253"/>
              <a:gd name="connsiteY9" fmla="*/ 3535675 h 3535675"/>
              <a:gd name="connsiteX10" fmla="*/ 3444022 w 3489253"/>
              <a:gd name="connsiteY10" fmla="*/ 3535675 h 3535675"/>
              <a:gd name="connsiteX11" fmla="*/ 3444022 w 3489253"/>
              <a:gd name="connsiteY11" fmla="*/ 2905251 h 3535675"/>
              <a:gd name="connsiteX12" fmla="*/ 3444020 w 3489253"/>
              <a:gd name="connsiteY12" fmla="*/ 2905251 h 3535675"/>
              <a:gd name="connsiteX13" fmla="*/ 3444020 w 3489253"/>
              <a:gd name="connsiteY13" fmla="*/ 289220 h 3535675"/>
              <a:gd name="connsiteX14" fmla="*/ 3200096 w 3489253"/>
              <a:gd name="connsiteY14" fmla="*/ 45222 h 3535675"/>
              <a:gd name="connsiteX15" fmla="*/ 2691085 w 3489253"/>
              <a:gd name="connsiteY15" fmla="*/ 45222 h 3535675"/>
              <a:gd name="connsiteX16" fmla="*/ 2645854 w 3489253"/>
              <a:gd name="connsiteY16" fmla="*/ 45222 h 3535675"/>
              <a:gd name="connsiteX17" fmla="*/ 1373408 w 3489253"/>
              <a:gd name="connsiteY17" fmla="*/ 45222 h 3535675"/>
              <a:gd name="connsiteX18" fmla="*/ 1328177 w 3489253"/>
              <a:gd name="connsiteY18" fmla="*/ 45222 h 3535675"/>
              <a:gd name="connsiteX19" fmla="*/ 148778 w 3489253"/>
              <a:gd name="connsiteY19" fmla="*/ 45222 h 3535675"/>
              <a:gd name="connsiteX20" fmla="*/ 45231 w 3489253"/>
              <a:gd name="connsiteY20" fmla="*/ 148766 h 3535675"/>
              <a:gd name="connsiteX21" fmla="*/ 45231 w 3489253"/>
              <a:gd name="connsiteY21" fmla="*/ 165531 h 3535675"/>
              <a:gd name="connsiteX22" fmla="*/ 0 w 3489253"/>
              <a:gd name="connsiteY22" fmla="*/ 165531 h 3535675"/>
              <a:gd name="connsiteX23" fmla="*/ 0 w 3489253"/>
              <a:gd name="connsiteY23" fmla="*/ 148766 h 3535675"/>
              <a:gd name="connsiteX24" fmla="*/ 148778 w 3489253"/>
              <a:gd name="connsiteY24" fmla="*/ 0 h 35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9253" h="3535675">
                <a:moveTo>
                  <a:pt x="148778" y="0"/>
                </a:moveTo>
                <a:lnTo>
                  <a:pt x="1025613" y="0"/>
                </a:lnTo>
                <a:lnTo>
                  <a:pt x="1070845" y="0"/>
                </a:lnTo>
                <a:lnTo>
                  <a:pt x="2343291" y="0"/>
                </a:lnTo>
                <a:lnTo>
                  <a:pt x="2388522" y="0"/>
                </a:lnTo>
                <a:lnTo>
                  <a:pt x="3200096" y="0"/>
                </a:lnTo>
                <a:cubicBezTo>
                  <a:pt x="3359535" y="0"/>
                  <a:pt x="3489252" y="129607"/>
                  <a:pt x="3489252" y="289220"/>
                </a:cubicBezTo>
                <a:lnTo>
                  <a:pt x="3489252" y="2796619"/>
                </a:lnTo>
                <a:lnTo>
                  <a:pt x="3489253" y="2796619"/>
                </a:lnTo>
                <a:lnTo>
                  <a:pt x="3489253" y="3535675"/>
                </a:lnTo>
                <a:lnTo>
                  <a:pt x="3444022" y="3535675"/>
                </a:lnTo>
                <a:lnTo>
                  <a:pt x="3444022" y="2905251"/>
                </a:lnTo>
                <a:lnTo>
                  <a:pt x="3444020" y="2905251"/>
                </a:lnTo>
                <a:lnTo>
                  <a:pt x="3444020" y="289220"/>
                </a:lnTo>
                <a:cubicBezTo>
                  <a:pt x="3444020" y="154823"/>
                  <a:pt x="3334658" y="45222"/>
                  <a:pt x="3200096" y="45222"/>
                </a:cubicBezTo>
                <a:lnTo>
                  <a:pt x="2691085" y="45222"/>
                </a:lnTo>
                <a:lnTo>
                  <a:pt x="2645854" y="45222"/>
                </a:lnTo>
                <a:lnTo>
                  <a:pt x="1373408" y="45222"/>
                </a:lnTo>
                <a:lnTo>
                  <a:pt x="1328177" y="45222"/>
                </a:lnTo>
                <a:lnTo>
                  <a:pt x="148778" y="45222"/>
                </a:lnTo>
                <a:cubicBezTo>
                  <a:pt x="91593" y="45222"/>
                  <a:pt x="45231" y="91570"/>
                  <a:pt x="45231" y="148766"/>
                </a:cubicBezTo>
                <a:lnTo>
                  <a:pt x="45231" y="165531"/>
                </a:lnTo>
                <a:lnTo>
                  <a:pt x="0" y="165531"/>
                </a:lnTo>
                <a:lnTo>
                  <a:pt x="0" y="148766"/>
                </a:lnTo>
                <a:cubicBezTo>
                  <a:pt x="0" y="66775"/>
                  <a:pt x="66716" y="0"/>
                  <a:pt x="148778" y="0"/>
                </a:cubicBezTo>
                <a:close/>
              </a:path>
            </a:pathLst>
          </a:custGeom>
          <a:solidFill>
            <a:srgbClr val="FFDC85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Freeform: Shape 53">
            <a:extLst>
              <a:ext uri="{FF2B5EF4-FFF2-40B4-BE49-F238E27FC236}">
                <a16:creationId xmlns:a16="http://schemas.microsoft.com/office/drawing/2014/main" id="{DC5BBAF6-466C-4C04-B85D-F08885821FA0}"/>
              </a:ext>
            </a:extLst>
          </p:cNvPr>
          <p:cNvSpPr/>
          <p:nvPr/>
        </p:nvSpPr>
        <p:spPr>
          <a:xfrm>
            <a:off x="4721448" y="2064646"/>
            <a:ext cx="5192298" cy="4288581"/>
          </a:xfrm>
          <a:custGeom>
            <a:avLst/>
            <a:gdLst>
              <a:gd name="connsiteX0" fmla="*/ 289190 w 3501401"/>
              <a:gd name="connsiteY0" fmla="*/ 0 h 3922674"/>
              <a:gd name="connsiteX1" fmla="*/ 2491344 w 3501401"/>
              <a:gd name="connsiteY1" fmla="*/ 0 h 3922674"/>
              <a:gd name="connsiteX2" fmla="*/ 2536408 w 3501401"/>
              <a:gd name="connsiteY2" fmla="*/ 0 h 3922674"/>
              <a:gd name="connsiteX3" fmla="*/ 3353402 w 3501401"/>
              <a:gd name="connsiteY3" fmla="*/ 0 h 3922674"/>
              <a:gd name="connsiteX4" fmla="*/ 3501401 w 3501401"/>
              <a:gd name="connsiteY4" fmla="*/ 148771 h 3922674"/>
              <a:gd name="connsiteX5" fmla="*/ 3455851 w 3501401"/>
              <a:gd name="connsiteY5" fmla="*/ 148771 h 3922674"/>
              <a:gd name="connsiteX6" fmla="*/ 3353402 w 3501401"/>
              <a:gd name="connsiteY6" fmla="*/ 45251 h 3922674"/>
              <a:gd name="connsiteX7" fmla="*/ 2184647 w 3501401"/>
              <a:gd name="connsiteY7" fmla="*/ 45251 h 3922674"/>
              <a:gd name="connsiteX8" fmla="*/ 2139421 w 3501401"/>
              <a:gd name="connsiteY8" fmla="*/ 45251 h 3922674"/>
              <a:gd name="connsiteX9" fmla="*/ 856384 w 3501401"/>
              <a:gd name="connsiteY9" fmla="*/ 45251 h 3922674"/>
              <a:gd name="connsiteX10" fmla="*/ 811158 w 3501401"/>
              <a:gd name="connsiteY10" fmla="*/ 45251 h 3922674"/>
              <a:gd name="connsiteX11" fmla="*/ 289190 w 3501401"/>
              <a:gd name="connsiteY11" fmla="*/ 45251 h 3922674"/>
              <a:gd name="connsiteX12" fmla="*/ 45227 w 3501401"/>
              <a:gd name="connsiteY12" fmla="*/ 289285 h 3922674"/>
              <a:gd name="connsiteX13" fmla="*/ 45227 w 3501401"/>
              <a:gd name="connsiteY13" fmla="*/ 3183618 h 3922674"/>
              <a:gd name="connsiteX14" fmla="*/ 45227 w 3501401"/>
              <a:gd name="connsiteY14" fmla="*/ 3183618 h 3922674"/>
              <a:gd name="connsiteX15" fmla="*/ 45227 w 3501401"/>
              <a:gd name="connsiteY15" fmla="*/ 3922674 h 3922674"/>
              <a:gd name="connsiteX16" fmla="*/ 0 w 3501401"/>
              <a:gd name="connsiteY16" fmla="*/ 3922674 h 3922674"/>
              <a:gd name="connsiteX17" fmla="*/ 0 w 3501401"/>
              <a:gd name="connsiteY17" fmla="*/ 3292250 h 3922674"/>
              <a:gd name="connsiteX18" fmla="*/ 0 w 3501401"/>
              <a:gd name="connsiteY18" fmla="*/ 3183618 h 3922674"/>
              <a:gd name="connsiteX19" fmla="*/ 0 w 3501401"/>
              <a:gd name="connsiteY19" fmla="*/ 289285 h 3922674"/>
              <a:gd name="connsiteX20" fmla="*/ 289190 w 3501401"/>
              <a:gd name="connsiteY20" fmla="*/ 0 h 392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01" h="3922674">
                <a:moveTo>
                  <a:pt x="289190" y="0"/>
                </a:moveTo>
                <a:lnTo>
                  <a:pt x="2491344" y="0"/>
                </a:lnTo>
                <a:lnTo>
                  <a:pt x="2536408" y="0"/>
                </a:lnTo>
                <a:lnTo>
                  <a:pt x="3353402" y="0"/>
                </a:lnTo>
                <a:cubicBezTo>
                  <a:pt x="3430563" y="0"/>
                  <a:pt x="3493782" y="72084"/>
                  <a:pt x="3501401" y="148771"/>
                </a:cubicBezTo>
                <a:lnTo>
                  <a:pt x="3455851" y="148771"/>
                </a:lnTo>
                <a:cubicBezTo>
                  <a:pt x="3448556" y="96376"/>
                  <a:pt x="3405437" y="45251"/>
                  <a:pt x="3353402" y="45251"/>
                </a:cubicBezTo>
                <a:lnTo>
                  <a:pt x="2184647" y="45251"/>
                </a:lnTo>
                <a:lnTo>
                  <a:pt x="2139421" y="45251"/>
                </a:lnTo>
                <a:lnTo>
                  <a:pt x="856384" y="45251"/>
                </a:lnTo>
                <a:lnTo>
                  <a:pt x="811158" y="45251"/>
                </a:lnTo>
                <a:lnTo>
                  <a:pt x="289190" y="45251"/>
                </a:lnTo>
                <a:cubicBezTo>
                  <a:pt x="154808" y="45251"/>
                  <a:pt x="45227" y="154645"/>
                  <a:pt x="45227" y="289285"/>
                </a:cubicBezTo>
                <a:lnTo>
                  <a:pt x="45227" y="3183618"/>
                </a:lnTo>
                <a:lnTo>
                  <a:pt x="45227" y="3183618"/>
                </a:lnTo>
                <a:lnTo>
                  <a:pt x="45227" y="3922674"/>
                </a:lnTo>
                <a:lnTo>
                  <a:pt x="0" y="3922674"/>
                </a:lnTo>
                <a:lnTo>
                  <a:pt x="0" y="3292250"/>
                </a:lnTo>
                <a:lnTo>
                  <a:pt x="0" y="3183618"/>
                </a:lnTo>
                <a:lnTo>
                  <a:pt x="0" y="289285"/>
                </a:lnTo>
                <a:cubicBezTo>
                  <a:pt x="0" y="129718"/>
                  <a:pt x="129682" y="0"/>
                  <a:pt x="289190" y="0"/>
                </a:cubicBezTo>
                <a:close/>
              </a:path>
            </a:pathLst>
          </a:custGeom>
          <a:solidFill>
            <a:srgbClr val="00CC66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8082997" y="1320586"/>
            <a:ext cx="1444779" cy="69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DF76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კვებითი</a:t>
            </a:r>
            <a:r>
              <a:rPr kumimoji="0" lang="ka-GE" sz="15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 ღირებულება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4882119" y="1335743"/>
            <a:ext cx="1513084" cy="66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EDF76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500" b="1" dirty="0">
                <a:solidFill>
                  <a:srgbClr val="002060"/>
                </a:solidFill>
              </a:rPr>
              <a:t>მენიუს შემადგენლობა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7334" y="667855"/>
            <a:ext cx="123444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700" b="1" dirty="0">
                <a:solidFill>
                  <a:schemeClr val="accent6">
                    <a:lumMod val="75000"/>
                  </a:schemeClr>
                </a:solidFill>
              </a:rPr>
              <a:t>სამიზნე კატეგორიებისთვის კვების კონკრეტული რეჟიმის და მენიუს დადგენა </a:t>
            </a:r>
            <a:r>
              <a:rPr lang="ka-GE" sz="1700" b="1" dirty="0" smtClean="0">
                <a:solidFill>
                  <a:schemeClr val="accent6">
                    <a:lumMod val="75000"/>
                  </a:schemeClr>
                </a:solidFill>
              </a:rPr>
              <a:t>შემდეგი   კრიტერიუმების </a:t>
            </a:r>
            <a:r>
              <a:rPr lang="ka-GE" sz="1700" b="1" dirty="0">
                <a:solidFill>
                  <a:schemeClr val="accent6">
                    <a:lumMod val="75000"/>
                  </a:schemeClr>
                </a:solidFill>
              </a:rPr>
              <a:t>მიხედვით: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66" y="1630138"/>
            <a:ext cx="5582360" cy="531542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81204" y="3852002"/>
            <a:ext cx="208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სავალდებულო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სტანდარტის შესაბამისი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616165" y="4797167"/>
            <a:ext cx="207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დამტკიცებული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შესაბამისი ფორმით </a:t>
            </a:r>
            <a:endParaRPr lang="ka-GE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00205" y="5331931"/>
            <a:ext cx="2515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16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მუდმივად აღსრულებდი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მონიტორინგი</a:t>
            </a:r>
            <a:endParaRPr lang="en-US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AD766A53-EC75-40C7-8EC7-F6A559622C78}"/>
              </a:ext>
            </a:extLst>
          </p:cNvPr>
          <p:cNvSpPr/>
          <p:nvPr/>
        </p:nvSpPr>
        <p:spPr>
          <a:xfrm>
            <a:off x="7040637" y="2221398"/>
            <a:ext cx="1311626" cy="73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0"/>
                </a:moveTo>
                <a:lnTo>
                  <a:pt x="11197" y="0"/>
                </a:lnTo>
                <a:lnTo>
                  <a:pt x="10366" y="0"/>
                </a:ln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73"/>
                  <a:pt x="19792" y="0"/>
                  <a:pt x="17564" y="0"/>
                </a:cubicBezTo>
                <a:close/>
              </a:path>
            </a:pathLst>
          </a:custGeom>
          <a:solidFill>
            <a:srgbClr val="0EDF76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საკვების ხარისხი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77E77005-233E-43CC-B5BE-86B8C0291519}"/>
              </a:ext>
            </a:extLst>
          </p:cNvPr>
          <p:cNvSpPr/>
          <p:nvPr/>
        </p:nvSpPr>
        <p:spPr>
          <a:xfrm>
            <a:off x="5010837" y="2168266"/>
            <a:ext cx="1942427" cy="786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08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0EDF76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საკვების </a:t>
            </a:r>
            <a:endParaRPr lang="ka-GE" sz="15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მომწოდებელი </a:t>
            </a:r>
          </a:p>
          <a:p>
            <a:pPr algn="ctr"/>
            <a:r>
              <a:rPr lang="ka-GE" sz="1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წყარო</a:t>
            </a:r>
            <a:endParaRPr lang="ka-GE" sz="15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153;p51"/>
          <p:cNvCxnSpPr/>
          <p:nvPr/>
        </p:nvCxnSpPr>
        <p:spPr>
          <a:xfrm>
            <a:off x="0" y="320970"/>
            <a:ext cx="173390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itle 1"/>
          <p:cNvSpPr txBox="1">
            <a:spLocks/>
          </p:cNvSpPr>
          <p:nvPr/>
        </p:nvSpPr>
        <p:spPr>
          <a:xfrm>
            <a:off x="1674318" y="-54734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განხორციელების ეტაპები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7549376" y="301422"/>
            <a:ext cx="4566767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Freeform: Shape 36">
            <a:extLst>
              <a:ext uri="{FF2B5EF4-FFF2-40B4-BE49-F238E27FC236}">
                <a16:creationId xmlns:a16="http://schemas.microsoft.com/office/drawing/2014/main" id="{5B874B0C-0053-4A45-990A-57A30CB698D8}"/>
              </a:ext>
            </a:extLst>
          </p:cNvPr>
          <p:cNvSpPr/>
          <p:nvPr/>
        </p:nvSpPr>
        <p:spPr>
          <a:xfrm>
            <a:off x="4137146" y="1733651"/>
            <a:ext cx="4372761" cy="5130155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: Shape 40">
            <a:extLst>
              <a:ext uri="{FF2B5EF4-FFF2-40B4-BE49-F238E27FC236}">
                <a16:creationId xmlns:a16="http://schemas.microsoft.com/office/drawing/2014/main" id="{5CEE164E-4753-454F-A25A-AC4102C204E5}"/>
              </a:ext>
            </a:extLst>
          </p:cNvPr>
          <p:cNvSpPr/>
          <p:nvPr/>
        </p:nvSpPr>
        <p:spPr>
          <a:xfrm>
            <a:off x="4573938" y="1746261"/>
            <a:ext cx="3969777" cy="5117544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61C1B75-86E5-4835-A6E3-65E08265A554}"/>
              </a:ext>
            </a:extLst>
          </p:cNvPr>
          <p:cNvSpPr>
            <a:spLocks/>
          </p:cNvSpPr>
          <p:nvPr/>
        </p:nvSpPr>
        <p:spPr bwMode="auto">
          <a:xfrm>
            <a:off x="6359236" y="1775639"/>
            <a:ext cx="2500248" cy="5074311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" h="10000">
                <a:moveTo>
                  <a:pt x="10069" y="10000"/>
                </a:moveTo>
                <a:cubicBezTo>
                  <a:pt x="10069" y="10000"/>
                  <a:pt x="2286" y="6206"/>
                  <a:pt x="931" y="5150"/>
                </a:cubicBezTo>
                <a:cubicBezTo>
                  <a:pt x="-424" y="4094"/>
                  <a:pt x="-1066" y="1912"/>
                  <a:pt x="4558" y="1422"/>
                </a:cubicBezTo>
                <a:cubicBezTo>
                  <a:pt x="10191" y="931"/>
                  <a:pt x="9469" y="278"/>
                  <a:pt x="8419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6DEC825-0F3E-4FD1-AE91-9CAB1E0B56A6}"/>
              </a:ext>
            </a:extLst>
          </p:cNvPr>
          <p:cNvSpPr>
            <a:spLocks/>
          </p:cNvSpPr>
          <p:nvPr/>
        </p:nvSpPr>
        <p:spPr bwMode="auto">
          <a:xfrm>
            <a:off x="2536406" y="1842656"/>
            <a:ext cx="5890048" cy="5085330"/>
          </a:xfrm>
          <a:custGeom>
            <a:avLst/>
            <a:gdLst>
              <a:gd name="T0" fmla="*/ 0 w 3114"/>
              <a:gd name="T1" fmla="*/ 2429 h 2429"/>
              <a:gd name="T2" fmla="*/ 1010 w 3114"/>
              <a:gd name="T3" fmla="*/ 611 h 2429"/>
              <a:gd name="T4" fmla="*/ 2564 w 3114"/>
              <a:gd name="T5" fmla="*/ 67 h 2429"/>
              <a:gd name="T6" fmla="*/ 3114 w 3114"/>
              <a:gd name="T7" fmla="*/ 0 h 2429"/>
              <a:gd name="connsiteX0" fmla="*/ 0 w 8709"/>
              <a:gd name="connsiteY0" fmla="*/ 10659 h 10659"/>
              <a:gd name="connsiteX1" fmla="*/ 3243 w 8709"/>
              <a:gd name="connsiteY1" fmla="*/ 3174 h 10659"/>
              <a:gd name="connsiteX2" fmla="*/ 8234 w 8709"/>
              <a:gd name="connsiteY2" fmla="*/ 935 h 10659"/>
              <a:gd name="connsiteX3" fmla="*/ 8709 w 8709"/>
              <a:gd name="connsiteY3" fmla="*/ 0 h 10659"/>
              <a:gd name="connsiteX0" fmla="*/ 0 w 11479"/>
              <a:gd name="connsiteY0" fmla="*/ 10000 h 10000"/>
              <a:gd name="connsiteX1" fmla="*/ 3724 w 11479"/>
              <a:gd name="connsiteY1" fmla="*/ 2978 h 10000"/>
              <a:gd name="connsiteX2" fmla="*/ 9455 w 11479"/>
              <a:gd name="connsiteY2" fmla="*/ 877 h 10000"/>
              <a:gd name="connsiteX3" fmla="*/ 10000 w 11479"/>
              <a:gd name="connsiteY3" fmla="*/ 0 h 10000"/>
              <a:gd name="connsiteX0" fmla="*/ 0 w 11395"/>
              <a:gd name="connsiteY0" fmla="*/ 9977 h 9977"/>
              <a:gd name="connsiteX1" fmla="*/ 3724 w 11395"/>
              <a:gd name="connsiteY1" fmla="*/ 2955 h 9977"/>
              <a:gd name="connsiteX2" fmla="*/ 9455 w 11395"/>
              <a:gd name="connsiteY2" fmla="*/ 854 h 9977"/>
              <a:gd name="connsiteX3" fmla="*/ 9885 w 11395"/>
              <a:gd name="connsiteY3" fmla="*/ 0 h 9977"/>
              <a:gd name="connsiteX0" fmla="*/ 0 w 9651"/>
              <a:gd name="connsiteY0" fmla="*/ 10000 h 10000"/>
              <a:gd name="connsiteX1" fmla="*/ 3268 w 9651"/>
              <a:gd name="connsiteY1" fmla="*/ 2962 h 10000"/>
              <a:gd name="connsiteX2" fmla="*/ 8297 w 9651"/>
              <a:gd name="connsiteY2" fmla="*/ 856 h 10000"/>
              <a:gd name="connsiteX3" fmla="*/ 8675 w 9651"/>
              <a:gd name="connsiteY3" fmla="*/ 0 h 10000"/>
              <a:gd name="connsiteX0" fmla="*/ 0 w 10662"/>
              <a:gd name="connsiteY0" fmla="*/ 9871 h 9871"/>
              <a:gd name="connsiteX1" fmla="*/ 3386 w 10662"/>
              <a:gd name="connsiteY1" fmla="*/ 2833 h 9871"/>
              <a:gd name="connsiteX2" fmla="*/ 8597 w 10662"/>
              <a:gd name="connsiteY2" fmla="*/ 727 h 9871"/>
              <a:gd name="connsiteX3" fmla="*/ 9849 w 10662"/>
              <a:gd name="connsiteY3" fmla="*/ 0 h 9871"/>
              <a:gd name="connsiteX0" fmla="*/ 0 w 9713"/>
              <a:gd name="connsiteY0" fmla="*/ 10000 h 10000"/>
              <a:gd name="connsiteX1" fmla="*/ 3176 w 9713"/>
              <a:gd name="connsiteY1" fmla="*/ 2870 h 10000"/>
              <a:gd name="connsiteX2" fmla="*/ 8063 w 9713"/>
              <a:gd name="connsiteY2" fmla="*/ 737 h 10000"/>
              <a:gd name="connsiteX3" fmla="*/ 9237 w 9713"/>
              <a:gd name="connsiteY3" fmla="*/ 0 h 10000"/>
              <a:gd name="connsiteX0" fmla="*/ 0 w 10000"/>
              <a:gd name="connsiteY0" fmla="*/ 10000 h 10000"/>
              <a:gd name="connsiteX1" fmla="*/ 3270 w 10000"/>
              <a:gd name="connsiteY1" fmla="*/ 2870 h 10000"/>
              <a:gd name="connsiteX2" fmla="*/ 8301 w 10000"/>
              <a:gd name="connsiteY2" fmla="*/ 737 h 10000"/>
              <a:gd name="connsiteX3" fmla="*/ 9510 w 10000"/>
              <a:gd name="connsiteY3" fmla="*/ 0 h 10000"/>
              <a:gd name="connsiteX0" fmla="*/ 0 w 10177"/>
              <a:gd name="connsiteY0" fmla="*/ 9915 h 9915"/>
              <a:gd name="connsiteX1" fmla="*/ 3270 w 10177"/>
              <a:gd name="connsiteY1" fmla="*/ 2785 h 9915"/>
              <a:gd name="connsiteX2" fmla="*/ 8301 w 10177"/>
              <a:gd name="connsiteY2" fmla="*/ 652 h 9915"/>
              <a:gd name="connsiteX3" fmla="*/ 9719 w 10177"/>
              <a:gd name="connsiteY3" fmla="*/ 0 h 9915"/>
              <a:gd name="connsiteX0" fmla="*/ 0 w 9832"/>
              <a:gd name="connsiteY0" fmla="*/ 10000 h 10000"/>
              <a:gd name="connsiteX1" fmla="*/ 3213 w 9832"/>
              <a:gd name="connsiteY1" fmla="*/ 2809 h 10000"/>
              <a:gd name="connsiteX2" fmla="*/ 8157 w 9832"/>
              <a:gd name="connsiteY2" fmla="*/ 658 h 10000"/>
              <a:gd name="connsiteX3" fmla="*/ 9550 w 9832"/>
              <a:gd name="connsiteY3" fmla="*/ 0 h 10000"/>
              <a:gd name="connsiteX0" fmla="*/ 0 w 10152"/>
              <a:gd name="connsiteY0" fmla="*/ 9946 h 9946"/>
              <a:gd name="connsiteX1" fmla="*/ 3268 w 10152"/>
              <a:gd name="connsiteY1" fmla="*/ 2755 h 9946"/>
              <a:gd name="connsiteX2" fmla="*/ 8296 w 10152"/>
              <a:gd name="connsiteY2" fmla="*/ 604 h 9946"/>
              <a:gd name="connsiteX3" fmla="*/ 9884 w 10152"/>
              <a:gd name="connsiteY3" fmla="*/ 0 h 9946"/>
              <a:gd name="connsiteX0" fmla="*/ 0 w 10032"/>
              <a:gd name="connsiteY0" fmla="*/ 10000 h 10000"/>
              <a:gd name="connsiteX1" fmla="*/ 3219 w 10032"/>
              <a:gd name="connsiteY1" fmla="*/ 2770 h 10000"/>
              <a:gd name="connsiteX2" fmla="*/ 8172 w 10032"/>
              <a:gd name="connsiteY2" fmla="*/ 607 h 10000"/>
              <a:gd name="connsiteX3" fmla="*/ 9736 w 10032"/>
              <a:gd name="connsiteY3" fmla="*/ 0 h 10000"/>
              <a:gd name="connsiteX0" fmla="*/ 0 w 10066"/>
              <a:gd name="connsiteY0" fmla="*/ 10000 h 10000"/>
              <a:gd name="connsiteX1" fmla="*/ 3219 w 10066"/>
              <a:gd name="connsiteY1" fmla="*/ 2770 h 10000"/>
              <a:gd name="connsiteX2" fmla="*/ 8172 w 10066"/>
              <a:gd name="connsiteY2" fmla="*/ 607 h 10000"/>
              <a:gd name="connsiteX3" fmla="*/ 9736 w 10066"/>
              <a:gd name="connsiteY3" fmla="*/ 0 h 10000"/>
              <a:gd name="connsiteX0" fmla="*/ 0 w 9831"/>
              <a:gd name="connsiteY0" fmla="*/ 10000 h 10000"/>
              <a:gd name="connsiteX1" fmla="*/ 3219 w 9831"/>
              <a:gd name="connsiteY1" fmla="*/ 2770 h 10000"/>
              <a:gd name="connsiteX2" fmla="*/ 8172 w 9831"/>
              <a:gd name="connsiteY2" fmla="*/ 607 h 10000"/>
              <a:gd name="connsiteX3" fmla="*/ 9736 w 9831"/>
              <a:gd name="connsiteY3" fmla="*/ 0 h 10000"/>
              <a:gd name="connsiteX0" fmla="*/ 0 w 10197"/>
              <a:gd name="connsiteY0" fmla="*/ 9955 h 9955"/>
              <a:gd name="connsiteX1" fmla="*/ 3274 w 10197"/>
              <a:gd name="connsiteY1" fmla="*/ 2725 h 9955"/>
              <a:gd name="connsiteX2" fmla="*/ 8312 w 10197"/>
              <a:gd name="connsiteY2" fmla="*/ 562 h 9955"/>
              <a:gd name="connsiteX3" fmla="*/ 10110 w 10197"/>
              <a:gd name="connsiteY3" fmla="*/ 0 h 9955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9495"/>
              <a:gd name="connsiteY0" fmla="*/ 10155 h 10155"/>
              <a:gd name="connsiteX1" fmla="*/ 2699 w 9495"/>
              <a:gd name="connsiteY1" fmla="*/ 2737 h 10155"/>
              <a:gd name="connsiteX2" fmla="*/ 7639 w 9495"/>
              <a:gd name="connsiteY2" fmla="*/ 565 h 10155"/>
              <a:gd name="connsiteX3" fmla="*/ 9403 w 9495"/>
              <a:gd name="connsiteY3" fmla="*/ 0 h 10155"/>
              <a:gd name="connsiteX0" fmla="*/ 0 w 10000"/>
              <a:gd name="connsiteY0" fmla="*/ 10000 h 10000"/>
              <a:gd name="connsiteX1" fmla="*/ 2843 w 10000"/>
              <a:gd name="connsiteY1" fmla="*/ 2695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66" y="6909"/>
                  <a:pt x="1124" y="4679"/>
                  <a:pt x="2519" y="3152"/>
                </a:cubicBezTo>
                <a:cubicBezTo>
                  <a:pt x="4420" y="1071"/>
                  <a:pt x="6848" y="707"/>
                  <a:pt x="8045" y="556"/>
                </a:cubicBezTo>
                <a:cubicBezTo>
                  <a:pt x="8799" y="461"/>
                  <a:pt x="10413" y="382"/>
                  <a:pt x="9903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BD20EF-DF42-4872-B47E-6BFE56AF341B}"/>
              </a:ext>
            </a:extLst>
          </p:cNvPr>
          <p:cNvSpPr/>
          <p:nvPr/>
        </p:nvSpPr>
        <p:spPr>
          <a:xfrm>
            <a:off x="3989804" y="4742136"/>
            <a:ext cx="973710" cy="9737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N" sz="32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7ED582-15F6-4B38-B0D8-8835E2F97162}"/>
              </a:ext>
            </a:extLst>
          </p:cNvPr>
          <p:cNvSpPr/>
          <p:nvPr/>
        </p:nvSpPr>
        <p:spPr>
          <a:xfrm>
            <a:off x="4585901" y="3191462"/>
            <a:ext cx="687898" cy="6878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N" sz="20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D5E885-2B58-4D9E-AD8E-2547FCD230CA}"/>
              </a:ext>
            </a:extLst>
          </p:cNvPr>
          <p:cNvSpPr/>
          <p:nvPr/>
        </p:nvSpPr>
        <p:spPr>
          <a:xfrm rot="642172">
            <a:off x="5613016" y="2212016"/>
            <a:ext cx="690847" cy="62882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N" sz="16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970CE2-3BA0-495D-8109-DF481DDFA9C7}"/>
              </a:ext>
            </a:extLst>
          </p:cNvPr>
          <p:cNvSpPr/>
          <p:nvPr/>
        </p:nvSpPr>
        <p:spPr>
          <a:xfrm rot="533465">
            <a:off x="7715862" y="1739098"/>
            <a:ext cx="660605" cy="5945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N" sz="1200" b="1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0994DB-C1B9-4001-918C-7D3CF909E62C}"/>
              </a:ext>
            </a:extLst>
          </p:cNvPr>
          <p:cNvSpPr txBox="1"/>
          <p:nvPr/>
        </p:nvSpPr>
        <p:spPr>
          <a:xfrm>
            <a:off x="9403013" y="1479114"/>
            <a:ext cx="2713130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მიღებული გადაწყვეტილებების  საკანონმდებლო დონეზე ასახვა და პროექტის ამოქმედება</a:t>
            </a:r>
            <a:endParaRPr lang="en-US" sz="1600" kern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E4AB96-DAAD-410A-9FDD-37AC2E342754}"/>
              </a:ext>
            </a:extLst>
          </p:cNvPr>
          <p:cNvCxnSpPr>
            <a:cxnSpLocks/>
          </p:cNvCxnSpPr>
          <p:nvPr/>
        </p:nvCxnSpPr>
        <p:spPr>
          <a:xfrm flipH="1" flipV="1">
            <a:off x="8437331" y="2073336"/>
            <a:ext cx="791880" cy="199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53744A3-23F7-4137-9601-0A809FB01BAA}"/>
              </a:ext>
            </a:extLst>
          </p:cNvPr>
          <p:cNvCxnSpPr>
            <a:cxnSpLocks/>
          </p:cNvCxnSpPr>
          <p:nvPr/>
        </p:nvCxnSpPr>
        <p:spPr>
          <a:xfrm flipH="1">
            <a:off x="4461282" y="2534652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B001C3-AF0C-455C-8838-5A338230B6A1}"/>
              </a:ext>
            </a:extLst>
          </p:cNvPr>
          <p:cNvSpPr txBox="1"/>
          <p:nvPr/>
        </p:nvSpPr>
        <p:spPr>
          <a:xfrm>
            <a:off x="6872069" y="3032967"/>
            <a:ext cx="5279643" cy="18158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ka-GE" sz="1600" kern="0" dirty="0" smtClean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შემუშავებული რაციონის და ლოჯისტიკური საკითხების დეტალური გაწერა</a:t>
            </a:r>
          </a:p>
          <a:p>
            <a:pPr>
              <a:defRPr/>
            </a:pP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(ერთი ულუფის ღირებულება; </a:t>
            </a:r>
          </a:p>
          <a:p>
            <a:pPr>
              <a:defRPr/>
            </a:pP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მზა ლანჩბოქსი</a:t>
            </a:r>
            <a:r>
              <a:rPr lang="en-US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vs</a:t>
            </a: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ადგილზე მომზადება; ერთჯერადი </a:t>
            </a:r>
            <a:r>
              <a:rPr lang="en-US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 </a:t>
            </a: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მრავალჯერადი ჭურჭელი; საბარათე </a:t>
            </a:r>
            <a:r>
              <a:rPr lang="en-US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 </a:t>
            </a: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თანხით ანგარიშსწორება; დისტრიბუცია/მომარაგება; ნარჩენების მართვა და სხვა)</a:t>
            </a:r>
            <a:endParaRPr lang="en-US" sz="1600" kern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5E2A31E-7F14-4BB0-A0C1-B3A398944D89}"/>
              </a:ext>
            </a:extLst>
          </p:cNvPr>
          <p:cNvCxnSpPr>
            <a:cxnSpLocks/>
          </p:cNvCxnSpPr>
          <p:nvPr/>
        </p:nvCxnSpPr>
        <p:spPr>
          <a:xfrm flipH="1">
            <a:off x="5329236" y="3816665"/>
            <a:ext cx="130094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2886D0-A649-473F-836E-4BD06B1490E3}"/>
              </a:ext>
            </a:extLst>
          </p:cNvPr>
          <p:cNvCxnSpPr>
            <a:cxnSpLocks/>
          </p:cNvCxnSpPr>
          <p:nvPr/>
        </p:nvCxnSpPr>
        <p:spPr>
          <a:xfrm flipH="1">
            <a:off x="3163757" y="5224129"/>
            <a:ext cx="66189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72ACDE-6272-4137-BE70-327F1589B0E4}"/>
              </a:ext>
            </a:extLst>
          </p:cNvPr>
          <p:cNvSpPr txBox="1"/>
          <p:nvPr/>
        </p:nvSpPr>
        <p:spPr>
          <a:xfrm>
            <a:off x="598160" y="4877693"/>
            <a:ext cx="2152315" cy="1323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კერძო სექტორისთვის აღნიშნული ინიციატივის გაცნობა და  ჩართულობისკენ მოწოდება</a:t>
            </a:r>
            <a:r>
              <a:rPr lang="en-US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600" kern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72ACDE-6272-4137-BE70-327F1589B0E4}"/>
              </a:ext>
            </a:extLst>
          </p:cNvPr>
          <p:cNvSpPr txBox="1"/>
          <p:nvPr/>
        </p:nvSpPr>
        <p:spPr>
          <a:xfrm>
            <a:off x="1792981" y="1804904"/>
            <a:ext cx="2670211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>
              <a:defRPr/>
            </a:pPr>
            <a:r>
              <a:rPr lang="ka-GE" sz="1600" kern="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სახელმწიფოს, კერძო სექტორისა და მშობლის ფინანსური კონტრიბუციის განსზღვრა</a:t>
            </a:r>
            <a:endParaRPr lang="en-US" sz="1600" kern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4275937" y="4871446"/>
            <a:ext cx="401444" cy="624174"/>
          </a:xfrm>
          <a:prstGeom prst="upArrow">
            <a:avLst/>
          </a:prstGeom>
          <a:solidFill>
            <a:srgbClr val="DFE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816756">
            <a:off x="4747227" y="3272956"/>
            <a:ext cx="331203" cy="509494"/>
          </a:xfrm>
          <a:prstGeom prst="upArrow">
            <a:avLst/>
          </a:prstGeom>
          <a:solidFill>
            <a:srgbClr val="DFE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3184554">
            <a:off x="5876282" y="2330920"/>
            <a:ext cx="203307" cy="391018"/>
          </a:xfrm>
          <a:prstGeom prst="upArrow">
            <a:avLst/>
          </a:prstGeom>
          <a:solidFill>
            <a:srgbClr val="DFE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657513">
            <a:off x="7871110" y="1907062"/>
            <a:ext cx="427496" cy="314490"/>
          </a:xfrm>
          <a:prstGeom prst="upArrow">
            <a:avLst/>
          </a:prstGeom>
          <a:solidFill>
            <a:srgbClr val="DFE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93582"/>
      </p:ext>
    </p:extLst>
  </p:cSld>
  <p:clrMapOvr>
    <a:masterClrMapping/>
  </p:clrMapOvr>
</p:sld>
</file>

<file path=ppt/theme/theme1.xml><?xml version="1.0" encoding="utf-8"?>
<a:theme xmlns:a="http://schemas.openxmlformats.org/drawingml/2006/main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714</Words>
  <Application>Microsoft Office PowerPoint</Application>
  <PresentationFormat>Widescreen</PresentationFormat>
  <Paragraphs>163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Abril Fatface</vt:lpstr>
      <vt:lpstr>Arial</vt:lpstr>
      <vt:lpstr>Calibri</vt:lpstr>
      <vt:lpstr>Calibri Light</vt:lpstr>
      <vt:lpstr>Open Sans</vt:lpstr>
      <vt:lpstr>Oxygen</vt:lpstr>
      <vt:lpstr>Oxygen Light</vt:lpstr>
      <vt:lpstr>Roboto Bold</vt:lpstr>
      <vt:lpstr>Segoe UI Light</vt:lpstr>
      <vt:lpstr>Sylfaen</vt:lpstr>
      <vt:lpstr>Wingdings</vt:lpstr>
      <vt:lpstr>FOOD DAY</vt:lpstr>
      <vt:lpstr>1_FOOD DAY</vt:lpstr>
      <vt:lpstr>სკოლების ჯანსაღი კვებით უზრუნველყოფის  ინიციატივა</vt:lpstr>
      <vt:lpstr>საკითხის აქტუალურობა</vt:lpstr>
      <vt:lpstr>PowerPoint Presentation</vt:lpstr>
      <vt:lpstr>PowerPoint Presentation</vt:lpstr>
      <vt:lpstr>PowerPoint Presentation</vt:lpstr>
      <vt:lpstr>კვლევა საქართველოში არსებული სკოლების, მოსწავლეებისა და მათი კვებითი თავისებურებების შესახებ</vt:lpstr>
      <vt:lpstr>სასწავლო დაწესებულებები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მადლობა 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Tea Bakradze</cp:lastModifiedBy>
  <cp:revision>135</cp:revision>
  <cp:lastPrinted>2020-01-15T12:08:58Z</cp:lastPrinted>
  <dcterms:created xsi:type="dcterms:W3CDTF">2020-01-08T11:14:53Z</dcterms:created>
  <dcterms:modified xsi:type="dcterms:W3CDTF">2020-08-05T08:48:44Z</dcterms:modified>
</cp:coreProperties>
</file>