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6" r:id="rId2"/>
    <p:sldId id="279" r:id="rId3"/>
    <p:sldId id="325" r:id="rId4"/>
  </p:sldIdLst>
  <p:sldSz cx="9144000" cy="6858000" type="screen4x3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9205" autoAdjust="0"/>
  </p:normalViewPr>
  <p:slideViewPr>
    <p:cSldViewPr>
      <p:cViewPr varScale="1">
        <p:scale>
          <a:sx n="73" d="100"/>
          <a:sy n="73" d="100"/>
        </p:scale>
        <p:origin x="12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894919385076864E-2"/>
          <c:y val="9.2888044166892933E-2"/>
          <c:w val="0.93024793775778025"/>
          <c:h val="0.70615621323196665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პენსია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square"/>
            <c:size val="5"/>
          </c:marker>
          <c:dLbls>
            <c:dLbl>
              <c:idx val="0"/>
              <c:layout>
                <c:manualLayout>
                  <c:x val="-3.3310484626921634E-2"/>
                  <c:y val="-2.5179040119985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D0E-4B3A-AF4C-3D7CF89ED197}"/>
                </c:ext>
              </c:extLst>
            </c:dLbl>
            <c:dLbl>
              <c:idx val="1"/>
              <c:layout>
                <c:manualLayout>
                  <c:x val="-2.7243589743589758E-2"/>
                  <c:y val="-3.3742331288343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D0E-4B3A-AF4C-3D7CF89ED197}"/>
                </c:ext>
              </c:extLst>
            </c:dLbl>
            <c:dLbl>
              <c:idx val="2"/>
              <c:layout>
                <c:manualLayout>
                  <c:x val="-2.7243589743589758E-2"/>
                  <c:y val="-3.0674846625766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D0E-4B3A-AF4C-3D7CF89ED197}"/>
                </c:ext>
              </c:extLst>
            </c:dLbl>
            <c:dLbl>
              <c:idx val="3"/>
              <c:layout>
                <c:manualLayout>
                  <c:x val="-2.5641025641025678E-2"/>
                  <c:y val="-2.7607361963190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D0E-4B3A-AF4C-3D7CF89ED197}"/>
                </c:ext>
              </c:extLst>
            </c:dLbl>
            <c:dLbl>
              <c:idx val="4"/>
              <c:layout>
                <c:manualLayout>
                  <c:x val="-2.403846153846155E-2"/>
                  <c:y val="-2.7607361963190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D0E-4B3A-AF4C-3D7CF89ED197}"/>
                </c:ext>
              </c:extLst>
            </c:dLbl>
            <c:dLbl>
              <c:idx val="5"/>
              <c:layout>
                <c:manualLayout>
                  <c:x val="-2.4038461538461481E-2"/>
                  <c:y val="-2.7607361963190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D0E-4B3A-AF4C-3D7CF89ED197}"/>
                </c:ext>
              </c:extLst>
            </c:dLbl>
            <c:dLbl>
              <c:idx val="6"/>
              <c:layout>
                <c:manualLayout>
                  <c:x val="-2.2435897435897426E-2"/>
                  <c:y val="-2.7607361963190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D0E-4B3A-AF4C-3D7CF89ED197}"/>
                </c:ext>
              </c:extLst>
            </c:dLbl>
            <c:dLbl>
              <c:idx val="7"/>
              <c:layout>
                <c:manualLayout>
                  <c:x val="-2.083333333333336E-2"/>
                  <c:y val="-2.7607361963190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D0E-4B3A-AF4C-3D7CF89ED197}"/>
                </c:ext>
              </c:extLst>
            </c:dLbl>
            <c:dLbl>
              <c:idx val="8"/>
              <c:layout>
                <c:manualLayout>
                  <c:x val="-2.083333333333336E-2"/>
                  <c:y val="-2.7607361963190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AD0E-4B3A-AF4C-3D7CF89ED197}"/>
                </c:ext>
              </c:extLst>
            </c:dLbl>
            <c:dLbl>
              <c:idx val="9"/>
              <c:layout>
                <c:manualLayout>
                  <c:x val="-2.8846153846153851E-2"/>
                  <c:y val="-4.29447852760736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D0E-4B3A-AF4C-3D7CF89ED197}"/>
                </c:ext>
              </c:extLst>
            </c:dLbl>
            <c:dLbl>
              <c:idx val="10"/>
              <c:layout>
                <c:manualLayout>
                  <c:x val="-3.5370852080989765E-2"/>
                  <c:y val="-3.4130238030591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AD0E-4B3A-AF4C-3D7CF89ED197}"/>
                </c:ext>
              </c:extLst>
            </c:dLbl>
            <c:dLbl>
              <c:idx val="11"/>
              <c:layout>
                <c:manualLayout>
                  <c:x val="-3.5370852080989765E-2"/>
                  <c:y val="-4.77221920535795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D0E-4B3A-AF4C-3D7CF89ED197}"/>
                </c:ext>
              </c:extLst>
            </c:dLbl>
            <c:dLbl>
              <c:idx val="12"/>
              <c:layout>
                <c:manualLayout>
                  <c:x val="-2.5641025641025678E-2"/>
                  <c:y val="-3.3742331288343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AD0E-4B3A-AF4C-3D7CF89ED197}"/>
                </c:ext>
              </c:extLst>
            </c:dLbl>
            <c:dLbl>
              <c:idx val="13"/>
              <c:layout>
                <c:manualLayout>
                  <c:x val="-2.5641151827175385E-2"/>
                  <c:y val="-4.9079754601227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AD0E-4B3A-AF4C-3D7CF89ED197}"/>
                </c:ext>
              </c:extLst>
            </c:dLbl>
            <c:dLbl>
              <c:idx val="14"/>
              <c:layout>
                <c:manualLayout>
                  <c:x val="-2.2321428571428679E-2"/>
                  <c:y val="-6.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AD0E-4B3A-AF4C-3D7CF89ED197}"/>
                </c:ext>
              </c:extLst>
            </c:dLbl>
            <c:dLbl>
              <c:idx val="15"/>
              <c:layout>
                <c:manualLayout>
                  <c:x val="-2.5297619047619048E-2"/>
                  <c:y val="-8.63095238095238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AD0E-4B3A-AF4C-3D7CF89ED197}"/>
                </c:ext>
              </c:extLst>
            </c:dLbl>
            <c:dLbl>
              <c:idx val="16"/>
              <c:layout>
                <c:manualLayout>
                  <c:x val="-3.273809523809524E-2"/>
                  <c:y val="-5.3571428571428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AD0E-4B3A-AF4C-3D7CF89ED197}"/>
                </c:ext>
              </c:extLst>
            </c:dLbl>
            <c:dLbl>
              <c:idx val="17"/>
              <c:layout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400" baseline="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0602619985001878E-2"/>
                      <c:h val="8.360119047619048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E789-45F7-B37D-017B754BBE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Sheet1!$B$1:$S$1</c:f>
              <c:strCache>
                <c:ptCount val="1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</c:strCache>
            </c:strRef>
          </c:cat>
          <c:val>
            <c:numRef>
              <c:f>Sheet1!$B$2:$S$2</c:f>
              <c:numCache>
                <c:formatCode>General</c:formatCode>
                <c:ptCount val="18"/>
                <c:pt idx="0">
                  <c:v>14</c:v>
                </c:pt>
                <c:pt idx="1">
                  <c:v>18</c:v>
                </c:pt>
                <c:pt idx="2">
                  <c:v>28</c:v>
                </c:pt>
                <c:pt idx="3">
                  <c:v>38</c:v>
                </c:pt>
                <c:pt idx="4">
                  <c:v>55</c:v>
                </c:pt>
                <c:pt idx="5">
                  <c:v>70</c:v>
                </c:pt>
                <c:pt idx="6">
                  <c:v>80</c:v>
                </c:pt>
                <c:pt idx="7">
                  <c:v>80</c:v>
                </c:pt>
                <c:pt idx="8">
                  <c:v>100</c:v>
                </c:pt>
                <c:pt idx="9">
                  <c:v>140</c:v>
                </c:pt>
                <c:pt idx="10">
                  <c:v>150</c:v>
                </c:pt>
                <c:pt idx="11">
                  <c:v>150</c:v>
                </c:pt>
                <c:pt idx="12">
                  <c:v>160</c:v>
                </c:pt>
                <c:pt idx="13">
                  <c:v>180</c:v>
                </c:pt>
                <c:pt idx="14">
                  <c:v>180</c:v>
                </c:pt>
                <c:pt idx="15">
                  <c:v>180</c:v>
                </c:pt>
                <c:pt idx="16">
                  <c:v>200</c:v>
                </c:pt>
                <c:pt idx="17">
                  <c:v>220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AD0E-4B3A-AF4C-3D7CF89ED1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551040"/>
        <c:axId val="89092480"/>
      </c:lineChart>
      <c:catAx>
        <c:axId val="72551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9092480"/>
        <c:crosses val="autoZero"/>
        <c:auto val="1"/>
        <c:lblAlgn val="ctr"/>
        <c:lblOffset val="100"/>
        <c:noMultiLvlLbl val="0"/>
      </c:catAx>
      <c:valAx>
        <c:axId val="890924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25510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9127425248314574E-2"/>
          <c:y val="0.89953937007874041"/>
          <c:w val="0.96991508414389438"/>
          <c:h val="8.379396325459329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100">
          <a:solidFill>
            <a:srgbClr val="008080"/>
          </a:solidFill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43F5D-34C0-4A12-984F-9BBD09DAF1BB}" type="datetimeFigureOut">
              <a:rPr lang="en-US" smtClean="0"/>
              <a:pPr/>
              <a:t>16-Jun-20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DE394-3571-4494-8332-A1D3D841FE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3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BA286-83BE-46FF-8FDD-19FE3CA107B6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819400" y="762000"/>
            <a:ext cx="5802818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b="1" dirty="0" smtClean="0">
                <a:solidFill>
                  <a:srgbClr val="006666"/>
                </a:solidFill>
              </a:rPr>
              <a:t>2020</a:t>
            </a:r>
            <a:r>
              <a:rPr lang="ka-GE" sz="2200" b="1" dirty="0" smtClean="0">
                <a:solidFill>
                  <a:srgbClr val="006666"/>
                </a:solidFill>
              </a:rPr>
              <a:t> </a:t>
            </a:r>
            <a:r>
              <a:rPr lang="ka-GE" sz="2200" b="1" dirty="0" smtClean="0">
                <a:solidFill>
                  <a:srgbClr val="006666"/>
                </a:solidFill>
              </a:rPr>
              <a:t>წლის სახელმწიფო ბიუჯეტით სოციალური ტრანსფერების გადანაწილება </a:t>
            </a:r>
            <a:endParaRPr lang="en-US" sz="2200" b="1" dirty="0">
              <a:solidFill>
                <a:srgbClr val="006666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5051"/>
              </p:ext>
            </p:extLst>
          </p:nvPr>
        </p:nvGraphicFramePr>
        <p:xfrm>
          <a:off x="914400" y="2048064"/>
          <a:ext cx="7924800" cy="3743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>
                  <a:extLst>
                    <a:ext uri="{9D8B030D-6E8A-4147-A177-3AD203B41FA5}">
                      <a16:colId xmlns:a16="http://schemas.microsoft.com/office/drawing/2014/main" val="340220503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771211527"/>
                    </a:ext>
                  </a:extLst>
                </a:gridCol>
              </a:tblGrid>
              <a:tr h="427286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სოციალური დაცვა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2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  <a:r>
                        <a:rPr lang="en-US" sz="2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000 000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68271030"/>
                  </a:ext>
                </a:extLst>
              </a:tr>
              <a:tr h="591697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0" kern="1200" dirty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საპენსიო უზრუნველყოფა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kern="1200" dirty="0" smtClean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2 230 000 000</a:t>
                      </a:r>
                      <a:endParaRPr lang="en-US" sz="2000" b="1" kern="1200" dirty="0">
                        <a:solidFill>
                          <a:srgbClr val="006666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88546478"/>
                  </a:ext>
                </a:extLst>
              </a:tr>
              <a:tr h="635506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0" kern="1200" dirty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მიზნობრივი ჯგუუფების სოციალური დახმარებები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kern="1200" dirty="0" smtClean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793 000 000</a:t>
                      </a:r>
                      <a:endParaRPr lang="en-US" sz="2000" b="1" kern="1200" dirty="0">
                        <a:solidFill>
                          <a:srgbClr val="006666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380256"/>
                  </a:ext>
                </a:extLst>
              </a:tr>
              <a:tr h="635506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0" kern="1200" dirty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სოციალური რეაბილიტაცია და ბავშვზე ზრუნვა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kern="1200" dirty="0" smtClean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 37 400 000</a:t>
                      </a:r>
                      <a:endParaRPr lang="en-US" sz="2000" b="1" kern="1200" dirty="0">
                        <a:solidFill>
                          <a:srgbClr val="006666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68117715"/>
                  </a:ext>
                </a:extLst>
              </a:tr>
              <a:tr h="635506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0" kern="1200" dirty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სოციალური შეღავათები მაღალმთიან დასახლებაში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kern="1200" dirty="0" smtClean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58 300 000</a:t>
                      </a:r>
                      <a:endParaRPr lang="en-US" sz="2000" b="1" kern="1200" dirty="0">
                        <a:solidFill>
                          <a:srgbClr val="006666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59004780"/>
                  </a:ext>
                </a:extLst>
              </a:tr>
              <a:tr h="817634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0" kern="1200" dirty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სახელმწიფო ზრუნვის, ტრეფიკინგის მსხვერპლთა დახმარება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kern="1200" dirty="0" smtClean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7 000 000</a:t>
                      </a:r>
                      <a:endParaRPr lang="en-US" sz="2000" b="1" kern="1200" dirty="0">
                        <a:solidFill>
                          <a:srgbClr val="006666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8078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89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819400" y="762000"/>
            <a:ext cx="5802818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200" b="1" dirty="0" smtClean="0">
                <a:solidFill>
                  <a:srgbClr val="006666"/>
                </a:solidFill>
              </a:rPr>
              <a:t>სახელმწიფო ბიუჯეტით დაფინანსებული სოციალური ტრანსფერები</a:t>
            </a:r>
            <a:endParaRPr lang="en-US" sz="2200" b="1" dirty="0">
              <a:solidFill>
                <a:srgbClr val="006666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33400" y="1414957"/>
            <a:ext cx="8241218" cy="43762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1800" b="1" dirty="0" smtClean="0">
                <a:solidFill>
                  <a:srgbClr val="006666"/>
                </a:solidFill>
              </a:rPr>
              <a:t>2020 წლის იანვრიდან გაიზარდა მოწყვლადი ჯგუფებისთვის გათვალისწინებული ყოველთვიური დახმარების  ოდენობა:</a:t>
            </a:r>
          </a:p>
          <a:p>
            <a:pPr algn="l"/>
            <a:endParaRPr lang="ka-GE" sz="1800" b="1" dirty="0">
              <a:solidFill>
                <a:srgbClr val="006666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b="1" dirty="0" smtClean="0">
                <a:solidFill>
                  <a:srgbClr val="006666"/>
                </a:solidFill>
              </a:rPr>
              <a:t>ასაკით პენსიის </a:t>
            </a:r>
            <a:r>
              <a:rPr lang="ka-GE" sz="1800" b="1" dirty="0" smtClean="0">
                <a:solidFill>
                  <a:srgbClr val="006666"/>
                </a:solidFill>
              </a:rPr>
              <a:t>ოდენობა </a:t>
            </a:r>
            <a:r>
              <a:rPr lang="ka-GE" sz="1800" b="1" dirty="0" smtClean="0">
                <a:solidFill>
                  <a:srgbClr val="006666"/>
                </a:solidFill>
              </a:rPr>
              <a:t>-2</a:t>
            </a:r>
            <a:r>
              <a:rPr lang="en-US" sz="1800" b="1" dirty="0" smtClean="0">
                <a:solidFill>
                  <a:srgbClr val="006666"/>
                </a:solidFill>
              </a:rPr>
              <a:t>2</a:t>
            </a:r>
            <a:r>
              <a:rPr lang="ka-GE" sz="1800" b="1" dirty="0" smtClean="0">
                <a:solidFill>
                  <a:srgbClr val="006666"/>
                </a:solidFill>
              </a:rPr>
              <a:t>0 ლარი</a:t>
            </a:r>
            <a:r>
              <a:rPr lang="en-US" sz="1800" b="1" dirty="0" smtClean="0">
                <a:solidFill>
                  <a:srgbClr val="006666"/>
                </a:solidFill>
              </a:rPr>
              <a:t>;</a:t>
            </a:r>
            <a:endParaRPr lang="ka-GE" sz="1800" b="1" dirty="0" smtClean="0">
              <a:solidFill>
                <a:srgbClr val="006666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b="1" dirty="0" smtClean="0">
                <a:solidFill>
                  <a:srgbClr val="006666"/>
                </a:solidFill>
              </a:rPr>
              <a:t>მკვეთრად გამოხატული შეზღუდული შესაძლებლობის მქონე პირი - 220 ლარი;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b="1" dirty="0" smtClean="0">
                <a:solidFill>
                  <a:srgbClr val="006666"/>
                </a:solidFill>
              </a:rPr>
              <a:t>შეზღუდული შეასძლებლობის მქონე ბავშვი - 220 ლარი;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b="1" dirty="0" smtClean="0">
                <a:solidFill>
                  <a:srgbClr val="006666"/>
                </a:solidFill>
              </a:rPr>
              <a:t>მნიშვნელოვნად გამოხატული შეზღუდული შესაძლებლობის მქონე პირი - 140 ლარი.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b="1" dirty="0">
              <a:solidFill>
                <a:srgbClr val="006666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b="1" dirty="0" smtClean="0">
                <a:solidFill>
                  <a:srgbClr val="006666"/>
                </a:solidFill>
              </a:rPr>
              <a:t>ასაკით პენსიის/სოციალური პაკეტის ოდენობის ზრდის გათვალისწინებით გადაანგარიშდა სახელმწიფო კომპენსაციები, მაღალმთიან დასახლებაში მუდმივად მცხოვრებ პირთა პენსიის/სოციალური პაკეტის დანამატი</a:t>
            </a:r>
            <a:endParaRPr lang="ka-GE" sz="1800" b="1" dirty="0" smtClean="0">
              <a:solidFill>
                <a:srgbClr val="006666"/>
              </a:solidFill>
            </a:endParaRPr>
          </a:p>
          <a:p>
            <a:pPr algn="l"/>
            <a:endParaRPr lang="ka-GE" sz="1800" dirty="0">
              <a:solidFill>
                <a:srgbClr val="006666"/>
              </a:solidFill>
            </a:endParaRPr>
          </a:p>
          <a:p>
            <a:pPr algn="l"/>
            <a:r>
              <a:rPr lang="ka-GE" sz="1800" b="1" dirty="0" smtClean="0">
                <a:solidFill>
                  <a:srgbClr val="006666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281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138" y="536"/>
            <a:ext cx="9144000" cy="6857464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819400" y="762000"/>
            <a:ext cx="5802818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200" b="1" dirty="0" smtClean="0">
                <a:solidFill>
                  <a:srgbClr val="006666"/>
                </a:solidFill>
              </a:rPr>
              <a:t>პენსიის ოდენობის დინამიკა </a:t>
            </a:r>
            <a:r>
              <a:rPr lang="ka-GE" sz="2200" b="1" dirty="0" smtClean="0">
                <a:solidFill>
                  <a:srgbClr val="006666"/>
                </a:solidFill>
              </a:rPr>
              <a:t>2003-2020 </a:t>
            </a:r>
            <a:r>
              <a:rPr lang="ka-GE" sz="2200" b="1" dirty="0" smtClean="0">
                <a:solidFill>
                  <a:srgbClr val="006666"/>
                </a:solidFill>
              </a:rPr>
              <a:t>წ.წ.</a:t>
            </a:r>
            <a:endParaRPr lang="en-US" sz="2200" b="1" dirty="0">
              <a:solidFill>
                <a:srgbClr val="006666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261151080"/>
              </p:ext>
            </p:extLst>
          </p:nvPr>
        </p:nvGraphicFramePr>
        <p:xfrm>
          <a:off x="381000" y="1600200"/>
          <a:ext cx="85344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7768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1834</TotalTime>
  <Words>147</Words>
  <Application>Microsoft Office PowerPoint</Application>
  <PresentationFormat>On-screen Show (4:3)</PresentationFormat>
  <Paragraphs>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Anuka</dc:creator>
  <cp:lastModifiedBy>Tea Gvaramadze</cp:lastModifiedBy>
  <cp:revision>186</cp:revision>
  <cp:lastPrinted>2018-04-16T13:45:52Z</cp:lastPrinted>
  <dcterms:created xsi:type="dcterms:W3CDTF">2012-07-10T17:34:05Z</dcterms:created>
  <dcterms:modified xsi:type="dcterms:W3CDTF">2020-06-16T12:01:15Z</dcterms:modified>
</cp:coreProperties>
</file>