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4" r:id="rId5"/>
    <p:sldId id="260" r:id="rId6"/>
    <p:sldId id="261" r:id="rId7"/>
    <p:sldId id="263" r:id="rId8"/>
  </p:sldIdLst>
  <p:sldSz cx="12192000" cy="6858000"/>
  <p:notesSz cx="11887200" cy="6980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9FE6FF"/>
    <a:srgbClr val="9BBB59"/>
    <a:srgbClr val="4472C4"/>
    <a:srgbClr val="203864"/>
    <a:srgbClr val="9FE69B"/>
    <a:srgbClr val="65A638"/>
    <a:srgbClr val="77C043"/>
    <a:srgbClr val="ED7C2F"/>
    <a:srgbClr val="FEBC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781A61-776F-4B47-804C-A4B2114E835B}" v="189" dt="2021-03-26T00:24:41.2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151438" cy="3492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732588" y="0"/>
            <a:ext cx="5151437" cy="349250"/>
          </a:xfrm>
          <a:prstGeom prst="rect">
            <a:avLst/>
          </a:prstGeom>
        </p:spPr>
        <p:txBody>
          <a:bodyPr vert="horz" lIns="91440" tIns="45720" rIns="91440" bIns="45720" rtlCol="0"/>
          <a:lstStyle>
            <a:lvl1pPr algn="r">
              <a:defRPr sz="1200"/>
            </a:lvl1pPr>
          </a:lstStyle>
          <a:p>
            <a:fld id="{443197BA-4235-4E2A-A4C3-5152883F2DD4}" type="datetimeFigureOut">
              <a:rPr lang="en-US" smtClean="0"/>
              <a:t>3/26/2021</a:t>
            </a:fld>
            <a:endParaRPr lang="en-US"/>
          </a:p>
        </p:txBody>
      </p:sp>
      <p:sp>
        <p:nvSpPr>
          <p:cNvPr id="4" name="Slide Image Placeholder 3"/>
          <p:cNvSpPr>
            <a:spLocks noGrp="1" noRot="1" noChangeAspect="1"/>
          </p:cNvSpPr>
          <p:nvPr>
            <p:ph type="sldImg" idx="2"/>
          </p:nvPr>
        </p:nvSpPr>
        <p:spPr>
          <a:xfrm>
            <a:off x="3849688" y="873125"/>
            <a:ext cx="4187825" cy="2355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189038" y="3359150"/>
            <a:ext cx="9509125" cy="2747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30988"/>
            <a:ext cx="5151438" cy="3492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732588" y="6630988"/>
            <a:ext cx="5151437" cy="349250"/>
          </a:xfrm>
          <a:prstGeom prst="rect">
            <a:avLst/>
          </a:prstGeom>
        </p:spPr>
        <p:txBody>
          <a:bodyPr vert="horz" lIns="91440" tIns="45720" rIns="91440" bIns="45720" rtlCol="0" anchor="b"/>
          <a:lstStyle>
            <a:lvl1pPr algn="r">
              <a:defRPr sz="1200"/>
            </a:lvl1pPr>
          </a:lstStyle>
          <a:p>
            <a:fld id="{60605B3C-CF23-47CF-8DE1-03D2573AFD99}" type="slidenum">
              <a:rPr lang="en-US" smtClean="0"/>
              <a:t>‹#›</a:t>
            </a:fld>
            <a:endParaRPr lang="en-US"/>
          </a:p>
        </p:txBody>
      </p:sp>
    </p:spTree>
    <p:extLst>
      <p:ext uri="{BB962C8B-B14F-4D97-AF65-F5344CB8AC3E}">
        <p14:creationId xmlns:p14="http://schemas.microsoft.com/office/powerpoint/2010/main" val="857059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1</a:t>
            </a:fld>
            <a:endParaRPr lang="en-US"/>
          </a:p>
        </p:txBody>
      </p:sp>
    </p:spTree>
    <p:extLst>
      <p:ext uri="{BB962C8B-B14F-4D97-AF65-F5344CB8AC3E}">
        <p14:creationId xmlns:p14="http://schemas.microsoft.com/office/powerpoint/2010/main" val="3043857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605B3C-CF23-47CF-8DE1-03D2573AFD99}" type="slidenum">
              <a:rPr lang="en-US" smtClean="0"/>
              <a:t>2</a:t>
            </a:fld>
            <a:endParaRPr lang="en-US"/>
          </a:p>
        </p:txBody>
      </p:sp>
    </p:spTree>
    <p:extLst>
      <p:ext uri="{BB962C8B-B14F-4D97-AF65-F5344CB8AC3E}">
        <p14:creationId xmlns:p14="http://schemas.microsoft.com/office/powerpoint/2010/main" val="3012474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3</a:t>
            </a:fld>
            <a:endParaRPr lang="en-US"/>
          </a:p>
        </p:txBody>
      </p:sp>
    </p:spTree>
    <p:extLst>
      <p:ext uri="{BB962C8B-B14F-4D97-AF65-F5344CB8AC3E}">
        <p14:creationId xmlns:p14="http://schemas.microsoft.com/office/powerpoint/2010/main" val="1458779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C8012-C8BF-452F-863F-126B428289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C57FB7-A3FD-4059-B956-23BBE39C19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F60A7B-259F-46A5-9E26-6C5C2679D824}"/>
              </a:ext>
            </a:extLst>
          </p:cNvPr>
          <p:cNvSpPr>
            <a:spLocks noGrp="1"/>
          </p:cNvSpPr>
          <p:nvPr>
            <p:ph type="dt" sz="half" idx="10"/>
          </p:nvPr>
        </p:nvSpPr>
        <p:spPr/>
        <p:txBody>
          <a:bodyPr/>
          <a:lstStyle/>
          <a:p>
            <a:fld id="{1492EB96-E7D9-4097-859C-7C05B4B58A45}" type="datetimeFigureOut">
              <a:rPr lang="en-US" smtClean="0"/>
              <a:t>3/26/2021</a:t>
            </a:fld>
            <a:endParaRPr lang="en-US"/>
          </a:p>
        </p:txBody>
      </p:sp>
      <p:sp>
        <p:nvSpPr>
          <p:cNvPr id="5" name="Footer Placeholder 4">
            <a:extLst>
              <a:ext uri="{FF2B5EF4-FFF2-40B4-BE49-F238E27FC236}">
                <a16:creationId xmlns:a16="http://schemas.microsoft.com/office/drawing/2014/main" id="{FB88E4F1-0846-41E8-9C02-4F476651F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AB75D6-E689-4423-BBEA-C904C17F1ACF}"/>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264775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8B623-906E-4D64-A993-B6B4F6F1EA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7E3E86-ED7F-40E5-AC90-7C67153CA2C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D9444-5944-4999-BD7C-5BB9CE61C421}"/>
              </a:ext>
            </a:extLst>
          </p:cNvPr>
          <p:cNvSpPr>
            <a:spLocks noGrp="1"/>
          </p:cNvSpPr>
          <p:nvPr>
            <p:ph type="dt" sz="half" idx="10"/>
          </p:nvPr>
        </p:nvSpPr>
        <p:spPr/>
        <p:txBody>
          <a:bodyPr/>
          <a:lstStyle/>
          <a:p>
            <a:fld id="{1492EB96-E7D9-4097-859C-7C05B4B58A45}" type="datetimeFigureOut">
              <a:rPr lang="en-US" smtClean="0"/>
              <a:t>3/26/2021</a:t>
            </a:fld>
            <a:endParaRPr lang="en-US"/>
          </a:p>
        </p:txBody>
      </p:sp>
      <p:sp>
        <p:nvSpPr>
          <p:cNvPr id="5" name="Footer Placeholder 4">
            <a:extLst>
              <a:ext uri="{FF2B5EF4-FFF2-40B4-BE49-F238E27FC236}">
                <a16:creationId xmlns:a16="http://schemas.microsoft.com/office/drawing/2014/main" id="{B566749D-BF3E-4DD4-B092-728108BD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009CB6-6EE4-4EAE-9309-DC8BD89CAE76}"/>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81481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1B1C3B-A348-45B7-A577-A04D39C2BB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8A5449-BD29-411A-9ECB-31A469330C8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2A1C41-F7FC-4E20-9CB1-FD0F66EAB42A}"/>
              </a:ext>
            </a:extLst>
          </p:cNvPr>
          <p:cNvSpPr>
            <a:spLocks noGrp="1"/>
          </p:cNvSpPr>
          <p:nvPr>
            <p:ph type="dt" sz="half" idx="10"/>
          </p:nvPr>
        </p:nvSpPr>
        <p:spPr/>
        <p:txBody>
          <a:bodyPr/>
          <a:lstStyle/>
          <a:p>
            <a:fld id="{1492EB96-E7D9-4097-859C-7C05B4B58A45}" type="datetimeFigureOut">
              <a:rPr lang="en-US" smtClean="0"/>
              <a:t>3/26/2021</a:t>
            </a:fld>
            <a:endParaRPr lang="en-US"/>
          </a:p>
        </p:txBody>
      </p:sp>
      <p:sp>
        <p:nvSpPr>
          <p:cNvPr id="5" name="Footer Placeholder 4">
            <a:extLst>
              <a:ext uri="{FF2B5EF4-FFF2-40B4-BE49-F238E27FC236}">
                <a16:creationId xmlns:a16="http://schemas.microsoft.com/office/drawing/2014/main" id="{65079954-F2F4-479C-BDC7-30D83E012F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C5A485-997D-4E20-81F4-F0F1B100B7DD}"/>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848381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FFD29-6FEF-4937-976F-6FA01AA989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E7B3E2-5E51-4F8C-9DAF-ACBDD95E62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1EEB5-E64E-4ECC-94B1-5DC8CC521E47}"/>
              </a:ext>
            </a:extLst>
          </p:cNvPr>
          <p:cNvSpPr>
            <a:spLocks noGrp="1"/>
          </p:cNvSpPr>
          <p:nvPr>
            <p:ph type="dt" sz="half" idx="10"/>
          </p:nvPr>
        </p:nvSpPr>
        <p:spPr/>
        <p:txBody>
          <a:bodyPr/>
          <a:lstStyle/>
          <a:p>
            <a:fld id="{1492EB96-E7D9-4097-859C-7C05B4B58A45}" type="datetimeFigureOut">
              <a:rPr lang="en-US" smtClean="0"/>
              <a:t>3/26/2021</a:t>
            </a:fld>
            <a:endParaRPr lang="en-US"/>
          </a:p>
        </p:txBody>
      </p:sp>
      <p:sp>
        <p:nvSpPr>
          <p:cNvPr id="5" name="Footer Placeholder 4">
            <a:extLst>
              <a:ext uri="{FF2B5EF4-FFF2-40B4-BE49-F238E27FC236}">
                <a16:creationId xmlns:a16="http://schemas.microsoft.com/office/drawing/2014/main" id="{2636018E-3245-4D6E-BE62-674FB84E9A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AC55AB-E926-4585-91C8-B97DBA5DE8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113637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BE9E8-E1EC-4B0C-ABEB-B3FAFC41C5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78E16E-47A5-45C5-BD61-6A13DE346C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64D619B-CECD-485B-8962-951A2E983A18}"/>
              </a:ext>
            </a:extLst>
          </p:cNvPr>
          <p:cNvSpPr>
            <a:spLocks noGrp="1"/>
          </p:cNvSpPr>
          <p:nvPr>
            <p:ph type="dt" sz="half" idx="10"/>
          </p:nvPr>
        </p:nvSpPr>
        <p:spPr/>
        <p:txBody>
          <a:bodyPr/>
          <a:lstStyle/>
          <a:p>
            <a:fld id="{1492EB96-E7D9-4097-859C-7C05B4B58A45}" type="datetimeFigureOut">
              <a:rPr lang="en-US" smtClean="0"/>
              <a:t>3/26/2021</a:t>
            </a:fld>
            <a:endParaRPr lang="en-US"/>
          </a:p>
        </p:txBody>
      </p:sp>
      <p:sp>
        <p:nvSpPr>
          <p:cNvPr id="5" name="Footer Placeholder 4">
            <a:extLst>
              <a:ext uri="{FF2B5EF4-FFF2-40B4-BE49-F238E27FC236}">
                <a16:creationId xmlns:a16="http://schemas.microsoft.com/office/drawing/2014/main" id="{167EFB65-A5B1-4616-AF4E-B2173A2C4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51A67-CFFB-40F1-9FD3-97A2AFC78A77}"/>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09697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19794-9969-43FB-93E3-B5DE216821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ADE7C4-309A-4CF0-8801-4955FB009F2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DAE465-936C-41D3-BBFF-16D823ECB68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F88B8F-27A5-4885-895F-1FEBE17C2D0D}"/>
              </a:ext>
            </a:extLst>
          </p:cNvPr>
          <p:cNvSpPr>
            <a:spLocks noGrp="1"/>
          </p:cNvSpPr>
          <p:nvPr>
            <p:ph type="dt" sz="half" idx="10"/>
          </p:nvPr>
        </p:nvSpPr>
        <p:spPr/>
        <p:txBody>
          <a:bodyPr/>
          <a:lstStyle/>
          <a:p>
            <a:fld id="{1492EB96-E7D9-4097-859C-7C05B4B58A45}" type="datetimeFigureOut">
              <a:rPr lang="en-US" smtClean="0"/>
              <a:t>3/26/2021</a:t>
            </a:fld>
            <a:endParaRPr lang="en-US"/>
          </a:p>
        </p:txBody>
      </p:sp>
      <p:sp>
        <p:nvSpPr>
          <p:cNvPr id="6" name="Footer Placeholder 5">
            <a:extLst>
              <a:ext uri="{FF2B5EF4-FFF2-40B4-BE49-F238E27FC236}">
                <a16:creationId xmlns:a16="http://schemas.microsoft.com/office/drawing/2014/main" id="{301C1AF8-8A72-4925-83DE-47168BE71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A2CB5-6FD7-46CD-88F8-763403D61F0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7809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B61FA-6E04-49E8-8F22-8BCA6F61BA8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4CFC6B-0B2E-455D-8E39-6EAA972CC4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D40A235-2759-4CE4-81E9-8E86B2BCE57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D3D71F-69C9-474A-8718-4A7A70A547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A3C29AD-A024-4F34-AED3-28DC65B4C9D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20E324-E23D-4451-8ADD-E220ABC7C041}"/>
              </a:ext>
            </a:extLst>
          </p:cNvPr>
          <p:cNvSpPr>
            <a:spLocks noGrp="1"/>
          </p:cNvSpPr>
          <p:nvPr>
            <p:ph type="dt" sz="half" idx="10"/>
          </p:nvPr>
        </p:nvSpPr>
        <p:spPr/>
        <p:txBody>
          <a:bodyPr/>
          <a:lstStyle/>
          <a:p>
            <a:fld id="{1492EB96-E7D9-4097-859C-7C05B4B58A45}" type="datetimeFigureOut">
              <a:rPr lang="en-US" smtClean="0"/>
              <a:t>3/26/2021</a:t>
            </a:fld>
            <a:endParaRPr lang="en-US"/>
          </a:p>
        </p:txBody>
      </p:sp>
      <p:sp>
        <p:nvSpPr>
          <p:cNvPr id="8" name="Footer Placeholder 7">
            <a:extLst>
              <a:ext uri="{FF2B5EF4-FFF2-40B4-BE49-F238E27FC236}">
                <a16:creationId xmlns:a16="http://schemas.microsoft.com/office/drawing/2014/main" id="{4EBA4ED6-ECF1-4CB4-AD6D-950F6802AD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000729-57F6-44C9-A424-815370CA89D9}"/>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194094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992D1-CFA4-425D-95BE-36C7A8D279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092AF5-AB67-4134-B50F-F26A6C9DFF2D}"/>
              </a:ext>
            </a:extLst>
          </p:cNvPr>
          <p:cNvSpPr>
            <a:spLocks noGrp="1"/>
          </p:cNvSpPr>
          <p:nvPr>
            <p:ph type="dt" sz="half" idx="10"/>
          </p:nvPr>
        </p:nvSpPr>
        <p:spPr/>
        <p:txBody>
          <a:bodyPr/>
          <a:lstStyle/>
          <a:p>
            <a:fld id="{1492EB96-E7D9-4097-859C-7C05B4B58A45}" type="datetimeFigureOut">
              <a:rPr lang="en-US" smtClean="0"/>
              <a:t>3/26/2021</a:t>
            </a:fld>
            <a:endParaRPr lang="en-US"/>
          </a:p>
        </p:txBody>
      </p:sp>
      <p:sp>
        <p:nvSpPr>
          <p:cNvPr id="4" name="Footer Placeholder 3">
            <a:extLst>
              <a:ext uri="{FF2B5EF4-FFF2-40B4-BE49-F238E27FC236}">
                <a16:creationId xmlns:a16="http://schemas.microsoft.com/office/drawing/2014/main" id="{46D261E9-B61F-4AB2-A966-9A8D73A0DE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971A1E-F290-43C3-940E-7556C198DB2C}"/>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012909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5E9C68-C25B-40DC-B5B6-A39B940D4E8C}"/>
              </a:ext>
            </a:extLst>
          </p:cNvPr>
          <p:cNvSpPr>
            <a:spLocks noGrp="1"/>
          </p:cNvSpPr>
          <p:nvPr>
            <p:ph type="dt" sz="half" idx="10"/>
          </p:nvPr>
        </p:nvSpPr>
        <p:spPr/>
        <p:txBody>
          <a:bodyPr/>
          <a:lstStyle/>
          <a:p>
            <a:fld id="{1492EB96-E7D9-4097-859C-7C05B4B58A45}" type="datetimeFigureOut">
              <a:rPr lang="en-US" smtClean="0"/>
              <a:t>3/26/2021</a:t>
            </a:fld>
            <a:endParaRPr lang="en-US"/>
          </a:p>
        </p:txBody>
      </p:sp>
      <p:sp>
        <p:nvSpPr>
          <p:cNvPr id="3" name="Footer Placeholder 2">
            <a:extLst>
              <a:ext uri="{FF2B5EF4-FFF2-40B4-BE49-F238E27FC236}">
                <a16:creationId xmlns:a16="http://schemas.microsoft.com/office/drawing/2014/main" id="{8B81CCF2-A581-4088-80F7-4EAA5B153A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B86135-A1C6-40B8-9083-FAA5B7B5E315}"/>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7114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6DBB1-5197-415F-8ADA-BB0F66485D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4F62E9-5A43-43B1-8E52-61E16179EE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24FFA2-979D-4370-8F59-3D61024D51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F1DE9E-160B-46CF-B24F-4AF7981153B0}"/>
              </a:ext>
            </a:extLst>
          </p:cNvPr>
          <p:cNvSpPr>
            <a:spLocks noGrp="1"/>
          </p:cNvSpPr>
          <p:nvPr>
            <p:ph type="dt" sz="half" idx="10"/>
          </p:nvPr>
        </p:nvSpPr>
        <p:spPr/>
        <p:txBody>
          <a:bodyPr/>
          <a:lstStyle/>
          <a:p>
            <a:fld id="{1492EB96-E7D9-4097-859C-7C05B4B58A45}" type="datetimeFigureOut">
              <a:rPr lang="en-US" smtClean="0"/>
              <a:t>3/26/2021</a:t>
            </a:fld>
            <a:endParaRPr lang="en-US"/>
          </a:p>
        </p:txBody>
      </p:sp>
      <p:sp>
        <p:nvSpPr>
          <p:cNvPr id="6" name="Footer Placeholder 5">
            <a:extLst>
              <a:ext uri="{FF2B5EF4-FFF2-40B4-BE49-F238E27FC236}">
                <a16:creationId xmlns:a16="http://schemas.microsoft.com/office/drawing/2014/main" id="{73C49FC4-9249-4FB2-94CF-0E0023914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237B22-4947-4010-AC65-76514762615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45540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BCCE8-7B19-48D2-9F05-9837DD39E0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30A461-B971-4696-AB11-E2E7422191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635D6F-B1AE-4654-AFD7-FC2C24CBC3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B3B4E0-6328-4542-A1BC-C9465396E4CC}"/>
              </a:ext>
            </a:extLst>
          </p:cNvPr>
          <p:cNvSpPr>
            <a:spLocks noGrp="1"/>
          </p:cNvSpPr>
          <p:nvPr>
            <p:ph type="dt" sz="half" idx="10"/>
          </p:nvPr>
        </p:nvSpPr>
        <p:spPr/>
        <p:txBody>
          <a:bodyPr/>
          <a:lstStyle/>
          <a:p>
            <a:fld id="{1492EB96-E7D9-4097-859C-7C05B4B58A45}" type="datetimeFigureOut">
              <a:rPr lang="en-US" smtClean="0"/>
              <a:t>3/26/2021</a:t>
            </a:fld>
            <a:endParaRPr lang="en-US"/>
          </a:p>
        </p:txBody>
      </p:sp>
      <p:sp>
        <p:nvSpPr>
          <p:cNvPr id="6" name="Footer Placeholder 5">
            <a:extLst>
              <a:ext uri="{FF2B5EF4-FFF2-40B4-BE49-F238E27FC236}">
                <a16:creationId xmlns:a16="http://schemas.microsoft.com/office/drawing/2014/main" id="{0AA1FABC-B5C2-4753-9EE8-98B73762D3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A5DF44-47A7-40BC-AF08-1F1D3ACD7E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407003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67C24F-46A4-410B-9D40-8AAAFD3519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0A51C2-FBF5-46AC-BCFF-7921FCAF92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7AD887-FD83-4AC0-A8CE-F1F99CC3C5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2EB96-E7D9-4097-859C-7C05B4B58A45}" type="datetimeFigureOut">
              <a:rPr lang="en-US" smtClean="0"/>
              <a:t>3/26/2021</a:t>
            </a:fld>
            <a:endParaRPr lang="en-US"/>
          </a:p>
        </p:txBody>
      </p:sp>
      <p:sp>
        <p:nvSpPr>
          <p:cNvPr id="5" name="Footer Placeholder 4">
            <a:extLst>
              <a:ext uri="{FF2B5EF4-FFF2-40B4-BE49-F238E27FC236}">
                <a16:creationId xmlns:a16="http://schemas.microsoft.com/office/drawing/2014/main" id="{B79814DB-3D0F-46CA-8421-752B271DFD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8F528B4-B14A-45D7-8FC4-FEEDC103D6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CBCFE1-12F3-4EA3-B32B-73CEDD09F93B}" type="slidenum">
              <a:rPr lang="en-US" smtClean="0"/>
              <a:t>‹#›</a:t>
            </a:fld>
            <a:endParaRPr lang="en-US"/>
          </a:p>
        </p:txBody>
      </p:sp>
    </p:spTree>
    <p:extLst>
      <p:ext uri="{BB962C8B-B14F-4D97-AF65-F5344CB8AC3E}">
        <p14:creationId xmlns:p14="http://schemas.microsoft.com/office/powerpoint/2010/main" val="2530556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viewer.factiva.com/view/index?napc=2&amp;src=cr&amp;SA_FROM=GL&amp;an=J000000020210324eh3o00024&amp;nldtl=t7I6i0J5u97P4i4vFr3W6rE1Mfwq4113%2FeY3h9kcNFa0lQhlNWOgrInTQluKRljNTLtCfxcK%20odM%206uvbulam7ZJgaxDDy5pTQvWrxBYdNCnMjpgEe2Nau4H5ReEvqlLsG99sSM01MmnI6L%20QeL%2FeA%3D%3D%7C2&amp;CAT=a&amp;mod=newsletter_sidelink_desktop" TargetMode="External"/><Relationship Id="rId13" Type="http://schemas.openxmlformats.org/officeDocument/2006/relationships/hyperlink" Target="https://global.factiva.com/redir/default.aspx?P=sa&amp;NS=53&amp;AID=9JOI000500&amp;f=g&amp;an=LBA0000020201208egc803m3d&amp;cat=a" TargetMode="External"/><Relationship Id="rId1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hyperlink" Target="https://viewer.factiva.com/view/index?napc=2&amp;src=cr&amp;SA_FROM=GL&amp;an=TELUK00020210319eh3j005sl&amp;nldtl=t7I6i0J5u97P4i4vFr3W6rE1Mfwq4113%2FeY3h9kcNFa0lQhlNWOgrInTQluKRljNTLtCfxcK%20odM%206uvbulam7ZJgaxDDy5pTQvWrxBYdNCnMjpgEe2Nau4H5ReEvqlLsG99sSM01MmnI6L%20QeL%2FeA%3D%3D%7C2&amp;CAT=a&amp;mod=newsletter_sidelink_desktop" TargetMode="External"/><Relationship Id="rId12" Type="http://schemas.openxmlformats.org/officeDocument/2006/relationships/hyperlink" Target="https://viewer.factiva.com/view/index?napc=2&amp;src=cr&amp;SA_FROM=GL&amp;an=LBA0000020210322eh3m00q8h&amp;nldtl=t7I6i0J5u97P4i4vFr3W6rE1Mfwq4113%2FeY3h9kcNFa0lQhlNWOgrInTQluKRljNTLtCfxcK%20odM%206uvbulam7ZJgaxDDy5pTQvWrxBYdNCnMjpgEe2Nau4H5ReEvqlLsG99sSM01MmnI6L%20QeL%2FeA%3D%3D%7C2&amp;CAT=a&amp;mod=newsletter_sidelink_desktop" TargetMode="External"/><Relationship Id="rId17"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2" Type="http://schemas.openxmlformats.org/officeDocument/2006/relationships/notesSlide" Target="../notesSlides/notesSlide1.xml"/><Relationship Id="rId16" Type="http://schemas.openxmlformats.org/officeDocument/2006/relationships/hyperlink" Target="https://www.unicef.org/supply/covid-19-vaccine-market-dashboard" TargetMode="External"/><Relationship Id="rId1" Type="http://schemas.openxmlformats.org/officeDocument/2006/relationships/slideLayout" Target="../slideLayouts/slideLayout2.xml"/><Relationship Id="rId6" Type="http://schemas.openxmlformats.org/officeDocument/2006/relationships/hyperlink" Target="https://viewer.factiva.com/view/index?napc=2&amp;src=cr&amp;SA_FROM=GL&amp;an=APRS000020210324eh3o00bvt&amp;nldtl=t7I6i0J5u97P4i4vFr3W6rE1Mfwq4113%2FeY3h9kcNFa0lQhlNWOgrInTQluKRljNTLtCfxcK%20odM%206uvbulam7ZJgaxDDy5pTQvWrxBYdNCnMjpgEe2Nau4H5ReEvqlLsG99sSM01MmnI6L%20QeL%2FeA%3D%3D%7C2&amp;CAT=a&amp;mod=newsletter_sidelink_desktop" TargetMode="External"/><Relationship Id="rId11" Type="http://schemas.openxmlformats.org/officeDocument/2006/relationships/hyperlink" Target="https://viewer.factiva.com/view/index?napc=2&amp;src=cr&amp;SA_FROM=GL&amp;an=LBA0000020210319eh3j033hx&amp;nldtl=t7I6i0J5u97P4i4vFr3W6rE1Mfwq4113%2FeY3h9kcNFa0lQhlNWOgrInTQluKRljNTLtCfxcK%20odM%206uvbulam7ZJgaxDDy5pTQvWrxBYdNCnMjpgEe2Nau4H5ReEvqlLsG99sSM01MmnI6L%20QeL%2FeA%3D%3D%7C2&amp;CAT=a&amp;mod=newsletter_sidelink_desktop" TargetMode="External"/><Relationship Id="rId5" Type="http://schemas.openxmlformats.org/officeDocument/2006/relationships/image" Target="../media/image3.png"/><Relationship Id="rId15" Type="http://schemas.openxmlformats.org/officeDocument/2006/relationships/image" Target="../media/image4.jpeg"/><Relationship Id="rId10" Type="http://schemas.openxmlformats.org/officeDocument/2006/relationships/hyperlink" Target="https://www.thesouthafrican.com/news/why-south-africa-sell-astrazeneca-vaccines-who-to-one-million/" TargetMode="External"/><Relationship Id="rId19" Type="http://schemas.openxmlformats.org/officeDocument/2006/relationships/image" Target="../media/image6.png"/><Relationship Id="rId4" Type="http://schemas.openxmlformats.org/officeDocument/2006/relationships/image" Target="../media/image2.png"/><Relationship Id="rId9" Type="http://schemas.openxmlformats.org/officeDocument/2006/relationships/hyperlink" Target="https://viewer.factiva.com/view/index?napc=2&amp;src=cr&amp;SA_FROM=GL&amp;an=DJDN000020210320eh3k00070&amp;nldtl=t7I6i0J5u97P4i4vFr3W6rE1Mfwq4113%2FeY3h9kcNFa0lQhlNWOgrInTQluKRljNTLtCfxcK%20odM%206uvbulam7ZJgaxDDy5pTQvWrxBYdNCnMjpgEe2Nau4H5ReEvqlLsG99sSM01MmnI6L%20QeL%2FeA%3D%3D%7C2&amp;CAT=a&amp;mod=newsletter_sidelink_desktop" TargetMode="External"/><Relationship Id="rId14" Type="http://schemas.openxmlformats.org/officeDocument/2006/relationships/hyperlink" Target="https://viewer.factiva.com/view/index?napc=2&amp;src=cr&amp;SA_FROM=GL&amp;an=LBA0000020210324eh3o007sl&amp;nldtl=t7I6i0J5u97P4i4vFr3W6rE1Mfwq4113%2FeY3h9kcNFa0lQhlNWOgrInTQluKRljNTLtCfxcK%20odM%206uvbulam7ZJgaxDDy5pTQvWrxBYdNCnMjpgEe2Nau4H5ReEvqlLsG99sSM01MmnI6L%20QeL%2FeA%3D%3D%7C2&amp;CAT=a&amp;mod=newsletter_sidelink_desktop"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dailymail.co.uk/news/article-9386569/AstraZeneca-vaccine-Australia.html" TargetMode="External"/><Relationship Id="rId13" Type="http://schemas.openxmlformats.org/officeDocument/2006/relationships/hyperlink" Target="https://nam11.safelinks.protection.outlook.com/?url=https%3A%2F%2Feepurl.us20.list-manage.com%2Ftrack%2Fclick%3Fu%3D40658b1a132cdc263e35b5b97%26id%3D14a3f52297%26e%3D70a0a1910c&amp;data=04%7C01%7Cagolding%40worldbankgroup.org%7Cfcfd14eeabf24cd5db1b08d8ef7cc64b%7C31a2fec0266b4c67b56e2796d8f59c36%7C0%7C0%7C637522666471166072%7CUnknown%7CTWFpbGZsb3d8eyJWIjoiMC4wLjAwMDAiLCJQIjoiV2luMzIiLCJBTiI6Ik1haWwiLCJXVCI6Mn0%3D%7C1000&amp;sdata=9Q%2BcgcLngPXvW4iEayoCsNcbviUWBKepvYVywYulGMg%3D&amp;reserved=0" TargetMode="External"/><Relationship Id="rId18" Type="http://schemas.openxmlformats.org/officeDocument/2006/relationships/image" Target="../media/image7.emf"/><Relationship Id="rId3" Type="http://schemas.openxmlformats.org/officeDocument/2006/relationships/image" Target="../media/image3.png"/><Relationship Id="rId7" Type="http://schemas.openxmlformats.org/officeDocument/2006/relationships/hyperlink" Target="https://viewer.factiva.com/view/index?napc=2&amp;src=cr&amp;SA_FROM=GL&amp;an=LBA0000020210322eh3m03du5&amp;nldtl=t7I6i0J5u97P4i4vFr3W6rE1Mfwq4113%2FeY3h9kcNFa0lQhlNWOgrInTQluKRljNTLtCfxcK%20odM%206uvbulam7ZJgaxDDy5pTQvWrxBYdNCnMjpgEe2Nau4H5ReEvqlLsG99sSM01MmnI6L%20QeL%2FeA%3D%3D%7C2&amp;CAT=a&amp;mod=newsletter_sidelink_desktop" TargetMode="External"/><Relationship Id="rId12" Type="http://schemas.openxmlformats.org/officeDocument/2006/relationships/hyperlink" Target="https://nam11.safelinks.protection.outlook.com/?url=https%3A%2F%2Feepurl.us20.list-manage.com%2Ftrack%2Fclick%3Fu%3D40658b1a132cdc263e35b5b97%26id%3De8bbf926d1%26e%3D70a0a1910c&amp;data=04%7C01%7Cagolding%40worldbankgroup.org%7Cfcfd14eeabf24cd5db1b08d8ef7cc64b%7C31a2fec0266b4c67b56e2796d8f59c36%7C0%7C0%7C637522666471156078%7CUnknown%7CTWFpbGZsb3d8eyJWIjoiMC4wLjAwMDAiLCJQIjoiV2luMzIiLCJBTiI6Ik1haWwiLCJXVCI6Mn0%3D%7C1000&amp;sdata=Nwtv8gnFZm40rJ2W0fLUE7cEHP%2FfVHVPdZGEU1xELos%3D&amp;reserved=0" TargetMode="External"/><Relationship Id="rId17" Type="http://schemas.openxmlformats.org/officeDocument/2006/relationships/hyperlink" Target="https://nam11.safelinks.protection.outlook.com/?url=https%3A%2F%2Feepurl.us20.list-manage.com%2Ftrack%2Fclick%3Fu%3D40658b1a132cdc263e35b5b97%26id%3D8abb8f4927%26e%3D70a0a1910c&amp;data=04%7C01%7Cagolding%40worldbankgroup.org%7Cfcfd14eeabf24cd5db1b08d8ef7cc64b%7C31a2fec0266b4c67b56e2796d8f59c36%7C0%7C0%7C637522666471176069%7CUnknown%7CTWFpbGZsb3d8eyJWIjoiMC4wLjAwMDAiLCJQIjoiV2luMzIiLCJBTiI6Ik1haWwiLCJXVCI6Mn0%3D%7C1000&amp;sdata=Cl5gbXk2I5yZEBjdIHRgcFLfRTtloCA2vSUnMmWBUbA%3D&amp;reserved=0" TargetMode="External"/><Relationship Id="rId2" Type="http://schemas.openxmlformats.org/officeDocument/2006/relationships/notesSlide" Target="../notesSlides/notesSlide2.xml"/><Relationship Id="rId16" Type="http://schemas.openxmlformats.org/officeDocument/2006/relationships/hyperlink" Target="https://nam11.safelinks.protection.outlook.com/?url=https%3A%2F%2Feepurl.us20.list-manage.com%2Ftrack%2Fclick%3Fu%3D40658b1a132cdc263e35b5b97%26id%3Db580ff5606%26e%3D70a0a1910c&amp;data=04%7C01%7Cagolding%40worldbankgroup.org%7Cfcfd14eeabf24cd5db1b08d8ef7cc64b%7C31a2fec0266b4c67b56e2796d8f59c36%7C0%7C0%7C637522666471166072%7CUnknown%7CTWFpbGZsb3d8eyJWIjoiMC4wLjAwMDAiLCJQIjoiV2luMzIiLCJBTiI6Ik1haWwiLCJXVCI6Mn0%3D%7C1000&amp;sdata=EEdp2olRDgRRxvfZSCxCC7vPRqt6Hmi1z8nQe2WI7KA%3D&amp;reserved=0" TargetMode="External"/><Relationship Id="rId1" Type="http://schemas.openxmlformats.org/officeDocument/2006/relationships/slideLayout" Target="../slideLayouts/slideLayout2.xml"/><Relationship Id="rId6" Type="http://schemas.openxmlformats.org/officeDocument/2006/relationships/hyperlink" Target="https://www.reuters.com/article/health-coronavirus-cansinobio-hungary/chinas-cansino-biologics-covid-19-vaccine-receives-emergency-use-approval-in-hungary-idUSL4N2LK02H" TargetMode="External"/><Relationship Id="rId11" Type="http://schemas.openxmlformats.org/officeDocument/2006/relationships/hyperlink" Target="https://nam11.safelinks.protection.outlook.com/?url=https%3A%2F%2Feepurl.us20.list-manage.com%2Ftrack%2Fclick%3Fu%3D40658b1a132cdc263e35b5b97%26id%3D8b97988226%26e%3D70a0a1910c&amp;data=04%7C01%7Cagolding%40worldbankgroup.org%7Cfcfd14eeabf24cd5db1b08d8ef7cc64b%7C31a2fec0266b4c67b56e2796d8f59c36%7C0%7C0%7C637522666471146085%7CUnknown%7CTWFpbGZsb3d8eyJWIjoiMC4wLjAwMDAiLCJQIjoiV2luMzIiLCJBTiI6Ik1haWwiLCJXVCI6Mn0%3D%7C1000&amp;sdata=Zhwa7pSK1nT0t%2FdxgQwSLs47%2B7VKg7Hn2rVtZVUR1qk%3D&amp;reserved=0" TargetMode="External"/><Relationship Id="rId5" Type="http://schemas.openxmlformats.org/officeDocument/2006/relationships/hyperlink" Target="https://viewer.factiva.com/view/?an=LBA0000020210322eh3m02aep&amp;cat=A&amp;ep=NL&amp;napc=2&amp;mi=NL%3A13229467~NT%3AH&amp;nldtl=t7I6i0J5u97P4i4vFr3W6rE1Mfwq4113%2FeY3h9kcNFa0lQhlNWOgrInTQluKRljNTLtCfxcK%2BodM%2B6uvbulam7ZJgaxDDy5pTQvWrxBYdNCnMjpgEe2Nau4H5ReEvqlLsG99sSM01MmnI6L%2BQeL%2FeA%3D%3D%7C2&amp;mod=newsletter_pdf&amp;f=g&amp;sa_from=GL&amp;p=sa&amp;fcpil=en" TargetMode="External"/><Relationship Id="rId15" Type="http://schemas.openxmlformats.org/officeDocument/2006/relationships/hyperlink" Target="https://nam11.safelinks.protection.outlook.com/?url=https%3A%2F%2Feepurl.us20.list-manage.com%2Ftrack%2Fclick%3Fu%3D40658b1a132cdc263e35b5b97%26id%3Db4c559b3b5%26e%3D70a0a1910c&amp;data=04%7C01%7Cagolding%40worldbankgroup.org%7Cfcfd14eeabf24cd5db1b08d8ef7cc64b%7C31a2fec0266b4c67b56e2796d8f59c36%7C0%7C0%7C637522666471166072%7CUnknown%7CTWFpbGZsb3d8eyJWIjoiMC4wLjAwMDAiLCJQIjoiV2luMzIiLCJBTiI6Ik1haWwiLCJXVCI6Mn0%3D%7C1000&amp;sdata=JEF%2BoeH8EYoL5WxACnaFbdXp%2FS6f9%2Bbnp03EDjwwoNw%3D&amp;reserved=0" TargetMode="External"/><Relationship Id="rId10" Type="http://schemas.openxmlformats.org/officeDocument/2006/relationships/hyperlink" Target="https://nam11.safelinks.protection.outlook.com/?url=https%3A%2F%2Feepurl.us20.list-manage.com%2Ftrack%2Fclick%3Fu%3D40658b1a132cdc263e35b5b97%26id%3Dfac2f2a58a%26e%3D70a0a1910c&amp;data=04%7C01%7Cagolding%40worldbankgroup.org%7Cfcfd14eeabf24cd5db1b08d8ef7cc64b%7C31a2fec0266b4c67b56e2796d8f59c36%7C0%7C0%7C637522666471146085%7CUnknown%7CTWFpbGZsb3d8eyJWIjoiMC4wLjAwMDAiLCJQIjoiV2luMzIiLCJBTiI6Ik1haWwiLCJXVCI6Mn0%3D%7C1000&amp;sdata=nz1sC9T64TfC3cExN%2FznQVDRPOgGlwpZxx6bT7vYI8E%3D&amp;reserved=0" TargetMode="External"/><Relationship Id="rId4" Type="http://schemas.openxmlformats.org/officeDocument/2006/relationships/image" Target="../media/image4.jpeg"/><Relationship Id="rId9" Type="http://schemas.openxmlformats.org/officeDocument/2006/relationships/hyperlink" Target="https://viewer.factiva.com/view/index?napc=2&amp;src=cr&amp;SA_FROM=GL&amp;an=SCMP000020210324eh3p0000d&amp;nldtl=t7I6i0J5u97P4i4vFr3W6rE1Mfwq4113%2FeY3h9kcNFa0lQhlNWOgrInTQluKRljNTLtCfxcK%20odM%206uvbulam7ZJgaxDDy5pTQvWrxBYdNCnMjpgEe2Nau4H5ReEvqlLsG99sSM01MmnI6L%20QeL%2FeA%3D%3D%7C2&amp;CAT=a&amp;mod=newsletter_sidelink_desktop" TargetMode="External"/><Relationship Id="rId14" Type="http://schemas.openxmlformats.org/officeDocument/2006/relationships/hyperlink" Target="https://nam11.safelinks.protection.outlook.com/?url=https%3A%2F%2Feepurl.us20.list-manage.com%2Ftrack%2Fclick%3Fu%3D40658b1a132cdc263e35b5b97%26id%3Daf4200f735%26e%3D70a0a1910c&amp;data=04%7C01%7Cagolding%40worldbankgroup.org%7Cfcfd14eeabf24cd5db1b08d8ef7cc64b%7C31a2fec0266b4c67b56e2796d8f59c36%7C0%7C0%7C637522666471156078%7CUnknown%7CTWFpbGZsb3d8eyJWIjoiMC4wLjAwMDAiLCJQIjoiV2luMzIiLCJBTiI6Ik1haWwiLCJXVCI6Mn0%3D%7C1000&amp;sdata=eOpkMZj4ErYDBJmDELvbddptfcxeA5vTXjPmaeKhyE0%3D&amp;reserved=0"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8.png"/><Relationship Id="rId7"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unicef.org/supply/covid-19-vaccine-market-dashboard" TargetMode="External"/><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10.emf"/></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4" Type="http://schemas.openxmlformats.org/officeDocument/2006/relationships/hyperlink" Target="https://ourworldindata.org/covid-vaccina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0D4DFA4-DFBD-48EA-8CE6-83187CF65E8E}"/>
              </a:ext>
            </a:extLst>
          </p:cNvPr>
          <p:cNvGrpSpPr/>
          <p:nvPr/>
        </p:nvGrpSpPr>
        <p:grpSpPr>
          <a:xfrm>
            <a:off x="5933700" y="2679497"/>
            <a:ext cx="6096001" cy="3218709"/>
            <a:chOff x="5649402" y="3157970"/>
            <a:chExt cx="6411472" cy="3030874"/>
          </a:xfrm>
        </p:grpSpPr>
        <p:pic>
          <p:nvPicPr>
            <p:cNvPr id="4" name="Picture 3">
              <a:extLst>
                <a:ext uri="{FF2B5EF4-FFF2-40B4-BE49-F238E27FC236}">
                  <a16:creationId xmlns:a16="http://schemas.microsoft.com/office/drawing/2014/main" id="{EE3E106A-44C4-4177-AB95-17A9B39A091C}"/>
                </a:ext>
              </a:extLst>
            </p:cNvPr>
            <p:cNvPicPr>
              <a:picLocks noChangeAspect="1"/>
            </p:cNvPicPr>
            <p:nvPr/>
          </p:nvPicPr>
          <p:blipFill>
            <a:blip r:embed="rId3"/>
            <a:stretch>
              <a:fillRect/>
            </a:stretch>
          </p:blipFill>
          <p:spPr>
            <a:xfrm>
              <a:off x="9819191" y="4020315"/>
              <a:ext cx="2241683" cy="2168529"/>
            </a:xfrm>
            <a:prstGeom prst="rect">
              <a:avLst/>
            </a:prstGeom>
          </p:spPr>
        </p:pic>
        <p:pic>
          <p:nvPicPr>
            <p:cNvPr id="3" name="Picture 2">
              <a:extLst>
                <a:ext uri="{FF2B5EF4-FFF2-40B4-BE49-F238E27FC236}">
                  <a16:creationId xmlns:a16="http://schemas.microsoft.com/office/drawing/2014/main" id="{DA70CB02-11D7-4F63-9ADF-80F27BFB09B0}"/>
                </a:ext>
              </a:extLst>
            </p:cNvPr>
            <p:cNvPicPr>
              <a:picLocks noChangeAspect="1"/>
            </p:cNvPicPr>
            <p:nvPr/>
          </p:nvPicPr>
          <p:blipFill>
            <a:blip r:embed="rId4"/>
            <a:stretch>
              <a:fillRect/>
            </a:stretch>
          </p:blipFill>
          <p:spPr>
            <a:xfrm>
              <a:off x="5649402" y="3157970"/>
              <a:ext cx="4487226" cy="2925592"/>
            </a:xfrm>
            <a:prstGeom prst="rect">
              <a:avLst/>
            </a:prstGeom>
          </p:spPr>
        </p:pic>
      </p:grpSp>
      <p:sp>
        <p:nvSpPr>
          <p:cNvPr id="25" name="Rectangle 24">
            <a:extLst>
              <a:ext uri="{FF2B5EF4-FFF2-40B4-BE49-F238E27FC236}">
                <a16:creationId xmlns:a16="http://schemas.microsoft.com/office/drawing/2014/main" id="{43E14831-49BA-4BCD-9BA3-266DD7328ED7}"/>
              </a:ext>
            </a:extLst>
          </p:cNvPr>
          <p:cNvSpPr/>
          <p:nvPr/>
        </p:nvSpPr>
        <p:spPr>
          <a:xfrm>
            <a:off x="131126" y="1432861"/>
            <a:ext cx="5597067" cy="5241905"/>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5"/>
          <a:stretch>
            <a:fillRect/>
          </a:stretch>
        </p:blipFill>
        <p:spPr>
          <a:xfrm>
            <a:off x="10830683" y="282139"/>
            <a:ext cx="1030758" cy="202716"/>
          </a:xfrm>
          <a:prstGeom prst="rect">
            <a:avLst/>
          </a:prstGeom>
        </p:spPr>
      </p:pic>
      <p:sp>
        <p:nvSpPr>
          <p:cNvPr id="53" name="Rectangle 52">
            <a:extLst>
              <a:ext uri="{FF2B5EF4-FFF2-40B4-BE49-F238E27FC236}">
                <a16:creationId xmlns:a16="http://schemas.microsoft.com/office/drawing/2014/main" id="{FDB4CA6C-802C-47BB-A975-19081C1D9C95}"/>
              </a:ext>
            </a:extLst>
          </p:cNvPr>
          <p:cNvSpPr/>
          <p:nvPr/>
        </p:nvSpPr>
        <p:spPr>
          <a:xfrm>
            <a:off x="5819775" y="882604"/>
            <a:ext cx="6290098" cy="586726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Covid-19 Vaccines Global Orders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91652" y="879122"/>
            <a:ext cx="5676016" cy="5881896"/>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F797864-255A-400A-92BA-A349C7F101CA}"/>
              </a:ext>
            </a:extLst>
          </p:cNvPr>
          <p:cNvSpPr/>
          <p:nvPr/>
        </p:nvSpPr>
        <p:spPr>
          <a:xfrm>
            <a:off x="39545" y="1128139"/>
            <a:ext cx="5713896" cy="5917004"/>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global press releases as at 03-25-2021</a:t>
            </a:r>
          </a:p>
          <a:p>
            <a:r>
              <a:rPr lang="en-US" sz="800" dirty="0">
                <a:latin typeface="Trebuchet MS" panose="020B0603020202020204" pitchFamily="34" charset="0"/>
              </a:rPr>
              <a:t>Below is a consolidation of the main media headlines regarding Covid-19 Vaccine development and distribution. </a:t>
            </a:r>
          </a:p>
          <a:p>
            <a:pPr>
              <a:spcBef>
                <a:spcPts val="300"/>
              </a:spcBef>
            </a:pPr>
            <a:r>
              <a:rPr lang="en-US" sz="1000" b="1" dirty="0">
                <a:hlinkClick r:id="rId6"/>
              </a:rPr>
              <a:t>EU moves toward stricter export controls for COVID-19 shots</a:t>
            </a:r>
            <a:endParaRPr lang="en-US" sz="1000" b="1" dirty="0"/>
          </a:p>
          <a:p>
            <a:r>
              <a:rPr lang="en-US" sz="800" dirty="0">
                <a:latin typeface="Trebuchet MS" panose="020B0603020202020204" pitchFamily="34" charset="0"/>
              </a:rPr>
              <a:t>Financial Times – 03-25-2021</a:t>
            </a:r>
          </a:p>
          <a:p>
            <a:r>
              <a:rPr lang="en-US" sz="800" dirty="0"/>
              <a:t>The European Union moved toward stricter export controls for coronavirus vaccines, seeking to make sure its 27 nations have more COVID-19 shots to boost the bloc's flagging vaccine campaign amid a surge in new infections. The mechanism does not apply to </a:t>
            </a:r>
            <a:r>
              <a:rPr lang="en-US" sz="800" dirty="0" err="1"/>
              <a:t>Covax</a:t>
            </a:r>
            <a:r>
              <a:rPr lang="en-US" sz="800" dirty="0"/>
              <a:t>, the EU- and World Health Organization-backed initiative to supply vaccines globally. Although the commission says no country is targeted by the mechanism, it is no secret that the biggest point of friction is with AstraZeneca, based in Britain.</a:t>
            </a:r>
          </a:p>
          <a:p>
            <a:r>
              <a:rPr lang="en-US" sz="1000" b="1" dirty="0">
                <a:hlinkClick r:id="rId7"/>
              </a:rPr>
              <a:t>Pfizer warns EU to back down on </a:t>
            </a:r>
            <a:r>
              <a:rPr lang="en-US" sz="1000" b="1" dirty="0" err="1">
                <a:hlinkClick r:id="rId7"/>
              </a:rPr>
              <a:t>Covid</a:t>
            </a:r>
            <a:r>
              <a:rPr lang="en-US" sz="1000" b="1" dirty="0">
                <a:hlinkClick r:id="rId7"/>
              </a:rPr>
              <a:t> vaccine threat to UK</a:t>
            </a:r>
            <a:endParaRPr lang="en-US" sz="1000" b="1" dirty="0"/>
          </a:p>
          <a:p>
            <a:r>
              <a:rPr lang="en-US" sz="800" dirty="0">
                <a:latin typeface="Trebuchet MS" panose="020B0603020202020204" pitchFamily="34" charset="0"/>
              </a:rPr>
              <a:t>Reuters – 03-19-2021</a:t>
            </a:r>
          </a:p>
          <a:p>
            <a:r>
              <a:rPr lang="en-US" sz="800" dirty="0"/>
              <a:t>Pfizer and </a:t>
            </a:r>
            <a:r>
              <a:rPr lang="en-US" sz="800" dirty="0" err="1"/>
              <a:t>BioNtech</a:t>
            </a:r>
            <a:r>
              <a:rPr lang="en-US" sz="800" dirty="0"/>
              <a:t> are understood to have warned EU leaders that production at the main vaccine factory in Belgium could "grind to a halt" within weeks if the UK moved to prevent deliveries of key ingredients from crossing the Channel.</a:t>
            </a:r>
          </a:p>
          <a:p>
            <a:r>
              <a:rPr lang="en-US" sz="1000" b="1" dirty="0">
                <a:hlinkClick r:id="rId8"/>
              </a:rPr>
              <a:t>U.S. Questions Accuracy of Data for AstraZeneca Vaccine</a:t>
            </a:r>
            <a:endParaRPr lang="en-US" sz="1000" b="1" dirty="0"/>
          </a:p>
          <a:p>
            <a:r>
              <a:rPr lang="en-US" sz="800" dirty="0">
                <a:latin typeface="Trebuchet MS" panose="020B0603020202020204" pitchFamily="34" charset="0"/>
              </a:rPr>
              <a:t>Wall Street Journal – 03-24-2021</a:t>
            </a:r>
          </a:p>
          <a:p>
            <a:r>
              <a:rPr lang="en-US" sz="800" dirty="0"/>
              <a:t>AstraZeneca PLC said it would update and reissue later this week efficacy data from human trials of its Covid-19 vaccine after U.S. officials took the rare move of publicly questioning their accuracy -- the latest misstep by the British drug giant as it struggles to get its shot into American arms.</a:t>
            </a:r>
          </a:p>
          <a:p>
            <a:r>
              <a:rPr lang="en-US" sz="1000" b="1" dirty="0">
                <a:hlinkClick r:id="rId9"/>
              </a:rPr>
              <a:t>Tech Firms Set Standards For Vaccine Verification</a:t>
            </a:r>
            <a:endParaRPr lang="en-US" sz="1000" b="1" dirty="0"/>
          </a:p>
          <a:p>
            <a:r>
              <a:rPr lang="en-US" sz="800" dirty="0">
                <a:latin typeface="Trebuchet MS" panose="020B0603020202020204" pitchFamily="34" charset="0"/>
              </a:rPr>
              <a:t>Dow Jones Institutional News – 03-20-2021</a:t>
            </a:r>
          </a:p>
          <a:p>
            <a:r>
              <a:rPr lang="en-US" sz="800" dirty="0"/>
              <a:t>A coalition that includes tech giants and healthcare providers is preparing to release global standards for mobile apps that verify whether someone has had a Covid-19 vaccine. The Vaccination Credential Initiative standards will incorporate digitally-verified clinical data with a name and birth date that can be also displayed as machine-readable QR codes. After the open-source standards are released next month, they can be integrated into mobile apps that people could use to verify they have been vaccinated to gain admission to offices, restaurants, bars, entertainment venues and other public places..</a:t>
            </a:r>
          </a:p>
          <a:p>
            <a:r>
              <a:rPr lang="en-US" sz="1000" b="1" dirty="0">
                <a:hlinkClick r:id="rId10"/>
              </a:rPr>
              <a:t>South Africa sells its supply of one million AstraZeneca vaccines</a:t>
            </a:r>
            <a:endParaRPr lang="en-US" sz="1000" b="1" dirty="0"/>
          </a:p>
          <a:p>
            <a:r>
              <a:rPr lang="en-US" sz="800" dirty="0">
                <a:latin typeface="Trebuchet MS" panose="020B0603020202020204" pitchFamily="34" charset="0"/>
              </a:rPr>
              <a:t>Reuters – 03-21-2021</a:t>
            </a:r>
          </a:p>
          <a:p>
            <a:r>
              <a:rPr lang="en-US" sz="800" dirty="0"/>
              <a:t>South Africa has sold its reserve of one million AstraZeneca vaccines. Fears about AstraZeneca’s efficacy against the South African variant of COVID-19 effectively put the brakes on the country’s mass inoculation program. The doses were sold to 9 African Union member states. </a:t>
            </a:r>
          </a:p>
          <a:p>
            <a:r>
              <a:rPr lang="en-US" sz="1000" b="1" dirty="0">
                <a:hlinkClick r:id="rId11"/>
              </a:rPr>
              <a:t>Venezuela opposition seeks to use frozen U.S. funds to import COVID-19 vaccines</a:t>
            </a:r>
            <a:endParaRPr lang="en-US" sz="1000" b="1" dirty="0"/>
          </a:p>
          <a:p>
            <a:r>
              <a:rPr lang="en-US" sz="800" dirty="0">
                <a:latin typeface="Trebuchet MS" panose="020B0603020202020204" pitchFamily="34" charset="0"/>
              </a:rPr>
              <a:t>Reuters – 03-19-2021</a:t>
            </a:r>
          </a:p>
          <a:p>
            <a:r>
              <a:rPr lang="en-US" sz="800" dirty="0"/>
              <a:t>Venezuela's opposition, recognized by the United States as the legitimate government, said it would request Washington's permission use funds frozen in U.S. accounts to pay for coronavirus vaccines.</a:t>
            </a:r>
          </a:p>
          <a:p>
            <a:r>
              <a:rPr lang="en-US" sz="1000" b="1" dirty="0">
                <a:hlinkClick r:id="rId12"/>
              </a:rPr>
              <a:t>Pakistan to start private imports of </a:t>
            </a:r>
            <a:r>
              <a:rPr lang="en-US" sz="1000" b="1" dirty="0" err="1">
                <a:hlinkClick r:id="rId12"/>
              </a:rPr>
              <a:t>CanSino</a:t>
            </a:r>
            <a:r>
              <a:rPr lang="en-US" sz="1000" b="1" dirty="0">
                <a:hlinkClick r:id="rId12"/>
              </a:rPr>
              <a:t> COVID-19 vaccine for sale</a:t>
            </a:r>
            <a:r>
              <a:rPr lang="en-US" sz="1000" b="1" dirty="0">
                <a:hlinkClick r:id="rId13">
                  <a:extLst>
                    <a:ext uri="{A12FA001-AC4F-418D-AE19-62706E023703}">
                      <ahyp:hlinkClr xmlns:ahyp="http://schemas.microsoft.com/office/drawing/2018/hyperlinkcolor" val="tx"/>
                    </a:ext>
                  </a:extLst>
                </a:hlinkClick>
              </a:rPr>
              <a:t> </a:t>
            </a:r>
            <a:endParaRPr lang="en-US" sz="1000" b="1" dirty="0"/>
          </a:p>
          <a:p>
            <a:r>
              <a:rPr lang="en-US" sz="800" dirty="0">
                <a:latin typeface="Trebuchet MS" panose="020B0603020202020204" pitchFamily="34" charset="0"/>
              </a:rPr>
              <a:t>Associated Press – 03-18-2021</a:t>
            </a:r>
          </a:p>
          <a:p>
            <a:r>
              <a:rPr lang="en-US" sz="800" dirty="0"/>
              <a:t>A private company in Pakistan will begin receiving shipments of China's </a:t>
            </a:r>
            <a:r>
              <a:rPr lang="en-US" sz="800" dirty="0" err="1"/>
              <a:t>CanSino</a:t>
            </a:r>
            <a:r>
              <a:rPr lang="en-US" sz="800" dirty="0"/>
              <a:t> Biologics COVID-19 vaccine this week for commercial sale. Pakistan, one of the first countries in the world to allow private imports of COVID-19 vaccines, has already received a batch of the Russian Sputnik vaccine</a:t>
            </a:r>
          </a:p>
          <a:p>
            <a:r>
              <a:rPr lang="en-US" sz="1000" b="1" dirty="0">
                <a:hlinkClick r:id="rId14"/>
              </a:rPr>
              <a:t>Hong Kong halts </a:t>
            </a:r>
            <a:r>
              <a:rPr lang="en-US" sz="1000" b="1" dirty="0" err="1">
                <a:hlinkClick r:id="rId14"/>
              </a:rPr>
              <a:t>BioNTech</a:t>
            </a:r>
            <a:r>
              <a:rPr lang="en-US" sz="1000" b="1" dirty="0">
                <a:hlinkClick r:id="rId14"/>
              </a:rPr>
              <a:t> COVID-19 vaccines, investigates packaging</a:t>
            </a:r>
            <a:endParaRPr lang="en-US" sz="1000" b="1" dirty="0"/>
          </a:p>
          <a:p>
            <a:r>
              <a:rPr lang="en-US" sz="800" dirty="0">
                <a:latin typeface="Trebuchet MS" panose="020B0603020202020204" pitchFamily="34" charset="0"/>
              </a:rPr>
              <a:t>Reuters – 03-12-2021</a:t>
            </a:r>
          </a:p>
          <a:p>
            <a:r>
              <a:rPr lang="en-US" sz="800" dirty="0"/>
              <a:t>Hong Kong authorities halted the use of a COVID-19 vaccine developed by Germany's </a:t>
            </a:r>
            <a:r>
              <a:rPr lang="en-US" sz="800" dirty="0" err="1"/>
              <a:t>BioNTech</a:t>
            </a:r>
            <a:r>
              <a:rPr lang="en-US" sz="800" dirty="0"/>
              <a:t>, citing defective packaging, in a move that triggered scenes of confusion in inoculation </a:t>
            </a:r>
            <a:r>
              <a:rPr lang="en-US" sz="800" dirty="0" err="1"/>
              <a:t>centres</a:t>
            </a:r>
            <a:r>
              <a:rPr lang="en-US" sz="800" dirty="0"/>
              <a:t> across the city. The suspension comes as the Asian financial hub has faced a sluggish take-up of vaccines due to dwindling confidence in China's Sinovac vaccine and fears of adverse reactions...</a:t>
            </a:r>
          </a:p>
          <a:p>
            <a:endParaRPr lang="en-US" sz="800" dirty="0"/>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0602" y="80645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61610"/>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Media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267B79A1-CD61-4A58-A25B-EBAF86A63690}"/>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25 March 2021</a:t>
            </a:r>
          </a:p>
        </p:txBody>
      </p:sp>
      <p:sp>
        <p:nvSpPr>
          <p:cNvPr id="27" name="Rectangle 26">
            <a:extLst>
              <a:ext uri="{FF2B5EF4-FFF2-40B4-BE49-F238E27FC236}">
                <a16:creationId xmlns:a16="http://schemas.microsoft.com/office/drawing/2014/main" id="{47D8ACEC-6523-433D-B6C3-0C93CAC72810}"/>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sp>
        <p:nvSpPr>
          <p:cNvPr id="28" name="Rectangle 27">
            <a:extLst>
              <a:ext uri="{FF2B5EF4-FFF2-40B4-BE49-F238E27FC236}">
                <a16:creationId xmlns:a16="http://schemas.microsoft.com/office/drawing/2014/main" id="{7C4E3472-9D8B-4ACB-89B2-76B75B43ED85}"/>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pic>
        <p:nvPicPr>
          <p:cNvPr id="29" name="Picture 28">
            <a:extLst>
              <a:ext uri="{FF2B5EF4-FFF2-40B4-BE49-F238E27FC236}">
                <a16:creationId xmlns:a16="http://schemas.microsoft.com/office/drawing/2014/main" id="{604CBA60-33FE-4896-9FA5-5175551FEF3B}"/>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30" name="Rectangle 29">
            <a:extLst>
              <a:ext uri="{FF2B5EF4-FFF2-40B4-BE49-F238E27FC236}">
                <a16:creationId xmlns:a16="http://schemas.microsoft.com/office/drawing/2014/main" id="{B271B18A-C9AD-4B77-9CEC-1AFE3F3E4E16}"/>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5" name="Rectangle 4">
            <a:extLst>
              <a:ext uri="{FF2B5EF4-FFF2-40B4-BE49-F238E27FC236}">
                <a16:creationId xmlns:a16="http://schemas.microsoft.com/office/drawing/2014/main" id="{468AB19B-4D99-4A14-8E7D-A9EA2CF0322E}"/>
              </a:ext>
            </a:extLst>
          </p:cNvPr>
          <p:cNvSpPr/>
          <p:nvPr/>
        </p:nvSpPr>
        <p:spPr>
          <a:xfrm>
            <a:off x="6055471" y="1102306"/>
            <a:ext cx="6096000" cy="400110"/>
          </a:xfrm>
          <a:prstGeom prst="rect">
            <a:avLst/>
          </a:prstGeom>
        </p:spPr>
        <p:txBody>
          <a:bodyPr>
            <a:spAutoFit/>
          </a:bodyPr>
          <a:lstStyle/>
          <a:p>
            <a:pPr>
              <a:spcBef>
                <a:spcPts val="300"/>
              </a:spcBef>
            </a:pPr>
            <a:r>
              <a:rPr lang="en-US" sz="1000" dirty="0">
                <a:latin typeface="Trebuchet MS" panose="020B0603020202020204" pitchFamily="34" charset="0"/>
              </a:rPr>
              <a:t>Pricing data is drawn from the </a:t>
            </a:r>
            <a:r>
              <a:rPr lang="en-US" sz="1000" dirty="0">
                <a:latin typeface="Trebuchet MS" panose="020B0603020202020204" pitchFamily="34" charset="0"/>
                <a:hlinkClick r:id="rId16"/>
              </a:rPr>
              <a:t>UNICEF COVID-19 Vaccine Market Dashboard </a:t>
            </a:r>
            <a:r>
              <a:rPr lang="en-US" sz="1000" dirty="0">
                <a:latin typeface="Trebuchet MS" panose="020B0603020202020204" pitchFamily="34" charset="0"/>
              </a:rPr>
              <a:t> with additional data included where available. This charts below reflect data as at 03-25-2020.</a:t>
            </a:r>
            <a:endParaRPr lang="en-US" sz="1000" dirty="0">
              <a:hlinkClick r:id="rId17">
                <a:extLst>
                  <a:ext uri="{A12FA001-AC4F-418D-AE19-62706E023703}">
                    <ahyp:hlinkClr xmlns:ahyp="http://schemas.microsoft.com/office/drawing/2018/hyperlinkcolor" val="tx"/>
                  </a:ext>
                </a:extLst>
              </a:hlinkClick>
            </a:endParaRPr>
          </a:p>
        </p:txBody>
      </p:sp>
      <p:grpSp>
        <p:nvGrpSpPr>
          <p:cNvPr id="14" name="Group 13">
            <a:extLst>
              <a:ext uri="{FF2B5EF4-FFF2-40B4-BE49-F238E27FC236}">
                <a16:creationId xmlns:a16="http://schemas.microsoft.com/office/drawing/2014/main" id="{4FE6E46D-AE7C-4121-B8DE-A61DE0EB4C7F}"/>
              </a:ext>
            </a:extLst>
          </p:cNvPr>
          <p:cNvGrpSpPr/>
          <p:nvPr/>
        </p:nvGrpSpPr>
        <p:grpSpPr>
          <a:xfrm>
            <a:off x="10016067" y="1542010"/>
            <a:ext cx="1875753" cy="2891716"/>
            <a:chOff x="4968142" y="1661007"/>
            <a:chExt cx="2255715" cy="4295050"/>
          </a:xfrm>
        </p:grpSpPr>
        <p:pic>
          <p:nvPicPr>
            <p:cNvPr id="13" name="Picture 12">
              <a:extLst>
                <a:ext uri="{FF2B5EF4-FFF2-40B4-BE49-F238E27FC236}">
                  <a16:creationId xmlns:a16="http://schemas.microsoft.com/office/drawing/2014/main" id="{251FFCB3-BB02-48CB-8D52-5720342226C9}"/>
                </a:ext>
              </a:extLst>
            </p:cNvPr>
            <p:cNvPicPr>
              <a:picLocks noChangeAspect="1"/>
            </p:cNvPicPr>
            <p:nvPr/>
          </p:nvPicPr>
          <p:blipFill>
            <a:blip r:embed="rId18"/>
            <a:stretch>
              <a:fillRect/>
            </a:stretch>
          </p:blipFill>
          <p:spPr>
            <a:xfrm>
              <a:off x="4996749" y="4866303"/>
              <a:ext cx="1455546" cy="1089754"/>
            </a:xfrm>
            <a:prstGeom prst="rect">
              <a:avLst/>
            </a:prstGeom>
          </p:spPr>
        </p:pic>
        <p:pic>
          <p:nvPicPr>
            <p:cNvPr id="12" name="Picture 11">
              <a:extLst>
                <a:ext uri="{FF2B5EF4-FFF2-40B4-BE49-F238E27FC236}">
                  <a16:creationId xmlns:a16="http://schemas.microsoft.com/office/drawing/2014/main" id="{79F87FF9-D832-4398-9930-F3D2302F3D8B}"/>
                </a:ext>
              </a:extLst>
            </p:cNvPr>
            <p:cNvPicPr>
              <a:picLocks noChangeAspect="1"/>
            </p:cNvPicPr>
            <p:nvPr/>
          </p:nvPicPr>
          <p:blipFill>
            <a:blip r:embed="rId19"/>
            <a:stretch>
              <a:fillRect/>
            </a:stretch>
          </p:blipFill>
          <p:spPr>
            <a:xfrm>
              <a:off x="4968142" y="1661007"/>
              <a:ext cx="2255715" cy="3535986"/>
            </a:xfrm>
            <a:prstGeom prst="rect">
              <a:avLst/>
            </a:prstGeom>
          </p:spPr>
        </p:pic>
      </p:grpSp>
    </p:spTree>
    <p:extLst>
      <p:ext uri="{BB962C8B-B14F-4D97-AF65-F5344CB8AC3E}">
        <p14:creationId xmlns:p14="http://schemas.microsoft.com/office/powerpoint/2010/main" val="405147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3E14831-49BA-4BCD-9BA3-266DD7328ED7}"/>
              </a:ext>
            </a:extLst>
          </p:cNvPr>
          <p:cNvSpPr/>
          <p:nvPr/>
        </p:nvSpPr>
        <p:spPr>
          <a:xfrm>
            <a:off x="132269" y="1326580"/>
            <a:ext cx="3742406" cy="542577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3"/>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53" name="Rectangle 52">
            <a:extLst>
              <a:ext uri="{FF2B5EF4-FFF2-40B4-BE49-F238E27FC236}">
                <a16:creationId xmlns:a16="http://schemas.microsoft.com/office/drawing/2014/main" id="{FDB4CA6C-802C-47BB-A975-19081C1D9C95}"/>
              </a:ext>
            </a:extLst>
          </p:cNvPr>
          <p:cNvSpPr/>
          <p:nvPr/>
        </p:nvSpPr>
        <p:spPr>
          <a:xfrm>
            <a:off x="4018357" y="917241"/>
            <a:ext cx="8081992" cy="5889714"/>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Vaccine Regulatory Approvals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103694" y="910755"/>
            <a:ext cx="3835712" cy="5889709"/>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21" name="Rectangle 20">
            <a:extLst>
              <a:ext uri="{FF2B5EF4-FFF2-40B4-BE49-F238E27FC236}">
                <a16:creationId xmlns:a16="http://schemas.microsoft.com/office/drawing/2014/main" id="{CF797864-255A-400A-92BA-A349C7F101CA}"/>
              </a:ext>
            </a:extLst>
          </p:cNvPr>
          <p:cNvSpPr/>
          <p:nvPr/>
        </p:nvSpPr>
        <p:spPr>
          <a:xfrm>
            <a:off x="58510" y="1135322"/>
            <a:ext cx="3917054" cy="4985980"/>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Regulatory approval news as at 03-25-2021</a:t>
            </a:r>
          </a:p>
          <a:p>
            <a:r>
              <a:rPr lang="en-US" sz="1000" b="1" dirty="0">
                <a:hlinkClick r:id="rId5"/>
              </a:rPr>
              <a:t>Swiss approve Johnson &amp; Johnson COVID-19 vaccine</a:t>
            </a:r>
            <a:endParaRPr lang="en-US" sz="1000" b="1" dirty="0"/>
          </a:p>
          <a:p>
            <a:r>
              <a:rPr lang="en-US" sz="800" dirty="0">
                <a:latin typeface="Trebuchet MS" panose="020B0603020202020204" pitchFamily="34" charset="0"/>
              </a:rPr>
              <a:t>Reuters – 03-22-2021</a:t>
            </a:r>
          </a:p>
          <a:p>
            <a:r>
              <a:rPr lang="en-US" sz="800" dirty="0" err="1"/>
              <a:t>Swissmedic</a:t>
            </a:r>
            <a:r>
              <a:rPr lang="en-US" sz="800" dirty="0"/>
              <a:t> approved Johnson &amp; Johnson's COVID-19 vaccine, the third shot to be approved by the country with vaccines from Pfizer and </a:t>
            </a:r>
            <a:r>
              <a:rPr lang="en-US" sz="800" dirty="0" err="1"/>
              <a:t>BioNTech</a:t>
            </a:r>
            <a:r>
              <a:rPr lang="en-US" sz="800" dirty="0"/>
              <a:t> and from Moderna.</a:t>
            </a:r>
          </a:p>
          <a:p>
            <a:r>
              <a:rPr lang="en-US" sz="1000" b="1" dirty="0">
                <a:hlinkClick r:id="rId6"/>
              </a:rPr>
              <a:t>China's </a:t>
            </a:r>
            <a:r>
              <a:rPr lang="en-US" sz="1000" b="1" dirty="0" err="1">
                <a:hlinkClick r:id="rId6"/>
              </a:rPr>
              <a:t>CanSino</a:t>
            </a:r>
            <a:r>
              <a:rPr lang="en-US" sz="1000" b="1" dirty="0">
                <a:hlinkClick r:id="rId6"/>
              </a:rPr>
              <a:t> Biologics COVID-19 vaccine receives emergency use approval in Hungary</a:t>
            </a:r>
            <a:endParaRPr lang="en-US" sz="1000" b="1" dirty="0"/>
          </a:p>
          <a:p>
            <a:r>
              <a:rPr lang="en-US" sz="800" dirty="0">
                <a:latin typeface="Trebuchet MS" panose="020B0603020202020204" pitchFamily="34" charset="0"/>
              </a:rPr>
              <a:t>Reuters – 03-22-2021</a:t>
            </a:r>
          </a:p>
          <a:p>
            <a:r>
              <a:rPr lang="en-US" sz="800" dirty="0"/>
              <a:t>Convidecia - the second Chinese-produced vaccine approved in Hungary after the </a:t>
            </a:r>
            <a:r>
              <a:rPr lang="en-US" sz="800" dirty="0" err="1"/>
              <a:t>Sinopharm</a:t>
            </a:r>
            <a:r>
              <a:rPr lang="en-US" sz="800" dirty="0"/>
              <a:t> vaccine in February - is a single-dose viral vector jab currently approved for use in China, Pakistan and Mexico.</a:t>
            </a:r>
          </a:p>
          <a:p>
            <a:r>
              <a:rPr lang="en-US" sz="1000" b="1" dirty="0" err="1">
                <a:hlinkClick r:id="rId7"/>
              </a:rPr>
              <a:t>CanSinoBIO</a:t>
            </a:r>
            <a:r>
              <a:rPr lang="en-US" sz="1000" b="1" dirty="0">
                <a:hlinkClick r:id="rId7"/>
              </a:rPr>
              <a:t> gets China nod for inhaled COVID-19 vaccine trial</a:t>
            </a:r>
            <a:endParaRPr lang="en-US" sz="1000" b="1" dirty="0"/>
          </a:p>
          <a:p>
            <a:r>
              <a:rPr lang="en-US" sz="800" dirty="0">
                <a:latin typeface="Trebuchet MS" panose="020B0603020202020204" pitchFamily="34" charset="0"/>
              </a:rPr>
              <a:t>Reuters – 03-22-2021</a:t>
            </a:r>
          </a:p>
          <a:p>
            <a:r>
              <a:rPr lang="en-US" sz="800" dirty="0"/>
              <a:t>China's </a:t>
            </a:r>
            <a:r>
              <a:rPr lang="en-US" sz="800" dirty="0" err="1"/>
              <a:t>CanSino</a:t>
            </a:r>
            <a:r>
              <a:rPr lang="en-US" sz="800" dirty="0"/>
              <a:t> Biologics Inc (</a:t>
            </a:r>
            <a:r>
              <a:rPr lang="en-US" sz="800" dirty="0" err="1"/>
              <a:t>CanSinoBIO</a:t>
            </a:r>
            <a:r>
              <a:rPr lang="en-US" sz="800" dirty="0"/>
              <a:t>) said it won approval for a clinical trial in the country to develop a COVID-19 vaccine for inhalation.</a:t>
            </a:r>
          </a:p>
          <a:p>
            <a:r>
              <a:rPr lang="en-US" sz="1000" b="1" dirty="0">
                <a:hlinkClick r:id="rId8"/>
              </a:rPr>
              <a:t>Green light for AstraZeneca vaccine to be made Down Under </a:t>
            </a:r>
            <a:endParaRPr lang="en-US" sz="1000" b="1" dirty="0"/>
          </a:p>
          <a:p>
            <a:r>
              <a:rPr lang="en-US" sz="800" dirty="0">
                <a:latin typeface="Trebuchet MS" panose="020B0603020202020204" pitchFamily="34" charset="0"/>
              </a:rPr>
              <a:t>Daily Mail – 03-21-2021</a:t>
            </a:r>
          </a:p>
          <a:p>
            <a:r>
              <a:rPr lang="en-US" sz="800" dirty="0"/>
              <a:t>The Therapeutic Goods Administration approved CSL to manufacture the AstraZeneca vaccine in Melbourne. The approval does not extend to use, however, with the regulator still needing to test to ensure they meet manufacturing standards.</a:t>
            </a:r>
          </a:p>
          <a:p>
            <a:r>
              <a:rPr lang="en-US" sz="1000" b="1" dirty="0">
                <a:hlinkClick r:id="rId9"/>
              </a:rPr>
              <a:t>China's Sinovac says its jabs safe for children</a:t>
            </a:r>
            <a:endParaRPr lang="en-US" sz="1000" b="1" dirty="0"/>
          </a:p>
          <a:p>
            <a:r>
              <a:rPr lang="en-US" sz="800" dirty="0">
                <a:latin typeface="Trebuchet MS" panose="020B0603020202020204" pitchFamily="34" charset="0"/>
              </a:rPr>
              <a:t>South China Morning Post – 03-25-2021</a:t>
            </a:r>
          </a:p>
          <a:p>
            <a:r>
              <a:rPr lang="en-US" sz="800" dirty="0"/>
              <a:t>Sinovac, said the company's vaccine was able to provoke an immune response – indicating it could be effective at preventing Covid-19 infection – in a trial that included children aged three to 17.</a:t>
            </a:r>
          </a:p>
          <a:p>
            <a:r>
              <a:rPr lang="en-US" sz="800" dirty="0"/>
              <a:t>Sputnik V vaccine for use against COVID-19, becoming the 54th country to do so.</a:t>
            </a:r>
          </a:p>
          <a:p>
            <a:endParaRPr lang="en-US" sz="800" dirty="0"/>
          </a:p>
          <a:p>
            <a:r>
              <a:rPr lang="en-US" sz="1000" b="1" u="sng" dirty="0"/>
              <a:t>Other Approval news</a:t>
            </a:r>
          </a:p>
          <a:p>
            <a:pPr marL="171450" lvl="0" indent="-171450">
              <a:buFont typeface="Arial" panose="020B0604020202020204" pitchFamily="34" charset="0"/>
              <a:buChar char="•"/>
            </a:pPr>
            <a:r>
              <a:rPr lang="en-US" sz="800" dirty="0"/>
              <a:t>The following countries have approved </a:t>
            </a:r>
            <a:r>
              <a:rPr lang="en-US" sz="800" b="1" dirty="0"/>
              <a:t>Sputnik V </a:t>
            </a:r>
            <a:r>
              <a:rPr lang="en-US" sz="800" dirty="0"/>
              <a:t>for Emergency Use in </a:t>
            </a:r>
            <a:r>
              <a:rPr lang="en-US" sz="800" b="1" dirty="0"/>
              <a:t>Cameroon </a:t>
            </a:r>
            <a:r>
              <a:rPr lang="en-US" sz="800" dirty="0"/>
              <a:t>(</a:t>
            </a:r>
            <a:r>
              <a:rPr lang="en-US" sz="800" u="sng" dirty="0">
                <a:hlinkClick r:id="rId10"/>
              </a:rPr>
              <a:t>RDIF</a:t>
            </a:r>
            <a:r>
              <a:rPr lang="en-US" sz="800" dirty="0"/>
              <a:t>) </a:t>
            </a:r>
            <a:r>
              <a:rPr lang="en-US" sz="800" b="1" dirty="0"/>
              <a:t>Philippines </a:t>
            </a:r>
            <a:r>
              <a:rPr lang="en-US" sz="800" dirty="0"/>
              <a:t>(</a:t>
            </a:r>
            <a:r>
              <a:rPr lang="en-US" sz="800" u="sng" dirty="0">
                <a:hlinkClick r:id="rId11"/>
              </a:rPr>
              <a:t>RDIF</a:t>
            </a:r>
            <a:r>
              <a:rPr lang="en-US" sz="800" dirty="0"/>
              <a:t>) and the </a:t>
            </a:r>
            <a:r>
              <a:rPr lang="en-US" sz="800" b="1" dirty="0"/>
              <a:t>Seychelles </a:t>
            </a:r>
            <a:r>
              <a:rPr lang="en-US" sz="800" dirty="0"/>
              <a:t>(</a:t>
            </a:r>
            <a:r>
              <a:rPr lang="en-US" sz="800" u="sng" dirty="0">
                <a:hlinkClick r:id="rId12"/>
              </a:rPr>
              <a:t>RDIF</a:t>
            </a:r>
            <a:r>
              <a:rPr lang="en-US" sz="800" dirty="0"/>
              <a:t>)</a:t>
            </a:r>
          </a:p>
          <a:p>
            <a:pPr marL="171450" indent="-171450">
              <a:buFont typeface="Arial" panose="020B0604020202020204" pitchFamily="34" charset="0"/>
              <a:buChar char="•"/>
            </a:pPr>
            <a:r>
              <a:rPr lang="en-US" sz="800" dirty="0"/>
              <a:t>Two additional countries have approved</a:t>
            </a:r>
            <a:r>
              <a:rPr lang="en-US" sz="800" b="1" dirty="0"/>
              <a:t> Pfizer/</a:t>
            </a:r>
            <a:r>
              <a:rPr lang="en-US" sz="800" b="1" dirty="0" err="1"/>
              <a:t>BioNTech</a:t>
            </a:r>
            <a:r>
              <a:rPr lang="en-US" sz="800" dirty="0"/>
              <a:t> COVID-19 vaccine for Emergency Use: </a:t>
            </a:r>
            <a:r>
              <a:rPr lang="en-US" sz="800" b="1" dirty="0"/>
              <a:t>Maldives</a:t>
            </a:r>
            <a:r>
              <a:rPr lang="en-US" sz="800" dirty="0"/>
              <a:t> (</a:t>
            </a:r>
            <a:r>
              <a:rPr lang="en-US" sz="800" u="sng" dirty="0">
                <a:hlinkClick r:id="rId13"/>
              </a:rPr>
              <a:t>Maldives Food and Drug Authority</a:t>
            </a:r>
            <a:r>
              <a:rPr lang="en-US" sz="800" dirty="0"/>
              <a:t>) and </a:t>
            </a:r>
            <a:r>
              <a:rPr lang="en-US" sz="800" b="1" dirty="0"/>
              <a:t>South Africa</a:t>
            </a:r>
            <a:r>
              <a:rPr lang="en-US" sz="800" dirty="0"/>
              <a:t> </a:t>
            </a:r>
            <a:r>
              <a:rPr lang="en-US" sz="800" u="sng" dirty="0"/>
              <a:t>(</a:t>
            </a:r>
            <a:r>
              <a:rPr lang="en-US" sz="800" u="sng" dirty="0">
                <a:hlinkClick r:id="rId14">
                  <a:extLst>
                    <a:ext uri="{A12FA001-AC4F-418D-AE19-62706E023703}">
                      <ahyp:hlinkClr xmlns:ahyp="http://schemas.microsoft.com/office/drawing/2018/hyperlinkcolor" val="tx"/>
                    </a:ext>
                  </a:extLst>
                </a:hlinkClick>
              </a:rPr>
              <a:t>SAHPRA</a:t>
            </a:r>
            <a:r>
              <a:rPr lang="en-US" sz="800" u="sng" dirty="0"/>
              <a:t>)</a:t>
            </a:r>
          </a:p>
          <a:p>
            <a:pPr marL="171450" lvl="0" indent="-171450">
              <a:buFont typeface="Arial" panose="020B0604020202020204" pitchFamily="34" charset="0"/>
              <a:buChar char="•"/>
            </a:pPr>
            <a:r>
              <a:rPr lang="en-US" sz="800" dirty="0"/>
              <a:t>The following countries approved </a:t>
            </a:r>
            <a:r>
              <a:rPr lang="en-US" sz="800" dirty="0" err="1"/>
              <a:t>Sinopharm's</a:t>
            </a:r>
            <a:r>
              <a:rPr lang="en-US" sz="800" dirty="0"/>
              <a:t> vaccine during the last week: </a:t>
            </a:r>
            <a:r>
              <a:rPr lang="en-US" sz="800" b="1" dirty="0"/>
              <a:t>Belarus </a:t>
            </a:r>
            <a:r>
              <a:rPr lang="en-US" sz="800" dirty="0"/>
              <a:t>(</a:t>
            </a:r>
            <a:r>
              <a:rPr lang="en-US" sz="800" u="sng" dirty="0">
                <a:hlinkClick r:id="rId15"/>
              </a:rPr>
              <a:t>Belarus Ministry of Health</a:t>
            </a:r>
            <a:r>
              <a:rPr lang="en-US" sz="800" dirty="0"/>
              <a:t>) and </a:t>
            </a:r>
            <a:r>
              <a:rPr lang="en-US" sz="800" b="1" dirty="0"/>
              <a:t>Maldives</a:t>
            </a:r>
            <a:r>
              <a:rPr lang="en-US" sz="800" dirty="0"/>
              <a:t> (</a:t>
            </a:r>
            <a:r>
              <a:rPr lang="en-US" sz="800" u="sng" dirty="0">
                <a:hlinkClick r:id="rId16"/>
              </a:rPr>
              <a:t>Maldives Food and Drug Authority</a:t>
            </a:r>
            <a:r>
              <a:rPr lang="en-US" sz="800" dirty="0"/>
              <a:t>)</a:t>
            </a:r>
          </a:p>
          <a:p>
            <a:pPr marL="171450" lvl="0" indent="-171450">
              <a:buFont typeface="Arial" panose="020B0604020202020204" pitchFamily="34" charset="0"/>
              <a:buChar char="•"/>
            </a:pPr>
            <a:r>
              <a:rPr lang="en-US" sz="800" b="1" dirty="0"/>
              <a:t>Nepal</a:t>
            </a:r>
            <a:r>
              <a:rPr lang="en-US" sz="800" dirty="0"/>
              <a:t> has approved for Emergency Use the COVID-19 vaccine developed by </a:t>
            </a:r>
            <a:r>
              <a:rPr lang="en-US" sz="800" b="1" dirty="0"/>
              <a:t>Bharat Biotech </a:t>
            </a:r>
            <a:r>
              <a:rPr lang="en-US" sz="800" dirty="0"/>
              <a:t>(</a:t>
            </a:r>
            <a:r>
              <a:rPr lang="en-US" sz="800" u="sng" dirty="0">
                <a:hlinkClick r:id="rId17"/>
              </a:rPr>
              <a:t>Nepal's Ministry of Health and Population</a:t>
            </a:r>
            <a:r>
              <a:rPr lang="en-US" sz="800" dirty="0"/>
              <a:t>)</a:t>
            </a:r>
          </a:p>
          <a:p>
            <a:endParaRPr lang="en-US" sz="800" dirty="0"/>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1699" y="790970"/>
            <a:ext cx="3192008" cy="371044"/>
            <a:chOff x="1383433" y="631708"/>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83433" y="631708"/>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11990" y="645621"/>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Regulatory Approval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8297438E-9EE6-4FDB-A2BB-081E571A2B00}"/>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27" name="Rectangle 26">
            <a:extLst>
              <a:ext uri="{FF2B5EF4-FFF2-40B4-BE49-F238E27FC236}">
                <a16:creationId xmlns:a16="http://schemas.microsoft.com/office/drawing/2014/main" id="{E3D5291C-F586-435C-91DD-4B428FE73AD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25 March 2021</a:t>
            </a:r>
          </a:p>
        </p:txBody>
      </p:sp>
      <p:pic>
        <p:nvPicPr>
          <p:cNvPr id="6" name="Picture 5">
            <a:extLst>
              <a:ext uri="{FF2B5EF4-FFF2-40B4-BE49-F238E27FC236}">
                <a16:creationId xmlns:a16="http://schemas.microsoft.com/office/drawing/2014/main" id="{D4F43F39-CB16-41DE-BBA6-E851A26B3AD2}"/>
              </a:ext>
            </a:extLst>
          </p:cNvPr>
          <p:cNvPicPr>
            <a:picLocks noChangeAspect="1"/>
          </p:cNvPicPr>
          <p:nvPr/>
        </p:nvPicPr>
        <p:blipFill>
          <a:blip r:embed="rId18"/>
          <a:stretch>
            <a:fillRect/>
          </a:stretch>
        </p:blipFill>
        <p:spPr>
          <a:xfrm>
            <a:off x="4054515" y="1066603"/>
            <a:ext cx="8035779" cy="5357187"/>
          </a:xfrm>
          <a:prstGeom prst="rect">
            <a:avLst/>
          </a:prstGeom>
        </p:spPr>
      </p:pic>
    </p:spTree>
    <p:extLst>
      <p:ext uri="{BB962C8B-B14F-4D97-AF65-F5344CB8AC3E}">
        <p14:creationId xmlns:p14="http://schemas.microsoft.com/office/powerpoint/2010/main" val="282792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76271B46-E4F1-4A07-900A-29506F1A9C10}"/>
              </a:ext>
            </a:extLst>
          </p:cNvPr>
          <p:cNvPicPr>
            <a:picLocks noChangeAspect="1"/>
          </p:cNvPicPr>
          <p:nvPr/>
        </p:nvPicPr>
        <p:blipFill>
          <a:blip r:embed="rId3"/>
          <a:stretch>
            <a:fillRect/>
          </a:stretch>
        </p:blipFill>
        <p:spPr>
          <a:xfrm>
            <a:off x="0" y="2243841"/>
            <a:ext cx="4045062" cy="3133200"/>
          </a:xfrm>
          <a:prstGeom prst="rect">
            <a:avLst/>
          </a:prstGeom>
        </p:spPr>
      </p:pic>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4"/>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0" y="883488"/>
            <a:ext cx="11973723"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Pricing</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249551" y="1382272"/>
            <a:ext cx="11361424" cy="938719"/>
          </a:xfrm>
          <a:prstGeom prst="rect">
            <a:avLst/>
          </a:prstGeom>
          <a:noFill/>
        </p:spPr>
        <p:txBody>
          <a:bodyPr wrap="square">
            <a:spAutoFit/>
          </a:bodyPr>
          <a:lstStyle/>
          <a:p>
            <a:pPr>
              <a:spcBef>
                <a:spcPts val="300"/>
              </a:spcBef>
            </a:pPr>
            <a:r>
              <a:rPr lang="en-US" sz="1000" b="1" dirty="0">
                <a:latin typeface="Trebuchet MS" panose="020B0603020202020204" pitchFamily="34" charset="0"/>
              </a:rPr>
              <a:t>Pricing data is drawn from the </a:t>
            </a:r>
            <a:r>
              <a:rPr lang="en-US" sz="1000" b="1" dirty="0">
                <a:latin typeface="Trebuchet MS" panose="020B0603020202020204" pitchFamily="34" charset="0"/>
                <a:hlinkClick r:id="rId6"/>
              </a:rPr>
              <a:t>UNICEF COVID-19 Vaccine Market Dashboard </a:t>
            </a:r>
            <a:r>
              <a:rPr lang="en-US" sz="1000" b="1" dirty="0">
                <a:latin typeface="Trebuchet MS" panose="020B0603020202020204" pitchFamily="34" charset="0"/>
              </a:rPr>
              <a:t> with additional data included where available. This data reflects publicly available pricing information as at 03-25-2020.</a:t>
            </a:r>
            <a:endParaRPr lang="en-US" sz="1000" dirty="0">
              <a:hlinkClick r:id="rId7">
                <a:extLst>
                  <a:ext uri="{A12FA001-AC4F-418D-AE19-62706E023703}">
                    <ahyp:hlinkClr xmlns:ahyp="http://schemas.microsoft.com/office/drawing/2018/hyperlinkcolor" val="tx"/>
                  </a:ext>
                </a:extLst>
              </a:hlinkClick>
            </a:endParaRPr>
          </a:p>
          <a:p>
            <a:pPr>
              <a:spcBef>
                <a:spcPts val="300"/>
              </a:spcBef>
            </a:pPr>
            <a:endParaRPr lang="en-US" sz="1000" b="1" dirty="0">
              <a:latin typeface="Trebuchet MS" panose="020B0603020202020204" pitchFamily="34" charset="0"/>
            </a:endParaRPr>
          </a:p>
          <a:p>
            <a:pPr>
              <a:spcBef>
                <a:spcPts val="300"/>
              </a:spcBef>
            </a:pPr>
            <a:endParaRPr lang="en-US" sz="1000" b="1" dirty="0">
              <a:latin typeface="Trebuchet MS" panose="020B0603020202020204" pitchFamily="34" charset="0"/>
            </a:endParaRPr>
          </a:p>
          <a:p>
            <a:endParaRPr lang="en-US" sz="1000" dirty="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25 March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13" name="TextBox 12">
            <a:extLst>
              <a:ext uri="{FF2B5EF4-FFF2-40B4-BE49-F238E27FC236}">
                <a16:creationId xmlns:a16="http://schemas.microsoft.com/office/drawing/2014/main" id="{CBB70A30-1876-453F-B938-8054B44D47C4}"/>
              </a:ext>
            </a:extLst>
          </p:cNvPr>
          <p:cNvSpPr txBox="1"/>
          <p:nvPr/>
        </p:nvSpPr>
        <p:spPr>
          <a:xfrm>
            <a:off x="116116" y="1904917"/>
            <a:ext cx="1978427" cy="276999"/>
          </a:xfrm>
          <a:prstGeom prst="rect">
            <a:avLst/>
          </a:prstGeom>
          <a:noFill/>
        </p:spPr>
        <p:txBody>
          <a:bodyPr wrap="none" rtlCol="0">
            <a:spAutoFit/>
          </a:bodyPr>
          <a:lstStyle/>
          <a:p>
            <a:r>
              <a:rPr lang="en-US" sz="1200" b="1">
                <a:solidFill>
                  <a:schemeClr val="accent1"/>
                </a:solidFill>
                <a:latin typeface="Trebuchet MS" panose="020B0603020202020204" pitchFamily="34" charset="0"/>
              </a:rPr>
              <a:t>Price ranges for vaccines</a:t>
            </a:r>
          </a:p>
        </p:txBody>
      </p:sp>
      <p:sp>
        <p:nvSpPr>
          <p:cNvPr id="27" name="TextBox 26">
            <a:extLst>
              <a:ext uri="{FF2B5EF4-FFF2-40B4-BE49-F238E27FC236}">
                <a16:creationId xmlns:a16="http://schemas.microsoft.com/office/drawing/2014/main" id="{78F9281C-6AF6-4219-95F4-14013B2DF23A}"/>
              </a:ext>
            </a:extLst>
          </p:cNvPr>
          <p:cNvSpPr txBox="1"/>
          <p:nvPr/>
        </p:nvSpPr>
        <p:spPr>
          <a:xfrm>
            <a:off x="6412989" y="1831227"/>
            <a:ext cx="3275256" cy="276999"/>
          </a:xfrm>
          <a:prstGeom prst="rect">
            <a:avLst/>
          </a:prstGeom>
          <a:noFill/>
        </p:spPr>
        <p:txBody>
          <a:bodyPr wrap="none" rtlCol="0">
            <a:spAutoFit/>
          </a:bodyPr>
          <a:lstStyle/>
          <a:p>
            <a:r>
              <a:rPr lang="en-US" sz="1200" b="1" dirty="0">
                <a:solidFill>
                  <a:schemeClr val="accent1"/>
                </a:solidFill>
                <a:latin typeface="Trebuchet MS" panose="020B0603020202020204" pitchFamily="34" charset="0"/>
              </a:rPr>
              <a:t>Pricing details by Developer and Purchaser</a:t>
            </a:r>
          </a:p>
        </p:txBody>
      </p:sp>
      <p:pic>
        <p:nvPicPr>
          <p:cNvPr id="7" name="Picture 6">
            <a:extLst>
              <a:ext uri="{FF2B5EF4-FFF2-40B4-BE49-F238E27FC236}">
                <a16:creationId xmlns:a16="http://schemas.microsoft.com/office/drawing/2014/main" id="{D6017D7E-32CA-4945-BCAC-EFA42B2D1C6B}"/>
              </a:ext>
            </a:extLst>
          </p:cNvPr>
          <p:cNvPicPr>
            <a:picLocks noChangeAspect="1"/>
          </p:cNvPicPr>
          <p:nvPr/>
        </p:nvPicPr>
        <p:blipFill>
          <a:blip r:embed="rId8"/>
          <a:stretch>
            <a:fillRect/>
          </a:stretch>
        </p:blipFill>
        <p:spPr>
          <a:xfrm>
            <a:off x="8231234" y="2315651"/>
            <a:ext cx="3794777" cy="3386671"/>
          </a:xfrm>
          <a:prstGeom prst="rect">
            <a:avLst/>
          </a:prstGeom>
        </p:spPr>
      </p:pic>
      <p:pic>
        <p:nvPicPr>
          <p:cNvPr id="8" name="Picture 7">
            <a:extLst>
              <a:ext uri="{FF2B5EF4-FFF2-40B4-BE49-F238E27FC236}">
                <a16:creationId xmlns:a16="http://schemas.microsoft.com/office/drawing/2014/main" id="{F20A822F-B936-4752-B107-066D03C6D513}"/>
              </a:ext>
            </a:extLst>
          </p:cNvPr>
          <p:cNvPicPr>
            <a:picLocks noChangeAspect="1"/>
          </p:cNvPicPr>
          <p:nvPr/>
        </p:nvPicPr>
        <p:blipFill>
          <a:blip r:embed="rId9"/>
          <a:stretch>
            <a:fillRect/>
          </a:stretch>
        </p:blipFill>
        <p:spPr>
          <a:xfrm>
            <a:off x="4066191" y="2310550"/>
            <a:ext cx="4059618" cy="3466640"/>
          </a:xfrm>
          <a:prstGeom prst="rect">
            <a:avLst/>
          </a:prstGeom>
        </p:spPr>
      </p:pic>
    </p:spTree>
    <p:extLst>
      <p:ext uri="{BB962C8B-B14F-4D97-AF65-F5344CB8AC3E}">
        <p14:creationId xmlns:p14="http://schemas.microsoft.com/office/powerpoint/2010/main" val="3994441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2"/>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1" y="883488"/>
            <a:ext cx="11975942"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Vaccinations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113897" y="1342384"/>
            <a:ext cx="10716786" cy="1192634"/>
          </a:xfrm>
          <a:prstGeom prst="rect">
            <a:avLst/>
          </a:prstGeom>
          <a:noFill/>
        </p:spPr>
        <p:txBody>
          <a:bodyPr wrap="square">
            <a:spAutoFit/>
          </a:bodyPr>
          <a:lstStyle/>
          <a:p>
            <a:pPr>
              <a:spcBef>
                <a:spcPts val="300"/>
              </a:spcBef>
            </a:pPr>
            <a:r>
              <a:rPr lang="en-US" sz="1000" b="1" dirty="0">
                <a:latin typeface="Trebuchet MS" panose="020B0603020202020204" pitchFamily="34" charset="0"/>
              </a:rPr>
              <a:t>Vaccination data is from the </a:t>
            </a:r>
            <a:r>
              <a:rPr lang="en-US" sz="1000" b="1" dirty="0">
                <a:latin typeface="Trebuchet MS" panose="020B0603020202020204" pitchFamily="34" charset="0"/>
                <a:hlinkClick r:id="rId4"/>
              </a:rPr>
              <a:t>Our World in Data </a:t>
            </a:r>
            <a:r>
              <a:rPr lang="en-US" sz="1000" b="1" dirty="0">
                <a:latin typeface="Trebuchet MS" panose="020B0603020202020204" pitchFamily="34" charset="0"/>
              </a:rPr>
              <a:t>database. This charts below reflect data as at 03-25-2020.</a:t>
            </a:r>
          </a:p>
          <a:p>
            <a:pPr>
              <a:spcBef>
                <a:spcPts val="300"/>
              </a:spcBef>
            </a:pPr>
            <a:endParaRPr lang="en-US" sz="1000" b="1" dirty="0">
              <a:latin typeface="Trebuchet MS" panose="020B0603020202020204" pitchFamily="34" charset="0"/>
              <a:hlinkClick r:id="rId5">
                <a:extLst>
                  <a:ext uri="{A12FA001-AC4F-418D-AE19-62706E023703}">
                    <ahyp:hlinkClr xmlns:ahyp="http://schemas.microsoft.com/office/drawing/2018/hyperlinkcolor" val="tx"/>
                  </a:ext>
                </a:extLst>
              </a:hlinkClick>
            </a:endParaRPr>
          </a:p>
          <a:p>
            <a:pPr>
              <a:spcBef>
                <a:spcPts val="300"/>
              </a:spcBef>
            </a:pPr>
            <a:r>
              <a:rPr lang="en-US" sz="1200" dirty="0"/>
              <a:t> More than </a:t>
            </a:r>
            <a:r>
              <a:rPr lang="en-US" sz="1200" b="1" dirty="0"/>
              <a:t>486 million doses </a:t>
            </a:r>
            <a:r>
              <a:rPr lang="en-US" sz="1200" dirty="0"/>
              <a:t>(Last week: 400 million) have been administered across </a:t>
            </a:r>
            <a:r>
              <a:rPr lang="en-US" sz="1200" b="1" dirty="0"/>
              <a:t>137 countries </a:t>
            </a:r>
            <a:r>
              <a:rPr lang="en-US" sz="1200" dirty="0"/>
              <a:t>(Last week: 132 countries), according to data collected by Bloomberg. The latest rate was roughly </a:t>
            </a:r>
            <a:r>
              <a:rPr lang="en-US" sz="1200" b="1" dirty="0"/>
              <a:t>11.9million doses a day</a:t>
            </a:r>
            <a:r>
              <a:rPr lang="en-US" sz="1200" dirty="0"/>
              <a:t> (Last week: 9.64 million doses a day) . </a:t>
            </a:r>
          </a:p>
          <a:p>
            <a:pPr>
              <a:spcBef>
                <a:spcPts val="300"/>
              </a:spcBef>
            </a:pPr>
            <a:endParaRPr lang="en-US" sz="1000" dirty="0">
              <a:hlinkClick r:id="rId5">
                <a:extLst>
                  <a:ext uri="{A12FA001-AC4F-418D-AE19-62706E023703}">
                    <ahyp:hlinkClr xmlns:ahyp="http://schemas.microsoft.com/office/drawing/2018/hyperlinkcolor" val="tx"/>
                  </a:ext>
                </a:extLst>
              </a:hlinkClick>
            </a:endParaRPr>
          </a:p>
          <a:p>
            <a:endParaRPr lang="en-US" sz="1000" dirty="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25 March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pic>
        <p:nvPicPr>
          <p:cNvPr id="5" name="Picture 4">
            <a:extLst>
              <a:ext uri="{FF2B5EF4-FFF2-40B4-BE49-F238E27FC236}">
                <a16:creationId xmlns:a16="http://schemas.microsoft.com/office/drawing/2014/main" id="{D13B7842-2297-4096-B2E4-D1D43A27446C}"/>
              </a:ext>
            </a:extLst>
          </p:cNvPr>
          <p:cNvPicPr>
            <a:picLocks noChangeAspect="1"/>
          </p:cNvPicPr>
          <p:nvPr/>
        </p:nvPicPr>
        <p:blipFill>
          <a:blip r:embed="rId6"/>
          <a:stretch>
            <a:fillRect/>
          </a:stretch>
        </p:blipFill>
        <p:spPr>
          <a:xfrm>
            <a:off x="214443" y="2565535"/>
            <a:ext cx="6057363" cy="3747530"/>
          </a:xfrm>
          <a:prstGeom prst="rect">
            <a:avLst/>
          </a:prstGeom>
        </p:spPr>
      </p:pic>
      <p:pic>
        <p:nvPicPr>
          <p:cNvPr id="6" name="Picture 5">
            <a:extLst>
              <a:ext uri="{FF2B5EF4-FFF2-40B4-BE49-F238E27FC236}">
                <a16:creationId xmlns:a16="http://schemas.microsoft.com/office/drawing/2014/main" id="{392A1657-D1B2-46A6-8D21-513C0D437E5A}"/>
              </a:ext>
            </a:extLst>
          </p:cNvPr>
          <p:cNvPicPr>
            <a:picLocks noChangeAspect="1"/>
          </p:cNvPicPr>
          <p:nvPr/>
        </p:nvPicPr>
        <p:blipFill>
          <a:blip r:embed="rId7"/>
          <a:stretch>
            <a:fillRect/>
          </a:stretch>
        </p:blipFill>
        <p:spPr>
          <a:xfrm>
            <a:off x="6397291" y="2535018"/>
            <a:ext cx="5555326" cy="3710618"/>
          </a:xfrm>
          <a:prstGeom prst="rect">
            <a:avLst/>
          </a:prstGeom>
        </p:spPr>
      </p:pic>
    </p:spTree>
    <p:extLst>
      <p:ext uri="{BB962C8B-B14F-4D97-AF65-F5344CB8AC3E}">
        <p14:creationId xmlns:p14="http://schemas.microsoft.com/office/powerpoint/2010/main" val="3252689132"/>
      </p:ext>
    </p:extLst>
  </p:cSld>
  <p:clrMapOvr>
    <a:masterClrMapping/>
  </p:clrMapOvr>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97fa537c-1783-4467-a659-d2abf307e92b">
      <UserInfo>
        <DisplayName>James Terrance Wainwright</DisplayName>
        <AccountId>15</AccountId>
        <AccountType/>
      </UserInfo>
      <UserInfo>
        <DisplayName>John Roland Williams</DisplayName>
        <AccountId>19</AccountId>
        <AccountType/>
      </UserInfo>
      <UserInfo>
        <DisplayName>June Brodie</DisplayName>
        <AccountId>41</AccountId>
        <AccountType/>
      </UserInfo>
      <UserInfo>
        <DisplayName>Alan Neil Golding</DisplayName>
        <AccountId>17</AccountId>
        <AccountType/>
      </UserInfo>
      <UserInfo>
        <DisplayName>Drew Stafford Preddy</DisplayName>
        <AccountId>30</AccountId>
        <AccountType/>
      </UserInfo>
      <UserInfo>
        <DisplayName>Malcolm Donald Morrison</DisplayName>
        <AccountId>31</AccountId>
        <AccountType/>
      </UserInfo>
      <UserInfo>
        <DisplayName>Neville Raymond Johnson</DisplayName>
        <AccountId>43</AccountId>
        <AccountType/>
      </UserInfo>
      <UserInfo>
        <DisplayName>Julie Anne Farmer</DisplayName>
        <AccountId>14</AccountId>
        <AccountType/>
      </UserInfo>
      <UserInfo>
        <DisplayName>Lewis W.D. Evans</DisplayName>
        <AccountId>12</AccountId>
        <AccountType/>
      </UserInfo>
      <UserInfo>
        <DisplayName>Michael Pryor</DisplayName>
        <AccountId>44</AccountId>
        <AccountType/>
      </UserInfo>
      <UserInfo>
        <DisplayName>Thomas Edward Skorup</DisplayName>
        <AccountId>13</AccountId>
        <AccountType/>
      </UserInfo>
      <UserInfo>
        <DisplayName>Oliver Neal Cox</DisplayName>
        <AccountId>18</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2860762C250E841A126608CD07F9BCC" ma:contentTypeVersion="11" ma:contentTypeDescription="Create a new document." ma:contentTypeScope="" ma:versionID="c83fad62b1b2c10bbd3e992cee9a239f">
  <xsd:schema xmlns:xsd="http://www.w3.org/2001/XMLSchema" xmlns:xs="http://www.w3.org/2001/XMLSchema" xmlns:p="http://schemas.microsoft.com/office/2006/metadata/properties" xmlns:ns2="e6a5f716-2aac-4f9f-8599-fa29a5e1ec09" xmlns:ns3="97fa537c-1783-4467-a659-d2abf307e92b" targetNamespace="http://schemas.microsoft.com/office/2006/metadata/properties" ma:root="true" ma:fieldsID="a4ea9447bf939e71a0b8984f5584c245" ns2:_="" ns3:_="">
    <xsd:import namespace="e6a5f716-2aac-4f9f-8599-fa29a5e1ec09"/>
    <xsd:import namespace="97fa537c-1783-4467-a659-d2abf307e92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a5f716-2aac-4f9f-8599-fa29a5e1ec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fa537c-1783-4467-a659-d2abf307e92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6C080B-8CAE-4ACC-A304-F59E15364F4C}">
  <ds:schemaRefs>
    <ds:schemaRef ds:uri="http://purl.org/dc/elements/1.1/"/>
    <ds:schemaRef ds:uri="http://purl.org/dc/terms/"/>
    <ds:schemaRef ds:uri="http://schemas.microsoft.com/office/2006/documentManagement/types"/>
    <ds:schemaRef ds:uri="http://purl.org/dc/dcmitype/"/>
    <ds:schemaRef ds:uri="http://www.w3.org/XML/1998/namespace"/>
    <ds:schemaRef ds:uri="http://schemas.openxmlformats.org/package/2006/metadata/core-properties"/>
    <ds:schemaRef ds:uri="e6a5f716-2aac-4f9f-8599-fa29a5e1ec09"/>
    <ds:schemaRef ds:uri="97fa537c-1783-4467-a659-d2abf307e92b"/>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71D6BAAA-198B-4DDA-85D7-92287F208937}">
  <ds:schemaRefs>
    <ds:schemaRef ds:uri="http://schemas.microsoft.com/sharepoint/v3/contenttype/forms"/>
  </ds:schemaRefs>
</ds:datastoreItem>
</file>

<file path=customXml/itemProps3.xml><?xml version="1.0" encoding="utf-8"?>
<ds:datastoreItem xmlns:ds="http://schemas.openxmlformats.org/officeDocument/2006/customXml" ds:itemID="{77D86D4F-E6D2-4E29-BE91-74648626DD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6a5f716-2aac-4f9f-8599-fa29a5e1ec09"/>
    <ds:schemaRef ds:uri="97fa537c-1783-4467-a659-d2abf307e9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3101</TotalTime>
  <Words>1237</Words>
  <Application>Microsoft Office PowerPoint</Application>
  <PresentationFormat>Widescreen</PresentationFormat>
  <Paragraphs>82</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Trebuchet MS</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Terrance Wainwright</dc:creator>
  <cp:lastModifiedBy>Enzo De Laurentiis</cp:lastModifiedBy>
  <cp:revision>8</cp:revision>
  <dcterms:created xsi:type="dcterms:W3CDTF">2020-11-13T10:59:18Z</dcterms:created>
  <dcterms:modified xsi:type="dcterms:W3CDTF">2021-03-26T13:14:02Z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0x01010072860762C250E841A126608CD07F9BCC</vt:lpwstr>
  </property>
</Properties>
</file>