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4"/>
  </p:sldMasterIdLst>
  <p:notesMasterIdLst>
    <p:notesMasterId r:id="rId37"/>
  </p:notesMasterIdLst>
  <p:handoutMasterIdLst>
    <p:handoutMasterId r:id="rId38"/>
  </p:handoutMasterIdLst>
  <p:sldIdLst>
    <p:sldId id="386" r:id="rId5"/>
    <p:sldId id="442" r:id="rId6"/>
    <p:sldId id="406" r:id="rId7"/>
    <p:sldId id="403" r:id="rId8"/>
    <p:sldId id="441" r:id="rId9"/>
    <p:sldId id="439" r:id="rId10"/>
    <p:sldId id="404" r:id="rId11"/>
    <p:sldId id="256" r:id="rId12"/>
    <p:sldId id="401" r:id="rId13"/>
    <p:sldId id="402" r:id="rId14"/>
    <p:sldId id="384" r:id="rId15"/>
    <p:sldId id="428" r:id="rId16"/>
    <p:sldId id="405" r:id="rId17"/>
    <p:sldId id="417" r:id="rId18"/>
    <p:sldId id="423" r:id="rId19"/>
    <p:sldId id="431" r:id="rId20"/>
    <p:sldId id="432" r:id="rId21"/>
    <p:sldId id="414" r:id="rId22"/>
    <p:sldId id="387" r:id="rId23"/>
    <p:sldId id="390" r:id="rId24"/>
    <p:sldId id="446" r:id="rId25"/>
    <p:sldId id="433" r:id="rId26"/>
    <p:sldId id="447" r:id="rId27"/>
    <p:sldId id="448" r:id="rId28"/>
    <p:sldId id="437" r:id="rId29"/>
    <p:sldId id="449" r:id="rId30"/>
    <p:sldId id="450" r:id="rId31"/>
    <p:sldId id="440" r:id="rId32"/>
    <p:sldId id="425" r:id="rId33"/>
    <p:sldId id="435" r:id="rId34"/>
    <p:sldId id="427" r:id="rId35"/>
    <p:sldId id="426" r:id="rId36"/>
  </p:sldIdLst>
  <p:sldSz cx="12192000" cy="6858000"/>
  <p:notesSz cx="7315200" cy="9601200"/>
  <p:embeddedFontLst>
    <p:embeddedFont>
      <p:font typeface="Calibri" panose="020F0502020204030204" pitchFamily="34" charset="0"/>
      <p:regular r:id="rId39"/>
      <p:bold r:id="rId40"/>
      <p:italic r:id="rId41"/>
      <p:boldItalic r:id="rId42"/>
    </p:embeddedFont>
    <p:embeddedFont>
      <p:font typeface="Ebrima" panose="02000000000000000000" pitchFamily="2" charset="0"/>
      <p:regular r:id="rId43"/>
      <p:bold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RGUTIS, Arnoldas" initials="JA" lastIdx="18" clrIdx="6">
    <p:extLst>
      <p:ext uri="{19B8F6BF-5375-455C-9EA6-DF929625EA0E}">
        <p15:presenceInfo xmlns:p15="http://schemas.microsoft.com/office/powerpoint/2012/main" userId="S::jurgutisa@who.int::56fe0157-f26e-4928-af48-7c29c22c1c2b" providerId="AD"/>
      </p:ext>
    </p:extLst>
  </p:cmAuthor>
  <p:cmAuthor id="1" name="HABICHT, Triin" initials="HT" lastIdx="63" clrIdx="0">
    <p:extLst>
      <p:ext uri="{19B8F6BF-5375-455C-9EA6-DF929625EA0E}">
        <p15:presenceInfo xmlns:p15="http://schemas.microsoft.com/office/powerpoint/2012/main" userId="S::habichtt@who.int::05674f59-7eeb-4dc3-88b8-85099093798a" providerId="AD"/>
      </p:ext>
    </p:extLst>
  </p:cmAuthor>
  <p:cmAuthor id="8" name="k.zoidze" initials="k." lastIdx="8" clrIdx="7">
    <p:extLst>
      <p:ext uri="{19B8F6BF-5375-455C-9EA6-DF929625EA0E}">
        <p15:presenceInfo xmlns:p15="http://schemas.microsoft.com/office/powerpoint/2012/main" userId="S::k.zoidze_outlook.com#ext#@worldhealthorg.onmicrosoft.com::1c6b76fc-9288-463f-93f5-dfe562d44d8d" providerId="AD"/>
      </p:ext>
    </p:extLst>
  </p:cmAuthor>
  <p:cmAuthor id="2" name="zoidzek" initials="zo" lastIdx="3" clrIdx="1">
    <p:extLst>
      <p:ext uri="{19B8F6BF-5375-455C-9EA6-DF929625EA0E}">
        <p15:presenceInfo xmlns:p15="http://schemas.microsoft.com/office/powerpoint/2012/main" userId="S::zoidzek_hotmail.com#ext#@worldhealthorg.onmicrosoft.com::c1e79fcb-7f13-41ab-a2b8-ba369edb77f0" providerId="AD"/>
      </p:ext>
    </p:extLst>
  </p:cmAuthor>
  <p:cmAuthor id="9" name="Kaija Kasekamp" initials="KK [2]" lastIdx="1" clrIdx="8">
    <p:extLst>
      <p:ext uri="{19B8F6BF-5375-455C-9EA6-DF929625EA0E}">
        <p15:presenceInfo xmlns:p15="http://schemas.microsoft.com/office/powerpoint/2012/main" userId="cbe79da7a228457f" providerId="Windows Live"/>
      </p:ext>
    </p:extLst>
  </p:cmAuthor>
  <p:cmAuthor id="3" name="kaijakasekamp" initials="ka" lastIdx="6" clrIdx="2">
    <p:extLst>
      <p:ext uri="{19B8F6BF-5375-455C-9EA6-DF929625EA0E}">
        <p15:presenceInfo xmlns:p15="http://schemas.microsoft.com/office/powerpoint/2012/main" userId="S::kaijakasekamp_gmail.com#ext#@worldhealthorg.onmicrosoft.com::3a17731c-56a9-4a9d-85af-3aa3251cf316" providerId="AD"/>
      </p:ext>
    </p:extLst>
  </p:cmAuthor>
  <p:cmAuthor id="4" name="Alexandre Lourenco" initials="AL" lastIdx="1" clrIdx="3">
    <p:extLst>
      <p:ext uri="{19B8F6BF-5375-455C-9EA6-DF929625EA0E}">
        <p15:presenceInfo xmlns:p15="http://schemas.microsoft.com/office/powerpoint/2012/main" userId="S::alexandre.lourenco_chuc.min-saude.pt#ext#@worldhealthorg.onmicrosoft.com::9af18ff7-d1a3-4b97-8f19-1a9ade4b6231" providerId="AD"/>
      </p:ext>
    </p:extLst>
  </p:cmAuthor>
  <p:cmAuthor id="5" name="Kaija Kasekamp" initials="KK" lastIdx="15" clrIdx="4">
    <p:extLst>
      <p:ext uri="{19B8F6BF-5375-455C-9EA6-DF929625EA0E}">
        <p15:presenceInfo xmlns:p15="http://schemas.microsoft.com/office/powerpoint/2012/main" userId="Kaija Kasekamp" providerId="None"/>
      </p:ext>
    </p:extLst>
  </p:cmAuthor>
  <p:cmAuthor id="6" name="EKBERG, Allison" initials="EA" lastIdx="23" clrIdx="5">
    <p:extLst>
      <p:ext uri="{19B8F6BF-5375-455C-9EA6-DF929625EA0E}">
        <p15:presenceInfo xmlns:p15="http://schemas.microsoft.com/office/powerpoint/2012/main" userId="S::ekberga@who.int::34f627e5-0f82-46f5-8904-8c695c4485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9A6D7-DC11-4FBC-8416-7F893F019BAE}" v="839" dt="2021-03-01T15:51:21.760"/>
    <p1510:client id="{CE7EBAB2-3856-46D7-976F-11E39F9083B1}" v="178" dt="2021-03-01T12:51:18.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eskmine laad 4 – rõh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Keskmine laad 4 – rõh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Keskmine laad 2 – rõh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Kujunduslaad 1 – rõh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82"/>
      </p:cViewPr>
      <p:guideLst>
        <p:guide orient="horz" pos="2137"/>
        <p:guide pos="3840"/>
      </p:guideLst>
    </p:cSldViewPr>
  </p:slideViewPr>
  <p:notesTextViewPr>
    <p:cViewPr>
      <p:scale>
        <a:sx n="1" d="1"/>
        <a:sy n="1" d="1"/>
      </p:scale>
      <p:origin x="0" y="0"/>
    </p:cViewPr>
  </p:notesTextViewPr>
  <p:sorterViewPr>
    <p:cViewPr>
      <p:scale>
        <a:sx n="100" d="100"/>
        <a:sy n="100" d="100"/>
      </p:scale>
      <p:origin x="0" y="-757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worldhealthorg.sharepoint.com/sites/EuroSHA/Shared%20Documents/General/EURO%20report/Euro_report_tables_2601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orldhealthorg.sharepoint.com/sites/EuroSHA/Shared%20Documents/General/EURO%20report/Euro_report_tables_2601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93888024648123E-2"/>
          <c:y val="6.7301565938729727E-2"/>
          <c:w val="0.87694358407796746"/>
          <c:h val="0.84037304792944023"/>
        </c:manualLayout>
      </c:layout>
      <c:barChart>
        <c:barDir val="col"/>
        <c:grouping val="clustered"/>
        <c:varyColors val="0"/>
        <c:ser>
          <c:idx val="0"/>
          <c:order val="0"/>
          <c:tx>
            <c:v>#REF!</c:v>
          </c:tx>
          <c:spPr>
            <a:solidFill>
              <a:schemeClr val="accent3"/>
            </a:solidFill>
            <a:ln>
              <a:noFill/>
            </a:ln>
            <a:effectLst/>
          </c:spPr>
          <c:invertIfNegative val="0"/>
          <c:dPt>
            <c:idx val="7"/>
            <c:invertIfNegative val="0"/>
            <c:bubble3D val="0"/>
            <c:spPr>
              <a:solidFill>
                <a:schemeClr val="tx2">
                  <a:lumMod val="75000"/>
                </a:schemeClr>
              </a:solidFill>
              <a:ln>
                <a:noFill/>
              </a:ln>
              <a:effectLst/>
            </c:spPr>
            <c:extLst>
              <c:ext xmlns:c16="http://schemas.microsoft.com/office/drawing/2014/chart" uri="{C3380CC4-5D6E-409C-BE32-E72D297353CC}">
                <c16:uniqueId val="{00000002-C4BD-4F55-8C27-5F325082F09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'4.7'!$A$2:$A$9</c:f>
              <c:strCache>
                <c:ptCount val="8"/>
                <c:pt idx="0">
                  <c:v>MDA</c:v>
                </c:pt>
                <c:pt idx="1">
                  <c:v>RUS</c:v>
                </c:pt>
                <c:pt idx="2">
                  <c:v>MKD</c:v>
                </c:pt>
                <c:pt idx="3">
                  <c:v>KAZ</c:v>
                </c:pt>
                <c:pt idx="4">
                  <c:v>TJK</c:v>
                </c:pt>
                <c:pt idx="5">
                  <c:v>ARM</c:v>
                </c:pt>
                <c:pt idx="6">
                  <c:v>UZB</c:v>
                </c:pt>
                <c:pt idx="7">
                  <c:v>GEO</c:v>
                </c:pt>
              </c:strCache>
            </c:strRef>
          </c:cat>
          <c:val>
            <c:numRef>
              <c:f>'4.7'!$B$2:$B$9</c:f>
              <c:numCache>
                <c:formatCode>0.0%</c:formatCode>
                <c:ptCount val="8"/>
                <c:pt idx="0">
                  <c:v>1.2295337169894975E-2</c:v>
                </c:pt>
                <c:pt idx="1">
                  <c:v>1.2123107060212981E-2</c:v>
                </c:pt>
                <c:pt idx="2">
                  <c:v>1.1313678930125207E-2</c:v>
                </c:pt>
                <c:pt idx="3">
                  <c:v>7.0868029674565876E-3</c:v>
                </c:pt>
                <c:pt idx="4">
                  <c:v>6.9879188760810056E-3</c:v>
                </c:pt>
                <c:pt idx="5">
                  <c:v>5.2422421381853584E-3</c:v>
                </c:pt>
                <c:pt idx="6">
                  <c:v>4.7705303052367077E-3</c:v>
                </c:pt>
                <c:pt idx="7">
                  <c:v>3.3769048427964915E-3</c:v>
                </c:pt>
              </c:numCache>
            </c:numRef>
          </c:val>
          <c:extLst>
            <c:ext xmlns:c16="http://schemas.microsoft.com/office/drawing/2014/chart" uri="{C3380CC4-5D6E-409C-BE32-E72D297353CC}">
              <c16:uniqueId val="{00000000-C4BD-4F55-8C27-5F325082F096}"/>
            </c:ext>
          </c:extLst>
        </c:ser>
        <c:dLbls>
          <c:showLegendKey val="0"/>
          <c:showVal val="0"/>
          <c:showCatName val="0"/>
          <c:showSerName val="0"/>
          <c:showPercent val="0"/>
          <c:showBubbleSize val="0"/>
        </c:dLbls>
        <c:gapWidth val="50"/>
        <c:axId val="1033785712"/>
        <c:axId val="1033786040"/>
      </c:barChart>
      <c:lineChart>
        <c:grouping val="standard"/>
        <c:varyColors val="0"/>
        <c:ser>
          <c:idx val="1"/>
          <c:order val="1"/>
          <c:tx>
            <c:strRef>
              <c:f>'4.7'!$C$2:$C$8</c:f>
              <c:strCache>
                <c:ptCount val="7"/>
                <c:pt idx="0">
                  <c:v>1.2%</c:v>
                </c:pt>
                <c:pt idx="1">
                  <c:v>1.2%</c:v>
                </c:pt>
                <c:pt idx="2">
                  <c:v>1.1%</c:v>
                </c:pt>
                <c:pt idx="3">
                  <c:v>0.7%</c:v>
                </c:pt>
                <c:pt idx="4">
                  <c:v>0.7%</c:v>
                </c:pt>
                <c:pt idx="5">
                  <c:v>0.5%</c:v>
                </c:pt>
                <c:pt idx="6">
                  <c:v>0.5%</c:v>
                </c:pt>
              </c:strCache>
            </c:strRef>
          </c:tx>
          <c:spPr>
            <a:ln w="28575" cap="rnd">
              <a:solidFill>
                <a:srgbClr val="C00000"/>
              </a:solidFill>
              <a:round/>
            </a:ln>
            <a:effectLst/>
          </c:spPr>
          <c:marker>
            <c:symbol val="none"/>
          </c:marker>
          <c:val>
            <c:numRef>
              <c:f>'4.7'!$C$2:$C$8</c:f>
              <c:numCache>
                <c:formatCode>General</c:formatCode>
                <c:ptCount val="7"/>
              </c:numCache>
            </c:numRef>
          </c:val>
          <c:smooth val="0"/>
          <c:extLst>
            <c:ext xmlns:c16="http://schemas.microsoft.com/office/drawing/2014/chart" uri="{C3380CC4-5D6E-409C-BE32-E72D297353CC}">
              <c16:uniqueId val="{00000001-C4BD-4F55-8C27-5F325082F096}"/>
            </c:ext>
          </c:extLst>
        </c:ser>
        <c:dLbls>
          <c:showLegendKey val="0"/>
          <c:showVal val="0"/>
          <c:showCatName val="0"/>
          <c:showSerName val="0"/>
          <c:showPercent val="0"/>
          <c:showBubbleSize val="0"/>
        </c:dLbls>
        <c:marker val="1"/>
        <c:smooth val="0"/>
        <c:axId val="1033785712"/>
        <c:axId val="1033786040"/>
      </c:lineChart>
      <c:catAx>
        <c:axId val="10337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3786040"/>
        <c:crosses val="autoZero"/>
        <c:auto val="1"/>
        <c:lblAlgn val="ctr"/>
        <c:lblOffset val="100"/>
        <c:noMultiLvlLbl val="0"/>
      </c:catAx>
      <c:valAx>
        <c:axId val="1033786040"/>
        <c:scaling>
          <c:orientation val="minMax"/>
          <c:max val="1.5000000000000003E-2"/>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GDP (%)</a:t>
                </a:r>
              </a:p>
            </c:rich>
          </c:tx>
          <c:layout>
            <c:manualLayout>
              <c:xMode val="edge"/>
              <c:yMode val="edge"/>
              <c:x val="9.4237713118729641E-3"/>
              <c:y val="0.397905463130814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3785712"/>
        <c:crosses val="autoZero"/>
        <c:crossBetween val="between"/>
        <c:majorUnit val="5.000000000000001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'4.6'!$B$1</c:f>
              <c:strCache>
                <c:ptCount val="1"/>
                <c:pt idx="0">
                  <c:v>Public spending on primary health care as a share of government expenditure on health (%)</c:v>
                </c:pt>
              </c:strCache>
            </c:strRef>
          </c:tx>
          <c:spPr>
            <a:solidFill>
              <a:schemeClr val="accent3"/>
            </a:solidFill>
            <a:ln>
              <a:noFill/>
            </a:ln>
            <a:effectLst/>
          </c:spPr>
          <c:invertIfNegative val="0"/>
          <c:dPt>
            <c:idx val="7"/>
            <c:invertIfNegative val="0"/>
            <c:bubble3D val="0"/>
            <c:spPr>
              <a:solidFill>
                <a:schemeClr val="tx2">
                  <a:lumMod val="75000"/>
                </a:schemeClr>
              </a:solidFill>
              <a:ln>
                <a:noFill/>
              </a:ln>
              <a:effectLst/>
            </c:spPr>
            <c:extLst>
              <c:ext xmlns:c16="http://schemas.microsoft.com/office/drawing/2014/chart" uri="{C3380CC4-5D6E-409C-BE32-E72D297353CC}">
                <c16:uniqueId val="{00000001-302F-41A2-8881-82F9F02BD1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'4.6'!$A$2:$A$9</c:f>
              <c:strCache>
                <c:ptCount val="8"/>
                <c:pt idx="0">
                  <c:v> ARM </c:v>
                </c:pt>
                <c:pt idx="1">
                  <c:v> KAZ </c:v>
                </c:pt>
                <c:pt idx="2">
                  <c:v> RUS </c:v>
                </c:pt>
                <c:pt idx="3">
                  <c:v> TJK </c:v>
                </c:pt>
                <c:pt idx="4">
                  <c:v> MDA </c:v>
                </c:pt>
                <c:pt idx="5">
                  <c:v> MKD </c:v>
                </c:pt>
                <c:pt idx="6">
                  <c:v> UZB </c:v>
                </c:pt>
                <c:pt idx="7">
                  <c:v> GEO </c:v>
                </c:pt>
              </c:strCache>
            </c:strRef>
          </c:cat>
          <c:val>
            <c:numRef>
              <c:f>'4.6'!$B$2:$B$9</c:f>
              <c:numCache>
                <c:formatCode>0%</c:formatCode>
                <c:ptCount val="8"/>
                <c:pt idx="0">
                  <c:v>0.42373755574226379</c:v>
                </c:pt>
                <c:pt idx="1">
                  <c:v>0.3986436128616333</c:v>
                </c:pt>
                <c:pt idx="2">
                  <c:v>0.38356339931488037</c:v>
                </c:pt>
                <c:pt idx="3">
                  <c:v>0.35689839720726013</c:v>
                </c:pt>
                <c:pt idx="4">
                  <c:v>0.32979780435562134</c:v>
                </c:pt>
                <c:pt idx="5">
                  <c:v>0.29982447624206543</c:v>
                </c:pt>
                <c:pt idx="6">
                  <c:v>0.23619829118251801</c:v>
                </c:pt>
                <c:pt idx="7">
                  <c:v>0.12030240148305893</c:v>
                </c:pt>
              </c:numCache>
            </c:numRef>
          </c:val>
          <c:extLst>
            <c:ext xmlns:c16="http://schemas.microsoft.com/office/drawing/2014/chart" uri="{C3380CC4-5D6E-409C-BE32-E72D297353CC}">
              <c16:uniqueId val="{00000000-302F-41A2-8881-82F9F02BD141}"/>
            </c:ext>
          </c:extLst>
        </c:ser>
        <c:dLbls>
          <c:dLblPos val="outEnd"/>
          <c:showLegendKey val="0"/>
          <c:showVal val="1"/>
          <c:showCatName val="0"/>
          <c:showSerName val="0"/>
          <c:showPercent val="0"/>
          <c:showBubbleSize val="0"/>
        </c:dLbls>
        <c:gapWidth val="50"/>
        <c:axId val="1033785712"/>
        <c:axId val="1033786040"/>
      </c:barChart>
      <c:catAx>
        <c:axId val="10337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3786040"/>
        <c:crosses val="autoZero"/>
        <c:auto val="1"/>
        <c:lblAlgn val="ctr"/>
        <c:lblOffset val="100"/>
        <c:noMultiLvlLbl val="0"/>
      </c:catAx>
      <c:valAx>
        <c:axId val="103378604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a:t>Public spending on primary health care as a share of public spending on health (%)</a:t>
                </a:r>
              </a:p>
            </c:rich>
          </c:tx>
          <c:layout>
            <c:manualLayout>
              <c:xMode val="edge"/>
              <c:yMode val="edge"/>
              <c:x val="7.3267265870290543E-3"/>
              <c:y val="0.11043327343931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378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21-02-22T00:30:44.815" idx="20">
    <p:pos x="5442" y="743"/>
    <p:text>I have some quesitons on timeline</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19T20:05:17.419" idx="54">
    <p:pos x="10" y="10"/>
    <p:text>maybe we should reduce and revise next 2 slides. I added my suggestions</p:text>
    <p:extLst>
      <p:ext uri="{C676402C-5697-4E1C-873F-D02D1690AC5C}">
        <p15:threadingInfo xmlns:p15="http://schemas.microsoft.com/office/powerpoint/2012/main" timeZoneBias="-60"/>
      </p:ext>
    </p:extLst>
  </p:cm>
  <p:cm authorId="6" dt="2021-02-21T22:31:46.722" idx="15">
    <p:pos x="10" y="106"/>
    <p:text>Yes I agree</p:text>
    <p:extLst>
      <p:ext uri="{C676402C-5697-4E1C-873F-D02D1690AC5C}">
        <p15:threadingInfo xmlns:p15="http://schemas.microsoft.com/office/powerpoint/2012/main" timeZoneBias="480">
          <p15:parentCm authorId="1" idx="54"/>
        </p15:threadingInfo>
      </p:ext>
    </p:extLst>
  </p:cm>
  <p:cm authorId="6" dt="2021-02-22T15:43:36.529" idx="22">
    <p:pos x="10" y="202"/>
    <p:text>and delete this slide</p:text>
    <p:extLst>
      <p:ext uri="{C676402C-5697-4E1C-873F-D02D1690AC5C}">
        <p15:threadingInfo xmlns:p15="http://schemas.microsoft.com/office/powerpoint/2012/main" timeZoneBias="-240">
          <p15:parentCm authorId="1" idx="5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19T19:59:12.680" idx="53">
    <p:pos x="3744" y="1138"/>
    <p:text>I feel that we should modify it to avoid an impression that additional funding can come later. PHC needs investments and adequate funding to cover recurrent cost (priority to PHC in public budget has to increase steadily)</p:text>
    <p:extLst>
      <p:ext uri="{C676402C-5697-4E1C-873F-D02D1690AC5C}">
        <p15:threadingInfo xmlns:p15="http://schemas.microsoft.com/office/powerpoint/2012/main" timeZoneBias="-60"/>
      </p:ext>
    </p:extLst>
  </p:cm>
  <p:cm authorId="6" dt="2021-02-21T22:32:59.677" idx="16">
    <p:pos x="3744" y="1234"/>
    <p:text>Agree - wanted to discuss both and will delete after meeting
</p:text>
    <p:extLst>
      <p:ext uri="{C676402C-5697-4E1C-873F-D02D1690AC5C}">
        <p15:threadingInfo xmlns:p15="http://schemas.microsoft.com/office/powerpoint/2012/main" timeZoneBias="480">
          <p15:parentCm authorId="1" idx="53"/>
        </p15:threadingInfo>
      </p:ext>
    </p:extLst>
  </p:cm>
  <p:cm authorId="6" dt="2021-02-21T22:39:20.531" idx="17">
    <p:pos x="410" y="162"/>
    <p:text>why faceook logo?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2-19T20:12:16.967" idx="55">
    <p:pos x="4600" y="2640"/>
    <p:text>maybe this should be under governance</p:text>
    <p:extLst>
      <p:ext uri="{C676402C-5697-4E1C-873F-D02D1690AC5C}">
        <p15:threadingInfo xmlns:p15="http://schemas.microsoft.com/office/powerpoint/2012/main" timeZoneBias="-60"/>
      </p:ext>
    </p:extLst>
  </p:cm>
  <p:cm authorId="6" dt="2021-02-21T22:42:03.926" idx="18">
    <p:pos x="2547" y="836"/>
    <p:text>Conduct human resoruces for health assessment and develop HRH strategic plan (including 1 nurse per doctor)</p:text>
    <p:extLst>
      <p:ext uri="{C676402C-5697-4E1C-873F-D02D1690AC5C}">
        <p15:threadingInfo xmlns:p15="http://schemas.microsoft.com/office/powerpoint/2012/main" timeZoneBias="480"/>
      </p:ext>
    </p:extLst>
  </p:cm>
  <p:cm authorId="6" dt="2021-02-21T22:42:34.067" idx="19">
    <p:pos x="2643" y="932"/>
    <p:text>Change to ECD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57E8843-A7C4-432A-9F08-16396B59A19A}" type="datetimeFigureOut">
              <a:rPr lang="en-US" smtClean="0"/>
              <a:t>3/1/2021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F3CDB66-C0F6-45B6-BFF5-4575694EFB28}" type="datetimeFigureOut">
              <a:rPr lang="en-US" smtClean="0"/>
              <a:t>3/1/2021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37413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96631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last row was missing from the table in the narrative but was included in an earlier presentation (keep or remove?)</a:t>
            </a:r>
            <a:endParaRPr lang="et-EE" b="1"/>
          </a:p>
          <a:p>
            <a:endParaRPr lang="et-EE" b="1"/>
          </a:p>
          <a:p>
            <a:r>
              <a:rPr lang="et-EE" b="1"/>
              <a:t>Kaija: </a:t>
            </a:r>
            <a:r>
              <a:rPr lang="et-EE" b="1" err="1"/>
              <a:t>lets</a:t>
            </a:r>
            <a:r>
              <a:rPr lang="et-EE" b="1"/>
              <a:t> </a:t>
            </a:r>
            <a:r>
              <a:rPr lang="et-EE" b="1" err="1"/>
              <a:t>remove</a:t>
            </a:r>
            <a:r>
              <a:rPr lang="et-EE" b="1"/>
              <a:t>.</a:t>
            </a:r>
            <a:endParaRPr lang="en-US" b="1"/>
          </a:p>
        </p:txBody>
      </p:sp>
      <p:sp>
        <p:nvSpPr>
          <p:cNvPr id="4" name="Slide Number Placeholder 3"/>
          <p:cNvSpPr>
            <a:spLocks noGrp="1"/>
          </p:cNvSpPr>
          <p:nvPr>
            <p:ph type="sldNum" sz="quarter" idx="5"/>
          </p:nvPr>
        </p:nvSpPr>
        <p:spPr/>
        <p:txBody>
          <a:bodyPr/>
          <a:lstStyle/>
          <a:p>
            <a:fld id="{907DFC79-30DA-484F-85C8-36E3971802A1}" type="slidenum">
              <a:rPr lang="en-US" smtClean="0"/>
              <a:t>15</a:t>
            </a:fld>
            <a:endParaRPr lang="en-US"/>
          </a:p>
        </p:txBody>
      </p:sp>
    </p:spTree>
    <p:extLst>
      <p:ext uri="{BB962C8B-B14F-4D97-AF65-F5344CB8AC3E}">
        <p14:creationId xmlns:p14="http://schemas.microsoft.com/office/powerpoint/2010/main" val="185790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a:solidFill>
                  <a:schemeClr val="tx1"/>
                </a:solidFill>
                <a:effectLst/>
                <a:latin typeface="+mn-lt"/>
                <a:ea typeface="+mn-ea"/>
                <a:cs typeface="+mn-cs"/>
              </a:rPr>
              <a:t>Prevalence data from NCDC and possible coverage targets are taken into account in cost estimates, it is assumed that 70% of children will be covered and </a:t>
            </a:r>
            <a:r>
              <a:rPr lang="et-EE" sz="1200" b="0" i="0" u="none" strike="noStrike" kern="1200">
                <a:solidFill>
                  <a:schemeClr val="tx1"/>
                </a:solidFill>
                <a:effectLst/>
                <a:latin typeface="+mn-lt"/>
                <a:ea typeface="+mn-ea"/>
                <a:cs typeface="+mn-cs"/>
              </a:rPr>
              <a:t>5</a:t>
            </a:r>
            <a:r>
              <a:rPr lang="en-US" sz="1200" b="0" i="0" u="none" strike="noStrike" kern="1200">
                <a:solidFill>
                  <a:schemeClr val="tx1"/>
                </a:solidFill>
                <a:effectLst/>
                <a:latin typeface="+mn-lt"/>
                <a:ea typeface="+mn-ea"/>
                <a:cs typeface="+mn-cs"/>
              </a:rPr>
              <a:t>0% of NCD patients will be covered in 2021/2022 from the target population in early adopters’ catchment area </a:t>
            </a:r>
          </a:p>
          <a:p>
            <a:pPr rtl="0" eaLnBrk="1" fontAlgn="ctr" latinLnBrk="0" hangingPunct="1"/>
            <a:r>
              <a:rPr lang="en-US" sz="1200" b="0" i="0" u="none" strike="noStrike" kern="1200">
                <a:solidFill>
                  <a:schemeClr val="tx1"/>
                </a:solidFill>
                <a:effectLst/>
                <a:latin typeface="+mn-lt"/>
                <a:ea typeface="+mn-ea"/>
                <a:cs typeface="+mn-cs"/>
              </a:rPr>
              <a:t>The budget impact assessments are not adjusted to inflation (no increase in capitation amount is foreseen</a:t>
            </a:r>
            <a:r>
              <a:rPr lang="et-EE" sz="1200" b="0"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endParaRPr lang="et-EE"/>
          </a:p>
        </p:txBody>
      </p:sp>
      <p:sp>
        <p:nvSpPr>
          <p:cNvPr id="4" name="Slide Number Placeholder 3"/>
          <p:cNvSpPr>
            <a:spLocks noGrp="1"/>
          </p:cNvSpPr>
          <p:nvPr>
            <p:ph type="sldNum" sz="quarter" idx="5"/>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11333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I think we can delete the last column. Annual cost after universal implementation is the key but don’t think we need cumulative </a:t>
            </a:r>
            <a:endParaRPr lang="et-EE"/>
          </a:p>
          <a:p>
            <a:endParaRPr lang="et-EE"/>
          </a:p>
          <a:p>
            <a:r>
              <a:rPr lang="et-EE"/>
              <a:t>Kaija: I </a:t>
            </a:r>
            <a:r>
              <a:rPr lang="et-EE" err="1"/>
              <a:t>would</a:t>
            </a:r>
            <a:r>
              <a:rPr lang="et-EE"/>
              <a:t> keep </a:t>
            </a:r>
            <a:r>
              <a:rPr lang="et-EE" err="1"/>
              <a:t>it</a:t>
            </a:r>
            <a:r>
              <a:rPr lang="et-EE"/>
              <a:t>. </a:t>
            </a:r>
            <a:r>
              <a:rPr lang="et-EE" err="1"/>
              <a:t>It</a:t>
            </a:r>
            <a:r>
              <a:rPr lang="et-EE"/>
              <a:t> shows </a:t>
            </a:r>
            <a:r>
              <a:rPr lang="et-EE" err="1"/>
              <a:t>th</a:t>
            </a:r>
            <a:r>
              <a:rPr lang="et-EE"/>
              <a:t> no of </a:t>
            </a:r>
            <a:r>
              <a:rPr lang="et-EE" err="1"/>
              <a:t>patients</a:t>
            </a:r>
            <a:r>
              <a:rPr lang="et-EE"/>
              <a:t> </a:t>
            </a:r>
            <a:r>
              <a:rPr lang="et-EE" err="1"/>
              <a:t>with</a:t>
            </a:r>
            <a:r>
              <a:rPr lang="et-EE"/>
              <a:t> </a:t>
            </a:r>
            <a:r>
              <a:rPr lang="et-EE" err="1"/>
              <a:t>whome</a:t>
            </a:r>
            <a:r>
              <a:rPr lang="et-EE"/>
              <a:t> </a:t>
            </a:r>
            <a:r>
              <a:rPr lang="et-EE" err="1"/>
              <a:t>the</a:t>
            </a:r>
            <a:r>
              <a:rPr lang="et-EE"/>
              <a:t> </a:t>
            </a:r>
            <a:r>
              <a:rPr lang="et-EE" err="1"/>
              <a:t>providers</a:t>
            </a:r>
            <a:r>
              <a:rPr lang="et-EE"/>
              <a:t> need </a:t>
            </a:r>
            <a:r>
              <a:rPr lang="et-EE" err="1"/>
              <a:t>to</a:t>
            </a:r>
            <a:r>
              <a:rPr lang="et-EE"/>
              <a:t> start </a:t>
            </a:r>
            <a:r>
              <a:rPr lang="et-EE" err="1"/>
              <a:t>working</a:t>
            </a:r>
            <a:r>
              <a:rPr lang="et-EE"/>
              <a:t> </a:t>
            </a:r>
            <a:r>
              <a:rPr lang="et-EE" err="1"/>
              <a:t>with</a:t>
            </a:r>
            <a:r>
              <a:rPr lang="et-EE"/>
              <a:t>. On </a:t>
            </a:r>
            <a:r>
              <a:rPr lang="et-EE" err="1"/>
              <a:t>average</a:t>
            </a:r>
            <a:r>
              <a:rPr lang="et-EE"/>
              <a:t> </a:t>
            </a:r>
            <a:r>
              <a:rPr lang="et-EE" err="1"/>
              <a:t>is</a:t>
            </a:r>
            <a:r>
              <a:rPr lang="et-EE"/>
              <a:t> </a:t>
            </a:r>
            <a:r>
              <a:rPr lang="et-EE" err="1"/>
              <a:t>more</a:t>
            </a:r>
            <a:r>
              <a:rPr lang="et-EE"/>
              <a:t> </a:t>
            </a:r>
            <a:r>
              <a:rPr lang="et-EE" err="1"/>
              <a:t>than</a:t>
            </a:r>
            <a:r>
              <a:rPr lang="et-EE"/>
              <a:t> a </a:t>
            </a:r>
            <a:r>
              <a:rPr lang="et-EE" err="1"/>
              <a:t>half</a:t>
            </a:r>
            <a:r>
              <a:rPr lang="et-EE"/>
              <a:t> of </a:t>
            </a:r>
            <a:r>
              <a:rPr lang="et-EE" err="1"/>
              <a:t>their</a:t>
            </a:r>
            <a:r>
              <a:rPr lang="et-EE"/>
              <a:t> </a:t>
            </a:r>
            <a:r>
              <a:rPr lang="et-EE" err="1"/>
              <a:t>patient</a:t>
            </a:r>
            <a:r>
              <a:rPr lang="et-EE"/>
              <a:t> list. </a:t>
            </a:r>
            <a:r>
              <a:rPr lang="et-EE" err="1"/>
              <a:t>Also</a:t>
            </a:r>
            <a:r>
              <a:rPr lang="et-EE"/>
              <a:t> </a:t>
            </a:r>
            <a:r>
              <a:rPr lang="et-EE" err="1"/>
              <a:t>they</a:t>
            </a:r>
            <a:r>
              <a:rPr lang="et-EE"/>
              <a:t> </a:t>
            </a:r>
            <a:r>
              <a:rPr lang="et-EE" err="1"/>
              <a:t>may</a:t>
            </a:r>
            <a:r>
              <a:rPr lang="et-EE"/>
              <a:t> </a:t>
            </a:r>
            <a:r>
              <a:rPr lang="et-EE" err="1"/>
              <a:t>be</a:t>
            </a:r>
            <a:r>
              <a:rPr lang="et-EE"/>
              <a:t> </a:t>
            </a:r>
            <a:r>
              <a:rPr lang="et-EE" err="1"/>
              <a:t>intrested</a:t>
            </a:r>
            <a:r>
              <a:rPr lang="et-EE"/>
              <a:t> in  </a:t>
            </a:r>
            <a:r>
              <a:rPr lang="et-EE" err="1"/>
              <a:t>the</a:t>
            </a:r>
            <a:r>
              <a:rPr lang="et-EE"/>
              <a:t> toal </a:t>
            </a:r>
            <a:r>
              <a:rPr lang="et-EE" err="1"/>
              <a:t>monthly</a:t>
            </a:r>
            <a:r>
              <a:rPr lang="et-EE"/>
              <a:t> and </a:t>
            </a:r>
            <a:r>
              <a:rPr lang="et-EE" err="1"/>
              <a:t>annual</a:t>
            </a:r>
            <a:r>
              <a:rPr lang="et-EE"/>
              <a:t> </a:t>
            </a:r>
            <a:r>
              <a:rPr lang="et-EE" err="1"/>
              <a:t>sum</a:t>
            </a:r>
            <a:r>
              <a:rPr lang="et-EE"/>
              <a:t>.</a:t>
            </a:r>
            <a:endParaRPr lang="en-GB"/>
          </a:p>
        </p:txBody>
      </p:sp>
      <p:sp>
        <p:nvSpPr>
          <p:cNvPr id="4" name="Slide Number Placeholder 3"/>
          <p:cNvSpPr>
            <a:spLocks noGrp="1"/>
          </p:cNvSpPr>
          <p:nvPr>
            <p:ph type="sldNum" sz="quarter" idx="5"/>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223052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312081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19</a:t>
            </a:fld>
            <a:endParaRPr lang="en-US"/>
          </a:p>
        </p:txBody>
      </p:sp>
    </p:spTree>
    <p:extLst>
      <p:ext uri="{BB962C8B-B14F-4D97-AF65-F5344CB8AC3E}">
        <p14:creationId xmlns:p14="http://schemas.microsoft.com/office/powerpoint/2010/main" val="361400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61235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budget impact assessments are not adjusted to inflation (no increase in capitation amount is foreseen</a:t>
            </a:r>
            <a:endParaRPr lang="en-US"/>
          </a:p>
        </p:txBody>
      </p:sp>
      <p:sp>
        <p:nvSpPr>
          <p:cNvPr id="4" name="Slaidinumbri kohatäide 3"/>
          <p:cNvSpPr>
            <a:spLocks noGrp="1"/>
          </p:cNvSpPr>
          <p:nvPr>
            <p:ph type="sldNum" sz="quarter" idx="5"/>
          </p:nvPr>
        </p:nvSpPr>
        <p:spPr/>
        <p:txBody>
          <a:bodyPr/>
          <a:lstStyle/>
          <a:p>
            <a:fld id="{907DFC79-30DA-484F-85C8-36E3971802A1}" type="slidenum">
              <a:rPr lang="en-US" smtClean="0"/>
              <a:t>21</a:t>
            </a:fld>
            <a:endParaRPr lang="en-US"/>
          </a:p>
        </p:txBody>
      </p:sp>
    </p:spTree>
    <p:extLst>
      <p:ext uri="{BB962C8B-B14F-4D97-AF65-F5344CB8AC3E}">
        <p14:creationId xmlns:p14="http://schemas.microsoft.com/office/powerpoint/2010/main" val="2399141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22</a:t>
            </a:fld>
            <a:endParaRPr lang="en-US"/>
          </a:p>
        </p:txBody>
      </p:sp>
    </p:spTree>
    <p:extLst>
      <p:ext uri="{BB962C8B-B14F-4D97-AF65-F5344CB8AC3E}">
        <p14:creationId xmlns:p14="http://schemas.microsoft.com/office/powerpoint/2010/main" val="59556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ADDED HERE</a:t>
            </a:r>
          </a:p>
        </p:txBody>
      </p:sp>
      <p:sp>
        <p:nvSpPr>
          <p:cNvPr id="4" name="Slide Number Placeholder 3"/>
          <p:cNvSpPr>
            <a:spLocks noGrp="1"/>
          </p:cNvSpPr>
          <p:nvPr>
            <p:ph type="sldNum" sz="quarter" idx="5"/>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213061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265268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394340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424529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26</a:t>
            </a:fld>
            <a:endParaRPr lang="en-US"/>
          </a:p>
        </p:txBody>
      </p:sp>
    </p:spTree>
    <p:extLst>
      <p:ext uri="{BB962C8B-B14F-4D97-AF65-F5344CB8AC3E}">
        <p14:creationId xmlns:p14="http://schemas.microsoft.com/office/powerpoint/2010/main" val="1715312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27</a:t>
            </a:fld>
            <a:endParaRPr lang="en-US"/>
          </a:p>
        </p:txBody>
      </p:sp>
    </p:spTree>
    <p:extLst>
      <p:ext uri="{BB962C8B-B14F-4D97-AF65-F5344CB8AC3E}">
        <p14:creationId xmlns:p14="http://schemas.microsoft.com/office/powerpoint/2010/main" val="253012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28</a:t>
            </a:fld>
            <a:endParaRPr lang="en-US"/>
          </a:p>
        </p:txBody>
      </p:sp>
    </p:spTree>
    <p:extLst>
      <p:ext uri="{BB962C8B-B14F-4D97-AF65-F5344CB8AC3E}">
        <p14:creationId xmlns:p14="http://schemas.microsoft.com/office/powerpoint/2010/main" val="329258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adjusted some of the dates/order </a:t>
            </a:r>
          </a:p>
        </p:txBody>
      </p:sp>
      <p:sp>
        <p:nvSpPr>
          <p:cNvPr id="4" name="Slide Number Placeholder 3"/>
          <p:cNvSpPr>
            <a:spLocks noGrp="1"/>
          </p:cNvSpPr>
          <p:nvPr>
            <p:ph type="sldNum" sz="quarter" idx="5"/>
          </p:nvPr>
        </p:nvSpPr>
        <p:spPr/>
        <p:txBody>
          <a:bodyPr/>
          <a:lstStyle/>
          <a:p>
            <a:fld id="{907DFC79-30DA-484F-85C8-36E3971802A1}" type="slidenum">
              <a:rPr lang="en-US" smtClean="0"/>
              <a:t>29</a:t>
            </a:fld>
            <a:endParaRPr lang="en-US"/>
          </a:p>
        </p:txBody>
      </p:sp>
    </p:spTree>
    <p:extLst>
      <p:ext uri="{BB962C8B-B14F-4D97-AF65-F5344CB8AC3E}">
        <p14:creationId xmlns:p14="http://schemas.microsoft.com/office/powerpoint/2010/main" val="381253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RECONSIDERING THIS SLIDE</a:t>
            </a:r>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185392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RECONSIDERING THIS SLIDE</a:t>
            </a:r>
          </a:p>
          <a:p>
            <a:endParaRPr lang="en-US" b="1"/>
          </a:p>
          <a:p>
            <a:r>
              <a:rPr lang="en-US" b="1"/>
              <a:t>Deleted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Narrow specialists' </a:t>
            </a:r>
            <a:r>
              <a:rPr lang="en-US" sz="1200">
                <a:ea typeface="+mn-lt"/>
                <a:cs typeface="+mn-lt"/>
              </a:rPr>
              <a:t>services</a:t>
            </a:r>
            <a:r>
              <a:rPr lang="en-US" sz="1200" b="1"/>
              <a:t> </a:t>
            </a:r>
            <a:r>
              <a:rPr lang="en-US" sz="1200"/>
              <a:t>remain as a </a:t>
            </a:r>
            <a:r>
              <a:rPr lang="en-US" sz="1200" b="1"/>
              <a:t>separate packages</a:t>
            </a:r>
            <a:r>
              <a:rPr lang="en-US" sz="1200"/>
              <a:t> for out-patient specialized services</a:t>
            </a:r>
          </a:p>
          <a:p>
            <a:endParaRPr lang="en-US" b="1"/>
          </a:p>
        </p:txBody>
      </p:sp>
      <p:sp>
        <p:nvSpPr>
          <p:cNvPr id="4" name="Slide Number Placeholder 3"/>
          <p:cNvSpPr>
            <a:spLocks noGrp="1"/>
          </p:cNvSpPr>
          <p:nvPr>
            <p:ph type="sldNum" sz="quarter" idx="5"/>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422609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can delete this slide</a:t>
            </a:r>
          </a:p>
        </p:txBody>
      </p:sp>
      <p:sp>
        <p:nvSpPr>
          <p:cNvPr id="4" name="Slide Number Placeholder 3"/>
          <p:cNvSpPr>
            <a:spLocks noGrp="1"/>
          </p:cNvSpPr>
          <p:nvPr>
            <p:ph type="sldNum" sz="quarter" idx="5"/>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162525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374541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RECONSIDERING THIS SLIDE</a:t>
            </a:r>
          </a:p>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50255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1386682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clarify the issue of different phases running simultaneously they are identified as phases 1 &amp; 2 and packages A &amp; B</a:t>
            </a:r>
          </a:p>
          <a:p>
            <a:r>
              <a:rPr lang="en-US">
                <a:cs typeface="Calibri"/>
              </a:rPr>
              <a:t>Phase 1 is always Early Adopters (1a is early adopters implementing package A; 1b is Early adopters implementing package B)</a:t>
            </a:r>
          </a:p>
          <a:p>
            <a:r>
              <a:rPr lang="en-US">
                <a:cs typeface="Calibri"/>
              </a:rPr>
              <a:t>Phase 2 is always National level </a:t>
            </a:r>
            <a:r>
              <a:rPr lang="en-US"/>
              <a:t>(2a is nationwide implementation of package A; 2b is nationwide implementation of package B)</a:t>
            </a:r>
            <a:endParaRPr lang="en-US" b="1"/>
          </a:p>
        </p:txBody>
      </p:sp>
      <p:sp>
        <p:nvSpPr>
          <p:cNvPr id="4" name="Slide Number Placeholder 3"/>
          <p:cNvSpPr>
            <a:spLocks noGrp="1"/>
          </p:cNvSpPr>
          <p:nvPr>
            <p:ph type="sldNum" sz="quarter" idx="5"/>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1008449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5831937"/>
            <a:ext cx="2195259" cy="247650"/>
          </a:xfrm>
        </p:spPr>
        <p:txBody>
          <a:bodyPr rIns="0" anchor="ctr">
            <a:noAutofit/>
          </a:bodyPr>
          <a:lstStyle>
            <a:lvl1pPr algn="ctr">
              <a:defRPr sz="1600" b="1" spc="0" baseline="0">
                <a:solidFill>
                  <a:schemeClr val="bg1"/>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www.euro.who.int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pic>
        <p:nvPicPr>
          <p:cNvPr id="5" name="Picture 4">
            <a:extLst>
              <a:ext uri="{FF2B5EF4-FFF2-40B4-BE49-F238E27FC236}">
                <a16:creationId xmlns:a16="http://schemas.microsoft.com/office/drawing/2014/main" id="{21E219EE-E5DE-4728-BDA0-C560E0EA4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418" y="476013"/>
            <a:ext cx="3175753" cy="1121571"/>
          </a:xfrm>
          <a:prstGeom prst="rect">
            <a:avLst/>
          </a:prstGeom>
        </p:spPr>
      </p:pic>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01/03/2021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01/03/2021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pic>
        <p:nvPicPr>
          <p:cNvPr id="6" name="Picture 5" descr="A close up of a logo&#10;&#10;Description generated with very high confidence">
            <a:extLst>
              <a:ext uri="{FF2B5EF4-FFF2-40B4-BE49-F238E27FC236}">
                <a16:creationId xmlns:a16="http://schemas.microsoft.com/office/drawing/2014/main" id="{1A555B8F-61D1-4F56-9940-B2CD66E4F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8632" y="384048"/>
            <a:ext cx="1974941" cy="694887"/>
          </a:xfrm>
          <a:prstGeom prst="rect">
            <a:avLst/>
          </a:prstGeom>
        </p:spPr>
      </p:pic>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01/03/2021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01/03/2021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pic>
        <p:nvPicPr>
          <p:cNvPr id="3" name="Picture 2">
            <a:extLst>
              <a:ext uri="{FF2B5EF4-FFF2-40B4-BE49-F238E27FC236}">
                <a16:creationId xmlns:a16="http://schemas.microsoft.com/office/drawing/2014/main" id="{2A090227-0270-4EF1-920A-0484DB6197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418" y="476013"/>
            <a:ext cx="3175753" cy="1121571"/>
          </a:xfrm>
          <a:prstGeom prst="rect">
            <a:avLst/>
          </a:prstGeom>
        </p:spPr>
      </p:pic>
      <p:sp>
        <p:nvSpPr>
          <p:cNvPr id="37" name="Text Placeholder 35"/>
          <p:cNvSpPr>
            <a:spLocks noGrp="1"/>
          </p:cNvSpPr>
          <p:nvPr>
            <p:ph type="body" sz="quarter" idx="16" hasCustomPrompt="1"/>
          </p:nvPr>
        </p:nvSpPr>
        <p:spPr bwMode="gray">
          <a:xfrm>
            <a:off x="9495913" y="6507006"/>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www.euro.who.int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65877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bwMode="invGray"/>
        <p:txBody>
          <a:bodyPr/>
          <a:lstStyle>
            <a:lvl1pPr>
              <a:defRPr/>
            </a:lvl1pPr>
          </a:lstStyle>
          <a:p>
            <a:r>
              <a:rPr lang="et-EE"/>
              <a:t>Revised </a:t>
            </a:r>
            <a:r>
              <a:rPr lang="en-US"/>
              <a:t>PHC package of services </a:t>
            </a:r>
            <a:r>
              <a:rPr lang="et-EE"/>
              <a:t>for</a:t>
            </a:r>
            <a:r>
              <a:rPr lang="en-US"/>
              <a:t> Georgia</a:t>
            </a:r>
            <a:endParaRPr lang="en-GB"/>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01/03/2021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01/03/2021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01/03/2021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01/03/2021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01/03/2021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01/03/2021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01/03/2021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01/03/2021</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pic>
        <p:nvPicPr>
          <p:cNvPr id="8" name="Picture 7" descr="A close up of a logo&#10;&#10;Description generated with very high confidence">
            <a:extLst>
              <a:ext uri="{FF2B5EF4-FFF2-40B4-BE49-F238E27FC236}">
                <a16:creationId xmlns:a16="http://schemas.microsoft.com/office/drawing/2014/main" id="{F5E8F4CD-E184-4787-843D-77B4E71627D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630847" y="379491"/>
            <a:ext cx="1974941" cy="694887"/>
          </a:xfrm>
          <a:prstGeom prst="rect">
            <a:avLst/>
          </a:prstGeom>
        </p:spPr>
      </p:pic>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27"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a:xfrm>
            <a:off x="0" y="0"/>
            <a:ext cx="12192000" cy="6858000"/>
          </a:xfrm>
        </p:spPr>
      </p:sp>
      <p:sp>
        <p:nvSpPr>
          <p:cNvPr id="3" name="Text Placeholder 2"/>
          <p:cNvSpPr>
            <a:spLocks noGrp="1"/>
          </p:cNvSpPr>
          <p:nvPr>
            <p:ph type="body" sz="quarter" idx="18"/>
          </p:nvPr>
        </p:nvSpPr>
        <p:spPr>
          <a:xfrm>
            <a:off x="2" y="1799999"/>
            <a:ext cx="12191998" cy="2573217"/>
          </a:xfrm>
        </p:spPr>
        <p:txBody>
          <a:bodyPr vert="horz" lIns="468000" tIns="180000" rIns="360000" bIns="180000" rtlCol="0" anchor="t">
            <a:noAutofit/>
          </a:bodyPr>
          <a:lstStyle/>
          <a:p>
            <a:pPr>
              <a:lnSpc>
                <a:spcPct val="150000"/>
              </a:lnSpc>
            </a:pPr>
            <a:r>
              <a:rPr lang="en-US" sz="3600" dirty="0">
                <a:cs typeface="Times New Roman"/>
              </a:rPr>
              <a:t>Roadmap for Phased Implementation of Revised PHC Benefits Package and New Costing and Payment Model</a:t>
            </a:r>
            <a:endParaRPr lang="en-US" sz="3600" dirty="0">
              <a:ea typeface="Ebrima"/>
              <a:cs typeface="Times New Roman"/>
            </a:endParaRPr>
          </a:p>
        </p:txBody>
      </p:sp>
      <p:sp>
        <p:nvSpPr>
          <p:cNvPr id="4" name="Date Placeholder 3"/>
          <p:cNvSpPr>
            <a:spLocks noGrp="1"/>
          </p:cNvSpPr>
          <p:nvPr>
            <p:ph type="dt" sz="half" idx="19"/>
          </p:nvPr>
        </p:nvSpPr>
        <p:spPr/>
        <p:txBody>
          <a:bodyPr/>
          <a:lstStyle/>
          <a:p>
            <a:fld id="{A68D69CF-73BC-4E26-B56A-FEC2ABB77ED4}" type="datetime1">
              <a:rPr lang="en-GB" smtClean="0"/>
              <a:pPr/>
              <a:t>01/03/2021</a:t>
            </a:fld>
            <a:endParaRPr lang="en-GB"/>
          </a:p>
        </p:txBody>
      </p:sp>
      <p:sp>
        <p:nvSpPr>
          <p:cNvPr id="5" name="Footer Placeholder 4"/>
          <p:cNvSpPr>
            <a:spLocks noGrp="1"/>
          </p:cNvSpPr>
          <p:nvPr>
            <p:ph type="ftr" sz="quarter" idx="20"/>
          </p:nvPr>
        </p:nvSpPr>
        <p:spPr>
          <a:xfrm>
            <a:off x="7118252" y="6271526"/>
            <a:ext cx="4693920" cy="404851"/>
          </a:xfrm>
        </p:spPr>
        <p:txBody>
          <a:bodyPr/>
          <a:lstStyle/>
          <a:p>
            <a:pPr algn="r"/>
            <a:r>
              <a:rPr lang="et-EE" sz="1200">
                <a:cs typeface="Times New Roman"/>
              </a:rPr>
              <a:t>Implementation of Re</a:t>
            </a:r>
            <a:r>
              <a:rPr lang="en-US" sz="1200">
                <a:cs typeface="Times New Roman"/>
              </a:rPr>
              <a:t>fined</a:t>
            </a:r>
            <a:r>
              <a:rPr lang="et-EE" sz="1200">
                <a:cs typeface="Times New Roman"/>
              </a:rPr>
              <a:t> </a:t>
            </a:r>
            <a:r>
              <a:rPr lang="en-US" sz="1200">
                <a:cs typeface="Times New Roman"/>
              </a:rPr>
              <a:t>PHC Package of Services </a:t>
            </a:r>
            <a:r>
              <a:rPr lang="et-EE" sz="1200">
                <a:cs typeface="Times New Roman"/>
              </a:rPr>
              <a:t>for</a:t>
            </a:r>
            <a:r>
              <a:rPr lang="en-US" sz="1200">
                <a:cs typeface="Times New Roman"/>
              </a:rPr>
              <a:t> Georgia  </a:t>
            </a:r>
          </a:p>
          <a:p>
            <a:pPr algn="r"/>
            <a:r>
              <a:rPr lang="en-US" sz="1200">
                <a:cs typeface="Times New Roman"/>
              </a:rPr>
              <a:t>February 2021</a:t>
            </a:r>
            <a:endParaRPr lang="en-GB"/>
          </a:p>
        </p:txBody>
      </p:sp>
      <p:sp>
        <p:nvSpPr>
          <p:cNvPr id="6" name="Slide Number Placeholder 5"/>
          <p:cNvSpPr>
            <a:spLocks noGrp="1"/>
          </p:cNvSpPr>
          <p:nvPr>
            <p:ph type="sldNum" sz="quarter" idx="21"/>
          </p:nvPr>
        </p:nvSpPr>
        <p:spPr/>
        <p:txBody>
          <a:bodyPr/>
          <a:lstStyle/>
          <a:p>
            <a:fld id="{A74CE0EA-F3B5-4684-BA10-C594598FDB9C}" type="slidenum">
              <a:rPr lang="en-GB" smtClean="0"/>
              <a:pPr/>
              <a:t>1</a:t>
            </a:fld>
            <a:endParaRPr lang="en-GB"/>
          </a:p>
        </p:txBody>
      </p:sp>
      <p:pic>
        <p:nvPicPr>
          <p:cNvPr id="11" name="Picture Placeholder 10">
            <a:extLst>
              <a:ext uri="{FF2B5EF4-FFF2-40B4-BE49-F238E27FC236}">
                <a16:creationId xmlns:a16="http://schemas.microsoft.com/office/drawing/2014/main" id="{78EABAA2-115C-4CA9-970F-6D13F8F95F8C}"/>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704832" y="384048"/>
            <a:ext cx="1976438" cy="695325"/>
          </a:xfrm>
        </p:spPr>
      </p:pic>
      <p:sp>
        <p:nvSpPr>
          <p:cNvPr id="10" name="Title 9">
            <a:extLst>
              <a:ext uri="{FF2B5EF4-FFF2-40B4-BE49-F238E27FC236}">
                <a16:creationId xmlns:a16="http://schemas.microsoft.com/office/drawing/2014/main" id="{BDB74864-DCF3-4DD1-B700-DE4BD7A5FFD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5990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Group"/>
          <p:cNvSpPr/>
          <p:nvPr/>
        </p:nvSpPr>
        <p:spPr>
          <a:xfrm>
            <a:off x="438322" y="137893"/>
            <a:ext cx="1120508" cy="1070117"/>
          </a:xfrm>
          <a:prstGeom prst="rect">
            <a:avLst/>
          </a:prstGeom>
          <a:solidFill>
            <a:srgbClr val="3484C9"/>
          </a:solidFill>
          <a:ln w="12700">
            <a:miter lim="400000"/>
          </a:ln>
        </p:spPr>
        <p:txBody>
          <a:bodyPr lIns="0" tIns="0" rIns="0" bIns="0" anchor="ct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nvGrpSpPr>
          <p:cNvPr id="255" name="Group"/>
          <p:cNvGrpSpPr/>
          <p:nvPr/>
        </p:nvGrpSpPr>
        <p:grpSpPr>
          <a:xfrm>
            <a:off x="1510773" y="137107"/>
            <a:ext cx="10027824" cy="1063996"/>
            <a:chOff x="2143190" y="-1"/>
            <a:chExt cx="20055642" cy="2127946"/>
          </a:xfrm>
        </p:grpSpPr>
        <p:sp>
          <p:nvSpPr>
            <p:cNvPr id="240" name="Group"/>
            <p:cNvSpPr/>
            <p:nvPr/>
          </p:nvSpPr>
          <p:spPr>
            <a:xfrm>
              <a:off x="2143190" y="-1"/>
              <a:ext cx="4290767" cy="2127944"/>
            </a:xfrm>
            <a:prstGeom prst="rect">
              <a:avLst/>
            </a:prstGeom>
            <a:solidFill>
              <a:srgbClr val="3584C9"/>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7000" tIns="127000" rIns="127000" bIns="127000" numCol="1" anchor="ctr">
              <a:noAutofit/>
            </a:bodyPr>
            <a:lstStyle>
              <a:lvl1pPr algn="l" defTabSz="825500">
                <a:defRPr sz="2700" b="1" cap="all">
                  <a:solidFill>
                    <a:srgbClr val="FFFFFF"/>
                  </a:solidFill>
                </a:defRPr>
              </a:lvl1pPr>
            </a:lstStyle>
            <a:p>
              <a:r>
                <a:rPr sz="1350"/>
                <a:t>Invest in healthcare workforce</a:t>
              </a:r>
            </a:p>
          </p:txBody>
        </p:sp>
        <p:grpSp>
          <p:nvGrpSpPr>
            <p:cNvPr id="245" name="Group"/>
            <p:cNvGrpSpPr/>
            <p:nvPr/>
          </p:nvGrpSpPr>
          <p:grpSpPr>
            <a:xfrm>
              <a:off x="7557775" y="-1"/>
              <a:ext cx="6570024" cy="2127945"/>
              <a:chOff x="0" y="0"/>
              <a:chExt cx="6570021" cy="2127943"/>
            </a:xfrm>
          </p:grpSpPr>
          <p:sp>
            <p:nvSpPr>
              <p:cNvPr id="243" name="Group"/>
              <p:cNvSpPr/>
              <p:nvPr/>
            </p:nvSpPr>
            <p:spPr>
              <a:xfrm>
                <a:off x="0" y="0"/>
                <a:ext cx="2127942" cy="2127943"/>
              </a:xfrm>
              <a:prstGeom prst="rect">
                <a:avLst/>
              </a:prstGeom>
              <a:solidFill>
                <a:srgbClr val="3197E0"/>
              </a:solidFill>
              <a:ln w="12700" cap="flat">
                <a:noFill/>
                <a:miter lim="400000"/>
              </a:ln>
              <a:effectLst/>
            </p:spPr>
            <p:txBody>
              <a:bodyPr wrap="square" lIns="0" tIns="0" rIns="0" bIns="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44" name="Well-functioning HIS"/>
              <p:cNvSpPr/>
              <p:nvPr/>
            </p:nvSpPr>
            <p:spPr>
              <a:xfrm>
                <a:off x="2127941" y="0"/>
                <a:ext cx="4442080" cy="2127943"/>
              </a:xfrm>
              <a:prstGeom prst="rect">
                <a:avLst/>
              </a:prstGeom>
              <a:solidFill>
                <a:srgbClr val="3297E1"/>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7000" tIns="127000" rIns="127000" bIns="127000" numCol="1" anchor="ctr">
                <a:noAutofit/>
              </a:bodyPr>
              <a:lstStyle>
                <a:lvl1pPr algn="l" defTabSz="584200">
                  <a:defRPr sz="2700" b="1" cap="all">
                    <a:solidFill>
                      <a:srgbClr val="FFFFFF"/>
                    </a:solidFill>
                  </a:defRPr>
                </a:lvl1pPr>
              </a:lstStyle>
              <a:p>
                <a:r>
                  <a:rPr sz="1350"/>
                  <a:t>Well-functioning HIS </a:t>
                </a:r>
              </a:p>
            </p:txBody>
          </p:sp>
        </p:grpSp>
        <p:grpSp>
          <p:nvGrpSpPr>
            <p:cNvPr id="252" name="Group"/>
            <p:cNvGrpSpPr/>
            <p:nvPr/>
          </p:nvGrpSpPr>
          <p:grpSpPr>
            <a:xfrm>
              <a:off x="15289496" y="-1"/>
              <a:ext cx="6909336" cy="2127946"/>
              <a:chOff x="24580" y="0"/>
              <a:chExt cx="6909336" cy="2127944"/>
            </a:xfrm>
          </p:grpSpPr>
          <p:grpSp>
            <p:nvGrpSpPr>
              <p:cNvPr id="250" name="Group"/>
              <p:cNvGrpSpPr/>
              <p:nvPr/>
            </p:nvGrpSpPr>
            <p:grpSpPr>
              <a:xfrm>
                <a:off x="24580" y="0"/>
                <a:ext cx="2127943" cy="2127944"/>
                <a:chOff x="24580" y="0"/>
                <a:chExt cx="2127942" cy="2127943"/>
              </a:xfrm>
            </p:grpSpPr>
            <p:sp>
              <p:nvSpPr>
                <p:cNvPr id="248" name="Square"/>
                <p:cNvSpPr/>
                <p:nvPr/>
              </p:nvSpPr>
              <p:spPr>
                <a:xfrm>
                  <a:off x="24580" y="0"/>
                  <a:ext cx="2127942" cy="2127943"/>
                </a:xfrm>
                <a:prstGeom prst="rect">
                  <a:avLst/>
                </a:prstGeom>
                <a:solidFill>
                  <a:srgbClr val="72B1D7"/>
                </a:solidFill>
                <a:ln w="12700" cap="flat">
                  <a:noFill/>
                  <a:miter lim="400000"/>
                </a:ln>
                <a:effectLst/>
              </p:spPr>
              <p:txBody>
                <a:bodyPr wrap="square" lIns="0" tIns="0" rIns="0" bIns="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49" name="Shape"/>
                <p:cNvSpPr/>
                <p:nvPr/>
              </p:nvSpPr>
              <p:spPr>
                <a:xfrm rot="2700000">
                  <a:off x="428815" y="784392"/>
                  <a:ext cx="1270001" cy="559468"/>
                </a:xfrm>
                <a:custGeom>
                  <a:avLst/>
                  <a:gdLst/>
                  <a:ahLst/>
                  <a:cxnLst>
                    <a:cxn ang="0">
                      <a:pos x="wd2" y="hd2"/>
                    </a:cxn>
                    <a:cxn ang="5400000">
                      <a:pos x="wd2" y="hd2"/>
                    </a:cxn>
                    <a:cxn ang="10800000">
                      <a:pos x="wd2" y="hd2"/>
                    </a:cxn>
                    <a:cxn ang="16200000">
                      <a:pos x="wd2" y="hd2"/>
                    </a:cxn>
                  </a:cxnLst>
                  <a:rect l="0" t="0" r="r" b="b"/>
                  <a:pathLst>
                    <a:path w="21600" h="21600" extrusionOk="0">
                      <a:moveTo>
                        <a:pt x="4758" y="0"/>
                      </a:moveTo>
                      <a:cubicBezTo>
                        <a:pt x="2128" y="0"/>
                        <a:pt x="0" y="4814"/>
                        <a:pt x="0" y="10783"/>
                      </a:cubicBezTo>
                      <a:cubicBezTo>
                        <a:pt x="0" y="16753"/>
                        <a:pt x="2128" y="21600"/>
                        <a:pt x="4758" y="21600"/>
                      </a:cubicBezTo>
                      <a:lnTo>
                        <a:pt x="10441" y="21600"/>
                      </a:lnTo>
                      <a:lnTo>
                        <a:pt x="11166" y="21600"/>
                      </a:lnTo>
                      <a:lnTo>
                        <a:pt x="16842" y="21600"/>
                      </a:lnTo>
                      <a:cubicBezTo>
                        <a:pt x="19472" y="21600"/>
                        <a:pt x="21600" y="16753"/>
                        <a:pt x="21600" y="10783"/>
                      </a:cubicBezTo>
                      <a:cubicBezTo>
                        <a:pt x="21600" y="4814"/>
                        <a:pt x="19472" y="0"/>
                        <a:pt x="16842" y="0"/>
                      </a:cubicBezTo>
                      <a:lnTo>
                        <a:pt x="11166" y="0"/>
                      </a:lnTo>
                      <a:lnTo>
                        <a:pt x="10441" y="0"/>
                      </a:lnTo>
                      <a:lnTo>
                        <a:pt x="4758" y="0"/>
                      </a:lnTo>
                      <a:close/>
                      <a:moveTo>
                        <a:pt x="4847" y="1950"/>
                      </a:moveTo>
                      <a:lnTo>
                        <a:pt x="11039" y="1950"/>
                      </a:lnTo>
                      <a:lnTo>
                        <a:pt x="11039" y="19650"/>
                      </a:lnTo>
                      <a:lnTo>
                        <a:pt x="4847" y="19650"/>
                      </a:lnTo>
                      <a:cubicBezTo>
                        <a:pt x="2695" y="19646"/>
                        <a:pt x="955" y="15685"/>
                        <a:pt x="956" y="10800"/>
                      </a:cubicBezTo>
                      <a:cubicBezTo>
                        <a:pt x="957" y="5914"/>
                        <a:pt x="2695" y="1950"/>
                        <a:pt x="4847" y="1950"/>
                      </a:cubicBezTo>
                      <a:close/>
                      <a:moveTo>
                        <a:pt x="12891" y="5714"/>
                      </a:moveTo>
                      <a:lnTo>
                        <a:pt x="17985" y="5714"/>
                      </a:lnTo>
                      <a:cubicBezTo>
                        <a:pt x="18211" y="5714"/>
                        <a:pt x="18396" y="6133"/>
                        <a:pt x="18396" y="6646"/>
                      </a:cubicBezTo>
                      <a:cubicBezTo>
                        <a:pt x="18396" y="7160"/>
                        <a:pt x="18211" y="7579"/>
                        <a:pt x="17985" y="7579"/>
                      </a:cubicBezTo>
                      <a:lnTo>
                        <a:pt x="12891" y="7579"/>
                      </a:lnTo>
                      <a:cubicBezTo>
                        <a:pt x="12665" y="7579"/>
                        <a:pt x="12480" y="7160"/>
                        <a:pt x="12480" y="6646"/>
                      </a:cubicBezTo>
                      <a:cubicBezTo>
                        <a:pt x="12480" y="6133"/>
                        <a:pt x="12665" y="5714"/>
                        <a:pt x="12891" y="5714"/>
                      </a:cubicBezTo>
                      <a:close/>
                    </a:path>
                  </a:pathLst>
                </a:cu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000000"/>
                      </a:solidFill>
                      <a:latin typeface="Helvetica Neue Medium"/>
                      <a:ea typeface="Helvetica Neue Medium"/>
                      <a:cs typeface="Helvetica Neue Medium"/>
                      <a:sym typeface="Helvetica Neue Medium"/>
                    </a:defRPr>
                  </a:pPr>
                  <a:endParaRPr sz="1600"/>
                </a:p>
              </p:txBody>
            </p:sp>
          </p:grpSp>
          <p:sp>
            <p:nvSpPr>
              <p:cNvPr id="251" name="Access to medicines and ancillary exams"/>
              <p:cNvSpPr/>
              <p:nvPr/>
            </p:nvSpPr>
            <p:spPr>
              <a:xfrm>
                <a:off x="2127941" y="0"/>
                <a:ext cx="4805975" cy="2127944"/>
              </a:xfrm>
              <a:prstGeom prst="rect">
                <a:avLst/>
              </a:prstGeom>
              <a:solidFill>
                <a:srgbClr val="73B0D7"/>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27000" tIns="127000" rIns="127000" bIns="127000" numCol="1" anchor="ctr">
                <a:noAutofit/>
              </a:bodyPr>
              <a:lstStyle>
                <a:lvl1pPr algn="l" defTabSz="584200">
                  <a:defRPr sz="2700" b="1" cap="all">
                    <a:solidFill>
                      <a:srgbClr val="FFFFFF"/>
                    </a:solidFill>
                  </a:defRPr>
                </a:lvl1pPr>
              </a:lstStyle>
              <a:p>
                <a:r>
                  <a:rPr sz="1350"/>
                  <a:t>Access to medicines and ancillary exams </a:t>
                </a:r>
              </a:p>
            </p:txBody>
          </p:sp>
        </p:grpSp>
      </p:grpSp>
      <p:sp>
        <p:nvSpPr>
          <p:cNvPr id="256" name="Shape"/>
          <p:cNvSpPr/>
          <p:nvPr/>
        </p:nvSpPr>
        <p:spPr>
          <a:xfrm>
            <a:off x="769567" y="341464"/>
            <a:ext cx="635001" cy="656829"/>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257" name="Shape"/>
          <p:cNvSpPr/>
          <p:nvPr/>
        </p:nvSpPr>
        <p:spPr>
          <a:xfrm>
            <a:off x="4486350" y="279109"/>
            <a:ext cx="635001" cy="781539"/>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2" name="Rectangle 1">
            <a:extLst>
              <a:ext uri="{FF2B5EF4-FFF2-40B4-BE49-F238E27FC236}">
                <a16:creationId xmlns:a16="http://schemas.microsoft.com/office/drawing/2014/main" id="{E8B47533-86CA-4C7B-AD44-41E5249D7890}"/>
              </a:ext>
            </a:extLst>
          </p:cNvPr>
          <p:cNvSpPr/>
          <p:nvPr/>
        </p:nvSpPr>
        <p:spPr>
          <a:xfrm>
            <a:off x="402681" y="1330309"/>
            <a:ext cx="3438112" cy="4524315"/>
          </a:xfrm>
          <a:prstGeom prst="rect">
            <a:avLst/>
          </a:prstGeom>
        </p:spPr>
        <p:txBody>
          <a:bodyPr wrap="square" lIns="91440" tIns="45720" rIns="91440" bIns="45720" anchor="t">
            <a:spAutoFit/>
          </a:bodyPr>
          <a:lstStyle/>
          <a:p>
            <a:r>
              <a:rPr lang="en-US" b="1">
                <a:solidFill>
                  <a:schemeClr val="bg1"/>
                </a:solidFill>
                <a:highlight>
                  <a:srgbClr val="0092CC"/>
                </a:highlight>
              </a:rPr>
              <a:t>Assess HRH and develop HRH strategic plan (including 1 nurse per doctor)</a:t>
            </a:r>
          </a:p>
          <a:p>
            <a:endParaRPr lang="en-US"/>
          </a:p>
          <a:p>
            <a:r>
              <a:rPr lang="en-US" b="1">
                <a:solidFill>
                  <a:schemeClr val="bg1"/>
                </a:solidFill>
                <a:highlight>
                  <a:srgbClr val="0092CC"/>
                </a:highlight>
              </a:rPr>
              <a:t>Prioritize training interventions aligned with the service delivery model (NCD management, ECD, PHC management)</a:t>
            </a:r>
            <a:endParaRPr lang="en-US" b="1">
              <a:solidFill>
                <a:schemeClr val="bg1"/>
              </a:solidFill>
              <a:highlight>
                <a:srgbClr val="0092CC"/>
              </a:highlight>
              <a:cs typeface="Arial"/>
            </a:endParaRPr>
          </a:p>
          <a:p>
            <a:endParaRPr lang="en-US">
              <a:highlight>
                <a:srgbClr val="0092CC"/>
              </a:highlight>
            </a:endParaRPr>
          </a:p>
          <a:p>
            <a:r>
              <a:rPr lang="en-US"/>
              <a:t>Define core competences</a:t>
            </a:r>
          </a:p>
          <a:p>
            <a:endParaRPr lang="en-US"/>
          </a:p>
          <a:p>
            <a:r>
              <a:rPr lang="en-US"/>
              <a:t>Introduce mandatory continuing medical education</a:t>
            </a:r>
          </a:p>
          <a:p>
            <a:endParaRPr lang="en-US"/>
          </a:p>
          <a:p>
            <a:r>
              <a:rPr lang="en-US"/>
              <a:t>Develop CME strategy</a:t>
            </a:r>
          </a:p>
        </p:txBody>
      </p:sp>
      <p:sp>
        <p:nvSpPr>
          <p:cNvPr id="4" name="Rectangle 3">
            <a:extLst>
              <a:ext uri="{FF2B5EF4-FFF2-40B4-BE49-F238E27FC236}">
                <a16:creationId xmlns:a16="http://schemas.microsoft.com/office/drawing/2014/main" id="{F2F9FB74-BDB3-4FBD-A785-DEE363E4B4DD}"/>
              </a:ext>
            </a:extLst>
          </p:cNvPr>
          <p:cNvSpPr/>
          <p:nvPr/>
        </p:nvSpPr>
        <p:spPr>
          <a:xfrm>
            <a:off x="4218067" y="1404650"/>
            <a:ext cx="3383336" cy="3693319"/>
          </a:xfrm>
          <a:prstGeom prst="rect">
            <a:avLst/>
          </a:prstGeom>
        </p:spPr>
        <p:txBody>
          <a:bodyPr wrap="square" anchor="t">
            <a:spAutoFit/>
          </a:bodyPr>
          <a:lstStyle/>
          <a:p>
            <a:r>
              <a:rPr lang="en-US"/>
              <a:t>Prioritize PHC specific HIS that features electronic health records, patient and population health management, and performance monitoring </a:t>
            </a:r>
          </a:p>
          <a:p>
            <a:endParaRPr lang="en-US"/>
          </a:p>
          <a:p>
            <a:r>
              <a:rPr lang="en-US" b="1">
                <a:solidFill>
                  <a:schemeClr val="bg1"/>
                </a:solidFill>
                <a:highlight>
                  <a:srgbClr val="0092CC"/>
                </a:highlight>
              </a:rPr>
              <a:t>Define minimum data set to support implementation of the refined PHC model and develop relevant IT system</a:t>
            </a:r>
          </a:p>
          <a:p>
            <a:endParaRPr lang="en-US"/>
          </a:p>
          <a:p>
            <a:endParaRPr lang="en-US"/>
          </a:p>
          <a:p>
            <a:endParaRPr lang="en-US"/>
          </a:p>
        </p:txBody>
      </p:sp>
      <p:sp>
        <p:nvSpPr>
          <p:cNvPr id="5" name="Rectangle 4">
            <a:extLst>
              <a:ext uri="{FF2B5EF4-FFF2-40B4-BE49-F238E27FC236}">
                <a16:creationId xmlns:a16="http://schemas.microsoft.com/office/drawing/2014/main" id="{239819F7-A7A2-49C0-98B7-340B03D97038}"/>
              </a:ext>
            </a:extLst>
          </p:cNvPr>
          <p:cNvSpPr/>
          <p:nvPr/>
        </p:nvSpPr>
        <p:spPr>
          <a:xfrm>
            <a:off x="8083928" y="1433922"/>
            <a:ext cx="3630552" cy="3416320"/>
          </a:xfrm>
          <a:prstGeom prst="rect">
            <a:avLst/>
          </a:prstGeom>
        </p:spPr>
        <p:txBody>
          <a:bodyPr wrap="square" anchor="t">
            <a:spAutoFit/>
          </a:bodyPr>
          <a:lstStyle/>
          <a:p>
            <a:r>
              <a:rPr lang="en-US" b="1">
                <a:solidFill>
                  <a:schemeClr val="bg1"/>
                </a:solidFill>
                <a:highlight>
                  <a:srgbClr val="0092CC"/>
                </a:highlight>
              </a:rPr>
              <a:t>Assess access to quality medicines and health products according to the PHC basket of services and introduce necessary amendments</a:t>
            </a:r>
          </a:p>
          <a:p>
            <a:endParaRPr lang="en-US"/>
          </a:p>
          <a:p>
            <a:r>
              <a:rPr lang="en-US">
                <a:ea typeface="+mn-lt"/>
                <a:cs typeface="+mn-lt"/>
              </a:rPr>
              <a:t>Introduce price regulation for medicines and enhance the outpatient medicines benefit program to increase affordability of medicines</a:t>
            </a:r>
            <a:r>
              <a:rPr lang="en-US"/>
              <a:t> </a:t>
            </a:r>
            <a:endParaRPr lang="en-US">
              <a:cs typeface="Arial"/>
            </a:endParaRPr>
          </a:p>
          <a:p>
            <a:endParaRPr lang="en-US"/>
          </a:p>
        </p:txBody>
      </p:sp>
    </p:spTree>
    <p:extLst>
      <p:ext uri="{BB962C8B-B14F-4D97-AF65-F5344CB8AC3E}">
        <p14:creationId xmlns:p14="http://schemas.microsoft.com/office/powerpoint/2010/main" val="1654698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01/03/2021</a:t>
            </a:fld>
            <a:endParaRPr lang="en-GB" noProof="0"/>
          </a:p>
        </p:txBody>
      </p:sp>
      <p:sp>
        <p:nvSpPr>
          <p:cNvPr id="3" name="Footer Placeholder 2"/>
          <p:cNvSpPr>
            <a:spLocks noGrp="1"/>
          </p:cNvSpPr>
          <p:nvPr>
            <p:ph type="ftr" sz="quarter" idx="23"/>
          </p:nvPr>
        </p:nvSpPr>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r>
              <a:rPr lang="en-GB">
                <a:cs typeface="Times New Roman"/>
              </a:rPr>
              <a:t> 5</a:t>
            </a:r>
            <a:endParaRPr lang="en-GB" noProof="0"/>
          </a:p>
        </p:txBody>
      </p:sp>
      <p:sp>
        <p:nvSpPr>
          <p:cNvPr id="6" name="Title 5"/>
          <p:cNvSpPr>
            <a:spLocks noGrp="1"/>
          </p:cNvSpPr>
          <p:nvPr>
            <p:ph type="title"/>
          </p:nvPr>
        </p:nvSpPr>
        <p:spPr>
          <a:xfrm>
            <a:off x="410815" y="216619"/>
            <a:ext cx="8160000" cy="720000"/>
          </a:xfrm>
        </p:spPr>
        <p:txBody>
          <a:bodyPr/>
          <a:lstStyle/>
          <a:p>
            <a:r>
              <a:rPr lang="en-US" sz="3200"/>
              <a:t>PHC services</a:t>
            </a:r>
          </a:p>
        </p:txBody>
      </p:sp>
      <p:sp>
        <p:nvSpPr>
          <p:cNvPr id="7" name="Content Placeholder 6"/>
          <p:cNvSpPr>
            <a:spLocks noGrp="1"/>
          </p:cNvSpPr>
          <p:nvPr>
            <p:ph sz="half" idx="25"/>
          </p:nvPr>
        </p:nvSpPr>
        <p:spPr>
          <a:xfrm>
            <a:off x="410815" y="1129312"/>
            <a:ext cx="11164566" cy="2492732"/>
          </a:xfrm>
        </p:spPr>
        <p:txBody>
          <a:bodyPr vert="horz" lIns="18000" tIns="0" rIns="18000" bIns="0" rtlCol="0" anchor="t">
            <a:noAutofit/>
          </a:bodyPr>
          <a:lstStyle/>
          <a:p>
            <a:pPr marL="180975" lvl="1" indent="0">
              <a:lnSpc>
                <a:spcPct val="70000"/>
              </a:lnSpc>
              <a:buNone/>
            </a:pPr>
            <a:r>
              <a:rPr lang="en-US" sz="2000" b="1"/>
              <a:t>Retain current scope of services: </a:t>
            </a:r>
            <a:endParaRPr lang="en-US" sz="2000" b="1">
              <a:cs typeface="Arial"/>
            </a:endParaRPr>
          </a:p>
          <a:p>
            <a:pPr lvl="1">
              <a:lnSpc>
                <a:spcPct val="100000"/>
              </a:lnSpc>
              <a:spcBef>
                <a:spcPts val="0"/>
              </a:spcBef>
            </a:pPr>
            <a:r>
              <a:rPr lang="en-US" sz="2000"/>
              <a:t>Population health management and preventive services for adults </a:t>
            </a:r>
            <a:endParaRPr lang="en-US" sz="2000">
              <a:cs typeface="Arial"/>
            </a:endParaRPr>
          </a:p>
          <a:p>
            <a:pPr lvl="1">
              <a:lnSpc>
                <a:spcPct val="100000"/>
              </a:lnSpc>
              <a:spcBef>
                <a:spcPts val="0"/>
              </a:spcBef>
            </a:pPr>
            <a:r>
              <a:rPr lang="en-US" sz="2000"/>
              <a:t>Preventive services for children and adolescents </a:t>
            </a:r>
            <a:endParaRPr lang="en-US" sz="2000">
              <a:cs typeface="Arial"/>
            </a:endParaRPr>
          </a:p>
          <a:p>
            <a:pPr lvl="1">
              <a:lnSpc>
                <a:spcPct val="100000"/>
              </a:lnSpc>
              <a:spcBef>
                <a:spcPts val="0"/>
              </a:spcBef>
            </a:pPr>
            <a:r>
              <a:rPr lang="en-US" sz="2000"/>
              <a:t>Common acute health problems and urgent care </a:t>
            </a:r>
            <a:endParaRPr lang="en-US" sz="2000">
              <a:cs typeface="Arial"/>
            </a:endParaRPr>
          </a:p>
          <a:p>
            <a:pPr lvl="1">
              <a:lnSpc>
                <a:spcPct val="100000"/>
              </a:lnSpc>
              <a:spcBef>
                <a:spcPts val="0"/>
              </a:spcBef>
            </a:pPr>
            <a:r>
              <a:rPr lang="en-US" sz="2000"/>
              <a:t>Elder care</a:t>
            </a:r>
            <a:r>
              <a:rPr lang="en-US" sz="2000">
                <a:solidFill>
                  <a:srgbClr val="FF0000"/>
                </a:solidFill>
              </a:rPr>
              <a:t> </a:t>
            </a:r>
            <a:endParaRPr lang="en-US" sz="2000">
              <a:solidFill>
                <a:srgbClr val="FF0000"/>
              </a:solidFill>
              <a:cs typeface="Arial"/>
            </a:endParaRPr>
          </a:p>
          <a:p>
            <a:pPr lvl="1">
              <a:lnSpc>
                <a:spcPct val="100000"/>
              </a:lnSpc>
              <a:spcBef>
                <a:spcPts val="0"/>
              </a:spcBef>
            </a:pPr>
            <a:r>
              <a:rPr lang="en-US" sz="2000"/>
              <a:t>Cancer and palliative care</a:t>
            </a:r>
            <a:r>
              <a:rPr lang="en-US" sz="2000">
                <a:solidFill>
                  <a:srgbClr val="FF0000"/>
                </a:solidFill>
              </a:rPr>
              <a:t> </a:t>
            </a:r>
            <a:endParaRPr lang="en-US" sz="2000">
              <a:solidFill>
                <a:srgbClr val="FF0000"/>
              </a:solidFill>
              <a:cs typeface="Arial"/>
            </a:endParaRPr>
          </a:p>
          <a:p>
            <a:pPr lvl="1">
              <a:lnSpc>
                <a:spcPct val="100000"/>
              </a:lnSpc>
              <a:spcBef>
                <a:spcPts val="0"/>
              </a:spcBef>
            </a:pPr>
            <a:r>
              <a:rPr lang="en-US" sz="2000"/>
              <a:t>HIV/HCV/TB screenings and HIV/TB referral services</a:t>
            </a:r>
            <a:endParaRPr lang="en-US" sz="2000">
              <a:cs typeface="Arial"/>
            </a:endParaRPr>
          </a:p>
          <a:p>
            <a:r>
              <a:rPr lang="en-US" sz="2000" b="1"/>
              <a:t>   Integrate packages of priority services: </a:t>
            </a:r>
            <a:endParaRPr lang="en-US" sz="2000" b="1">
              <a:cs typeface="Arial"/>
            </a:endParaRPr>
          </a:p>
          <a:p>
            <a:endParaRPr lang="en-US" sz="1800">
              <a:cs typeface="+mn-cs"/>
            </a:endParaRPr>
          </a:p>
        </p:txBody>
      </p:sp>
      <p:sp>
        <p:nvSpPr>
          <p:cNvPr id="14" name="Content Placeholder 6">
            <a:extLst>
              <a:ext uri="{FF2B5EF4-FFF2-40B4-BE49-F238E27FC236}">
                <a16:creationId xmlns:a16="http://schemas.microsoft.com/office/drawing/2014/main" id="{545D1F92-6983-4E53-AEF3-E01EF2902C9C}"/>
              </a:ext>
            </a:extLst>
          </p:cNvPr>
          <p:cNvSpPr txBox="1">
            <a:spLocks/>
          </p:cNvSpPr>
          <p:nvPr/>
        </p:nvSpPr>
        <p:spPr bwMode="invGray">
          <a:xfrm>
            <a:off x="6156584" y="4292246"/>
            <a:ext cx="5457661" cy="2149501"/>
          </a:xfrm>
          <a:prstGeom prst="rect">
            <a:avLst/>
          </a:prstGeom>
          <a:ln>
            <a:solidFill>
              <a:schemeClr val="tx2"/>
            </a:solidFill>
          </a:ln>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1" indent="0">
              <a:lnSpc>
                <a:spcPct val="70000"/>
              </a:lnSpc>
              <a:buNone/>
            </a:pPr>
            <a:r>
              <a:rPr lang="en-US" sz="2000" b="1">
                <a:solidFill>
                  <a:schemeClr val="bg1"/>
                </a:solidFill>
                <a:highlight>
                  <a:srgbClr val="0092CC"/>
                </a:highlight>
              </a:rPr>
              <a:t>Package B (2023-)</a:t>
            </a:r>
            <a:r>
              <a:rPr lang="en-US" sz="2000" b="1">
                <a:solidFill>
                  <a:schemeClr val="bg1"/>
                </a:solidFill>
              </a:rPr>
              <a:t> </a:t>
            </a:r>
            <a:r>
              <a:rPr lang="en-US" sz="2000"/>
              <a:t> </a:t>
            </a:r>
            <a:endParaRPr lang="en-US" sz="2000">
              <a:cs typeface="Arial"/>
            </a:endParaRPr>
          </a:p>
          <a:p>
            <a:pPr lvl="1">
              <a:lnSpc>
                <a:spcPct val="100000"/>
              </a:lnSpc>
              <a:spcBef>
                <a:spcPts val="0"/>
              </a:spcBef>
            </a:pPr>
            <a:r>
              <a:rPr lang="en-US" sz="2000"/>
              <a:t>Asthma</a:t>
            </a:r>
          </a:p>
          <a:p>
            <a:pPr lvl="1">
              <a:lnSpc>
                <a:spcPct val="100000"/>
              </a:lnSpc>
              <a:spcBef>
                <a:spcPts val="0"/>
              </a:spcBef>
            </a:pPr>
            <a:r>
              <a:rPr lang="en-US" sz="2000"/>
              <a:t>COPD</a:t>
            </a:r>
            <a:endParaRPr lang="en-US" sz="2000">
              <a:cs typeface="Arial"/>
            </a:endParaRPr>
          </a:p>
          <a:p>
            <a:pPr lvl="1">
              <a:lnSpc>
                <a:spcPct val="100000"/>
              </a:lnSpc>
              <a:spcBef>
                <a:spcPts val="0"/>
              </a:spcBef>
            </a:pPr>
            <a:r>
              <a:rPr lang="en-US" sz="2000">
                <a:cs typeface="Arial"/>
              </a:rPr>
              <a:t>Management of outpatient TB/HCV cases</a:t>
            </a:r>
          </a:p>
          <a:p>
            <a:pPr lvl="1">
              <a:lnSpc>
                <a:spcPct val="100000"/>
              </a:lnSpc>
              <a:spcBef>
                <a:spcPts val="0"/>
              </a:spcBef>
            </a:pPr>
            <a:r>
              <a:rPr lang="en-US" sz="2000"/>
              <a:t>Women’s health </a:t>
            </a:r>
          </a:p>
          <a:p>
            <a:pPr lvl="1">
              <a:lnSpc>
                <a:spcPct val="100000"/>
              </a:lnSpc>
              <a:spcBef>
                <a:spcPts val="0"/>
              </a:spcBef>
            </a:pPr>
            <a:r>
              <a:rPr lang="en-US" sz="2000"/>
              <a:t>Antenatal care  </a:t>
            </a:r>
            <a:endParaRPr lang="en-US" sz="2000">
              <a:cs typeface="Arial"/>
            </a:endParaRPr>
          </a:p>
          <a:p>
            <a:pPr lvl="1">
              <a:lnSpc>
                <a:spcPct val="70000"/>
              </a:lnSpc>
            </a:pPr>
            <a:endParaRPr lang="en-GB" sz="2400"/>
          </a:p>
          <a:p>
            <a:endParaRPr lang="en-US" sz="2400"/>
          </a:p>
        </p:txBody>
      </p:sp>
      <p:sp>
        <p:nvSpPr>
          <p:cNvPr id="8" name="Content Placeholder 6">
            <a:extLst>
              <a:ext uri="{FF2B5EF4-FFF2-40B4-BE49-F238E27FC236}">
                <a16:creationId xmlns:a16="http://schemas.microsoft.com/office/drawing/2014/main" id="{99B517DC-237D-4C75-BA32-F7AD381A4D2E}"/>
              </a:ext>
            </a:extLst>
          </p:cNvPr>
          <p:cNvSpPr txBox="1">
            <a:spLocks/>
          </p:cNvSpPr>
          <p:nvPr/>
        </p:nvSpPr>
        <p:spPr bwMode="invGray">
          <a:xfrm>
            <a:off x="469409" y="4301163"/>
            <a:ext cx="5071582" cy="2140584"/>
          </a:xfrm>
          <a:prstGeom prst="rect">
            <a:avLst/>
          </a:prstGeom>
          <a:ln>
            <a:solidFill>
              <a:schemeClr val="tx2"/>
            </a:solidFill>
          </a:ln>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1" indent="0">
              <a:lnSpc>
                <a:spcPct val="70000"/>
              </a:lnSpc>
              <a:buNone/>
            </a:pPr>
            <a:r>
              <a:rPr lang="en-US" sz="2000" b="1" dirty="0">
                <a:solidFill>
                  <a:schemeClr val="bg1"/>
                </a:solidFill>
                <a:highlight>
                  <a:srgbClr val="0092CC"/>
                </a:highlight>
              </a:rPr>
              <a:t>Package A (2021-)</a:t>
            </a:r>
            <a:r>
              <a:rPr lang="en-US" sz="2000" b="1" dirty="0">
                <a:solidFill>
                  <a:schemeClr val="bg1"/>
                </a:solidFill>
              </a:rPr>
              <a:t> </a:t>
            </a:r>
            <a:r>
              <a:rPr lang="en-US" sz="2000" dirty="0"/>
              <a:t> </a:t>
            </a:r>
            <a:endParaRPr lang="en-US" sz="2000" dirty="0">
              <a:cs typeface="Arial"/>
            </a:endParaRPr>
          </a:p>
          <a:p>
            <a:pPr lvl="1">
              <a:lnSpc>
                <a:spcPct val="100000"/>
              </a:lnSpc>
              <a:spcBef>
                <a:spcPts val="0"/>
              </a:spcBef>
            </a:pPr>
            <a:r>
              <a:rPr lang="en-US" sz="2000" dirty="0"/>
              <a:t>Early Child Development (ECD)  </a:t>
            </a:r>
            <a:endParaRPr lang="en-US" sz="2000" dirty="0">
              <a:cs typeface="Arial"/>
            </a:endParaRPr>
          </a:p>
          <a:p>
            <a:pPr lvl="1">
              <a:lnSpc>
                <a:spcPct val="100000"/>
              </a:lnSpc>
              <a:spcBef>
                <a:spcPts val="0"/>
              </a:spcBef>
            </a:pPr>
            <a:r>
              <a:rPr lang="en-US" sz="2000" dirty="0"/>
              <a:t>Type II diabetes</a:t>
            </a:r>
            <a:endParaRPr lang="en-US" sz="2000" dirty="0">
              <a:cs typeface="Arial"/>
            </a:endParaRPr>
          </a:p>
          <a:p>
            <a:pPr lvl="1">
              <a:lnSpc>
                <a:spcPct val="100000"/>
              </a:lnSpc>
              <a:spcBef>
                <a:spcPts val="0"/>
              </a:spcBef>
            </a:pPr>
            <a:r>
              <a:rPr lang="en-US" sz="2000" dirty="0"/>
              <a:t>Hypertension and CVD</a:t>
            </a:r>
          </a:p>
          <a:p>
            <a:pPr lvl="1">
              <a:lnSpc>
                <a:spcPct val="100000"/>
              </a:lnSpc>
              <a:spcBef>
                <a:spcPts val="0"/>
              </a:spcBef>
            </a:pPr>
            <a:r>
              <a:rPr lang="en-US" sz="2000" dirty="0">
                <a:cs typeface="Arial"/>
              </a:rPr>
              <a:t>Mental health</a:t>
            </a:r>
          </a:p>
          <a:p>
            <a:pPr lvl="1">
              <a:lnSpc>
                <a:spcPct val="70000"/>
              </a:lnSpc>
            </a:pPr>
            <a:endParaRPr lang="en-GB" sz="2400" dirty="0"/>
          </a:p>
          <a:p>
            <a:endParaRPr lang="en-US" sz="2400" dirty="0"/>
          </a:p>
        </p:txBody>
      </p:sp>
    </p:spTree>
    <p:extLst>
      <p:ext uri="{BB962C8B-B14F-4D97-AF65-F5344CB8AC3E}">
        <p14:creationId xmlns:p14="http://schemas.microsoft.com/office/powerpoint/2010/main" val="19694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01/03/2021</a:t>
            </a:fld>
            <a:endParaRPr lang="en-GB" noProof="0"/>
          </a:p>
        </p:txBody>
      </p:sp>
      <p:sp>
        <p:nvSpPr>
          <p:cNvPr id="3" name="Footer Placeholder 2"/>
          <p:cNvSpPr>
            <a:spLocks noGrp="1"/>
          </p:cNvSpPr>
          <p:nvPr>
            <p:ph type="ftr" sz="quarter" idx="23"/>
          </p:nvPr>
        </p:nvSpPr>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r>
              <a:rPr lang="en-GB">
                <a:cs typeface="Times New Roman"/>
              </a:rPr>
              <a:t> 5</a:t>
            </a:r>
            <a:endParaRPr lang="en-GB" noProof="0"/>
          </a:p>
        </p:txBody>
      </p:sp>
      <p:sp>
        <p:nvSpPr>
          <p:cNvPr id="6" name="Title 5"/>
          <p:cNvSpPr>
            <a:spLocks noGrp="1"/>
          </p:cNvSpPr>
          <p:nvPr>
            <p:ph type="title"/>
          </p:nvPr>
        </p:nvSpPr>
        <p:spPr/>
        <p:txBody>
          <a:bodyPr/>
          <a:lstStyle/>
          <a:p>
            <a:r>
              <a:rPr lang="en-US" sz="3200">
                <a:ea typeface="Ebrima"/>
                <a:cs typeface="Ebrima"/>
              </a:rPr>
              <a:t>Implementation Strategy</a:t>
            </a:r>
          </a:p>
        </p:txBody>
      </p:sp>
      <p:sp>
        <p:nvSpPr>
          <p:cNvPr id="10" name="Content Placeholder 9">
            <a:extLst>
              <a:ext uri="{FF2B5EF4-FFF2-40B4-BE49-F238E27FC236}">
                <a16:creationId xmlns:a16="http://schemas.microsoft.com/office/drawing/2014/main" id="{DFC45882-A44D-486F-9556-D4A50288479B}"/>
              </a:ext>
            </a:extLst>
          </p:cNvPr>
          <p:cNvSpPr>
            <a:spLocks noGrp="1"/>
          </p:cNvSpPr>
          <p:nvPr>
            <p:ph sz="half" idx="25"/>
          </p:nvPr>
        </p:nvSpPr>
        <p:spPr>
          <a:xfrm>
            <a:off x="523132" y="2787887"/>
            <a:ext cx="3508868" cy="3953683"/>
          </a:xfrm>
        </p:spPr>
        <p:txBody>
          <a:bodyPr vert="horz" lIns="18000" tIns="0" rIns="18000" bIns="0" rtlCol="0" anchor="t">
            <a:noAutofit/>
          </a:bodyPr>
          <a:lstStyle/>
          <a:p>
            <a:pPr marL="285750" lvl="1">
              <a:lnSpc>
                <a:spcPct val="100000"/>
              </a:lnSpc>
              <a:buClr>
                <a:srgbClr val="000000"/>
              </a:buClr>
            </a:pPr>
            <a:r>
              <a:rPr lang="en-US" sz="1600">
                <a:ea typeface="+mn-lt"/>
                <a:cs typeface="+mn-lt"/>
              </a:rPr>
              <a:t>Increase financing for </a:t>
            </a:r>
            <a:r>
              <a:rPr lang="en-US" sz="1600" b="1">
                <a:ea typeface="+mn-lt"/>
                <a:cs typeface="+mn-lt"/>
              </a:rPr>
              <a:t>Package A </a:t>
            </a:r>
            <a:r>
              <a:rPr lang="en-US" sz="1600">
                <a:ea typeface="+mn-lt"/>
                <a:cs typeface="+mn-lt"/>
              </a:rPr>
              <a:t>for </a:t>
            </a:r>
            <a:r>
              <a:rPr lang="en-US" sz="1600" b="1">
                <a:ea typeface="+mn-lt"/>
                <a:cs typeface="+mn-lt"/>
              </a:rPr>
              <a:t>Early Adopters </a:t>
            </a:r>
          </a:p>
          <a:p>
            <a:pPr marL="285750" lvl="1">
              <a:lnSpc>
                <a:spcPct val="100000"/>
              </a:lnSpc>
              <a:buClr>
                <a:srgbClr val="000000"/>
              </a:buClr>
            </a:pPr>
            <a:r>
              <a:rPr lang="en-US" sz="1600">
                <a:ea typeface="+mn-lt"/>
                <a:cs typeface="+mn-lt"/>
              </a:rPr>
              <a:t>Integrate and strengthen </a:t>
            </a:r>
            <a:r>
              <a:rPr lang="en-US" sz="1600" b="1">
                <a:ea typeface="+mn-lt"/>
                <a:cs typeface="+mn-lt"/>
              </a:rPr>
              <a:t>Package A </a:t>
            </a:r>
            <a:r>
              <a:rPr lang="en-US" sz="1600">
                <a:ea typeface="+mn-lt"/>
                <a:cs typeface="+mn-lt"/>
              </a:rPr>
              <a:t>services for </a:t>
            </a:r>
            <a:r>
              <a:rPr lang="en-US" sz="1600" b="1">
                <a:ea typeface="+mn-lt"/>
                <a:cs typeface="+mn-lt"/>
              </a:rPr>
              <a:t>Early Adopters: </a:t>
            </a:r>
          </a:p>
          <a:p>
            <a:pPr marL="752475" lvl="1">
              <a:lnSpc>
                <a:spcPct val="100000"/>
              </a:lnSpc>
              <a:spcBef>
                <a:spcPts val="0"/>
              </a:spcBef>
              <a:buClr>
                <a:srgbClr val="000000"/>
              </a:buClr>
              <a:buFont typeface="Wingdings" panose="020B0604020202020204" pitchFamily="34" charset="0"/>
              <a:buChar char="ü"/>
            </a:pPr>
            <a:r>
              <a:rPr lang="en-US" sz="1600">
                <a:ea typeface="+mn-lt"/>
                <a:cs typeface="+mn-lt"/>
              </a:rPr>
              <a:t>Early Child Development (0-5)</a:t>
            </a:r>
          </a:p>
          <a:p>
            <a:pPr marL="752475" lvl="1">
              <a:lnSpc>
                <a:spcPct val="100000"/>
              </a:lnSpc>
              <a:spcBef>
                <a:spcPts val="0"/>
              </a:spcBef>
              <a:buClr>
                <a:srgbClr val="000000"/>
              </a:buClr>
              <a:buFont typeface="Wingdings" panose="020B0604020202020204" pitchFamily="34" charset="0"/>
              <a:buChar char="ü"/>
            </a:pPr>
            <a:r>
              <a:rPr lang="en-US" sz="1600">
                <a:ea typeface="+mn-lt"/>
                <a:cs typeface="+mn-lt"/>
              </a:rPr>
              <a:t>Diabetes Care</a:t>
            </a:r>
          </a:p>
          <a:p>
            <a:pPr marL="752475" lvl="1">
              <a:lnSpc>
                <a:spcPct val="100000"/>
              </a:lnSpc>
              <a:spcBef>
                <a:spcPts val="0"/>
              </a:spcBef>
              <a:buClr>
                <a:srgbClr val="000000"/>
              </a:buClr>
              <a:buFont typeface="Wingdings" panose="020B0604020202020204" pitchFamily="34" charset="0"/>
              <a:buChar char="ü"/>
            </a:pPr>
            <a:r>
              <a:rPr lang="en-US" sz="1600">
                <a:ea typeface="+mn-lt"/>
                <a:cs typeface="+mn-lt"/>
              </a:rPr>
              <a:t>Hypertension and CVD</a:t>
            </a:r>
          </a:p>
          <a:p>
            <a:pPr marL="752475" lvl="1">
              <a:lnSpc>
                <a:spcPct val="100000"/>
              </a:lnSpc>
              <a:spcBef>
                <a:spcPts val="0"/>
              </a:spcBef>
              <a:buClr>
                <a:srgbClr val="000000"/>
              </a:buClr>
              <a:buFont typeface="Wingdings" panose="020B0604020202020204" pitchFamily="34" charset="0"/>
              <a:buChar char="ü"/>
            </a:pPr>
            <a:r>
              <a:rPr lang="en-US" sz="1600">
                <a:ea typeface="+mn-lt"/>
                <a:cs typeface="+mn-lt"/>
              </a:rPr>
              <a:t>Mental health</a:t>
            </a:r>
          </a:p>
          <a:p>
            <a:pPr marL="752475" lvl="1">
              <a:lnSpc>
                <a:spcPct val="70000"/>
              </a:lnSpc>
              <a:buClr>
                <a:srgbClr val="000000"/>
              </a:buClr>
              <a:buFont typeface="Wingdings" panose="020B0604020202020204" pitchFamily="34" charset="0"/>
              <a:buChar char="ü"/>
            </a:pPr>
            <a:endParaRPr lang="en-US" sz="1600">
              <a:ea typeface="+mn-lt"/>
              <a:cs typeface="+mn-lt"/>
            </a:endParaRPr>
          </a:p>
        </p:txBody>
      </p:sp>
      <p:sp>
        <p:nvSpPr>
          <p:cNvPr id="13" name="Text Placeholder 12">
            <a:extLst>
              <a:ext uri="{FF2B5EF4-FFF2-40B4-BE49-F238E27FC236}">
                <a16:creationId xmlns:a16="http://schemas.microsoft.com/office/drawing/2014/main" id="{B0E76418-6514-4D55-9D09-19CF2194BBD5}"/>
              </a:ext>
            </a:extLst>
          </p:cNvPr>
          <p:cNvSpPr>
            <a:spLocks noGrp="1"/>
          </p:cNvSpPr>
          <p:nvPr>
            <p:ph type="body" sz="quarter" idx="27"/>
          </p:nvPr>
        </p:nvSpPr>
        <p:spPr>
          <a:xfrm>
            <a:off x="479999" y="2218323"/>
            <a:ext cx="3552000" cy="550545"/>
          </a:xfrm>
        </p:spPr>
        <p:txBody>
          <a:bodyPr>
            <a:normAutofit/>
          </a:bodyPr>
          <a:lstStyle/>
          <a:p>
            <a:pPr algn="ctr"/>
            <a:r>
              <a:rPr lang="en-US" sz="2400">
                <a:ea typeface="Ebrima"/>
                <a:cs typeface="Times New Roman"/>
              </a:rPr>
              <a:t>Phase 1A (2021-2022)</a:t>
            </a:r>
            <a:endParaRPr lang="en-US" sz="2400"/>
          </a:p>
        </p:txBody>
      </p:sp>
      <p:sp>
        <p:nvSpPr>
          <p:cNvPr id="15" name="Content Placeholder 14">
            <a:extLst>
              <a:ext uri="{FF2B5EF4-FFF2-40B4-BE49-F238E27FC236}">
                <a16:creationId xmlns:a16="http://schemas.microsoft.com/office/drawing/2014/main" id="{D215E4FA-C0B1-4D41-878D-89C367247C10}"/>
              </a:ext>
            </a:extLst>
          </p:cNvPr>
          <p:cNvSpPr>
            <a:spLocks noGrp="1"/>
          </p:cNvSpPr>
          <p:nvPr>
            <p:ph sz="half" idx="29"/>
          </p:nvPr>
        </p:nvSpPr>
        <p:spPr>
          <a:xfrm>
            <a:off x="4317181" y="2788172"/>
            <a:ext cx="3508868" cy="3939022"/>
          </a:xfrm>
        </p:spPr>
        <p:txBody>
          <a:bodyPr vert="horz" lIns="18000" tIns="0" rIns="18000" bIns="0" rtlCol="0" anchor="t">
            <a:noAutofit/>
          </a:bodyPr>
          <a:lstStyle/>
          <a:p>
            <a:pPr marL="285750" lvl="1">
              <a:lnSpc>
                <a:spcPct val="100000"/>
              </a:lnSpc>
              <a:buClr>
                <a:srgbClr val="000000"/>
              </a:buClr>
            </a:pPr>
            <a:r>
              <a:rPr lang="en-US" sz="1600">
                <a:ea typeface="+mn-lt"/>
                <a:cs typeface="+mn-lt"/>
              </a:rPr>
              <a:t>Review and assess proposed services for </a:t>
            </a:r>
            <a:r>
              <a:rPr lang="en-US" sz="1600" b="1">
                <a:ea typeface="+mn-lt"/>
                <a:cs typeface="+mn-lt"/>
              </a:rPr>
              <a:t>Package</a:t>
            </a:r>
            <a:r>
              <a:rPr lang="en-US" sz="1600">
                <a:ea typeface="+mn-lt"/>
                <a:cs typeface="+mn-lt"/>
              </a:rPr>
              <a:t> </a:t>
            </a:r>
            <a:r>
              <a:rPr lang="en-US" sz="1600" b="1">
                <a:ea typeface="+mn-lt"/>
                <a:cs typeface="+mn-lt"/>
              </a:rPr>
              <a:t>B</a:t>
            </a:r>
          </a:p>
          <a:p>
            <a:pPr marL="285750" lvl="1">
              <a:lnSpc>
                <a:spcPct val="100000"/>
              </a:lnSpc>
              <a:buClr>
                <a:srgbClr val="000000"/>
              </a:buClr>
            </a:pPr>
            <a:r>
              <a:rPr lang="en-US" sz="1600"/>
              <a:t>Increase financing for </a:t>
            </a:r>
            <a:r>
              <a:rPr lang="en-US" sz="1600" b="1"/>
              <a:t>Package B </a:t>
            </a:r>
            <a:r>
              <a:rPr lang="en-US" sz="1600"/>
              <a:t>services for </a:t>
            </a:r>
            <a:r>
              <a:rPr lang="en-US" sz="1600" b="1"/>
              <a:t>Early Adopters</a:t>
            </a:r>
            <a:endParaRPr lang="en-US" sz="1600" b="1">
              <a:ea typeface="+mn-lt"/>
              <a:cs typeface="+mn-lt"/>
            </a:endParaRPr>
          </a:p>
          <a:p>
            <a:pPr marL="285750" lvl="1">
              <a:lnSpc>
                <a:spcPct val="100000"/>
              </a:lnSpc>
            </a:pPr>
            <a:r>
              <a:rPr lang="en-US" sz="1600">
                <a:ea typeface="+mn-lt"/>
                <a:cs typeface="+mn-lt"/>
              </a:rPr>
              <a:t>Integrate and strengthen </a:t>
            </a:r>
            <a:r>
              <a:rPr lang="en-US" sz="1600" b="1">
                <a:ea typeface="+mn-lt"/>
                <a:cs typeface="+mn-lt"/>
              </a:rPr>
              <a:t>Package B </a:t>
            </a:r>
            <a:r>
              <a:rPr lang="en-US" sz="1600">
                <a:ea typeface="+mn-lt"/>
                <a:cs typeface="+mn-lt"/>
              </a:rPr>
              <a:t>services for </a:t>
            </a:r>
            <a:r>
              <a:rPr lang="en-US" sz="1600" b="1">
                <a:ea typeface="+mn-lt"/>
                <a:cs typeface="+mn-lt"/>
              </a:rPr>
              <a:t>Early Adopters</a:t>
            </a:r>
            <a:endParaRPr lang="en-US" sz="1600">
              <a:cs typeface="Arial"/>
            </a:endParaRPr>
          </a:p>
          <a:p>
            <a:pPr marL="809625" lvl="1" indent="-342900">
              <a:lnSpc>
                <a:spcPct val="100000"/>
              </a:lnSpc>
              <a:spcBef>
                <a:spcPts val="0"/>
              </a:spcBef>
              <a:buClr>
                <a:srgbClr val="000000"/>
              </a:buClr>
              <a:buFont typeface="Wingdings" panose="020B0604020202020204" pitchFamily="34" charset="0"/>
              <a:buChar char="ü"/>
            </a:pPr>
            <a:r>
              <a:rPr lang="en-US" sz="1600">
                <a:ea typeface="+mn-lt"/>
                <a:cs typeface="+mn-lt"/>
              </a:rPr>
              <a:t>Asthma and COPD </a:t>
            </a:r>
          </a:p>
          <a:p>
            <a:pPr marL="809625" lvl="1" indent="-342900">
              <a:lnSpc>
                <a:spcPct val="100000"/>
              </a:lnSpc>
              <a:spcBef>
                <a:spcPts val="0"/>
              </a:spcBef>
              <a:buClr>
                <a:srgbClr val="000000"/>
              </a:buClr>
              <a:buFont typeface="Wingdings" panose="020B0604020202020204" pitchFamily="34" charset="0"/>
              <a:buChar char="ü"/>
            </a:pPr>
            <a:r>
              <a:rPr lang="en-US" sz="1600">
                <a:ea typeface="+mn-lt"/>
                <a:cs typeface="+mn-lt"/>
              </a:rPr>
              <a:t>Management of outpatient TB/HCV cases</a:t>
            </a:r>
          </a:p>
          <a:p>
            <a:pPr marL="809625" lvl="1" indent="-342900">
              <a:lnSpc>
                <a:spcPct val="100000"/>
              </a:lnSpc>
              <a:spcBef>
                <a:spcPts val="0"/>
              </a:spcBef>
              <a:buClr>
                <a:srgbClr val="000000"/>
              </a:buClr>
              <a:buFont typeface="Wingdings" panose="020B0604020202020204" pitchFamily="34" charset="0"/>
              <a:buChar char="ü"/>
            </a:pPr>
            <a:r>
              <a:rPr lang="en-US" sz="1600">
                <a:ea typeface="+mn-lt"/>
                <a:cs typeface="+mn-lt"/>
              </a:rPr>
              <a:t>Women’s health and antenatal care</a:t>
            </a:r>
            <a:endParaRPr lang="en-US" sz="1600">
              <a:cs typeface="Arial"/>
            </a:endParaRPr>
          </a:p>
        </p:txBody>
      </p:sp>
      <p:sp>
        <p:nvSpPr>
          <p:cNvPr id="16" name="Text Placeholder 15">
            <a:extLst>
              <a:ext uri="{FF2B5EF4-FFF2-40B4-BE49-F238E27FC236}">
                <a16:creationId xmlns:a16="http://schemas.microsoft.com/office/drawing/2014/main" id="{99910E86-EE99-4009-8FF5-A82065C5046F}"/>
              </a:ext>
            </a:extLst>
          </p:cNvPr>
          <p:cNvSpPr>
            <a:spLocks noGrp="1"/>
          </p:cNvSpPr>
          <p:nvPr>
            <p:ph type="body" sz="quarter" idx="30"/>
          </p:nvPr>
        </p:nvSpPr>
        <p:spPr>
          <a:xfrm>
            <a:off x="4317181" y="2218323"/>
            <a:ext cx="3552000" cy="550545"/>
          </a:xfrm>
        </p:spPr>
        <p:txBody>
          <a:bodyPr>
            <a:normAutofit/>
          </a:bodyPr>
          <a:lstStyle/>
          <a:p>
            <a:pPr algn="ctr"/>
            <a:r>
              <a:rPr lang="en-US" sz="2400">
                <a:ea typeface="Ebrima"/>
                <a:cs typeface="Times New Roman"/>
              </a:rPr>
              <a:t>Phase 1B (2023-2025)</a:t>
            </a:r>
            <a:endParaRPr lang="en-US" sz="2400"/>
          </a:p>
        </p:txBody>
      </p:sp>
      <p:sp>
        <p:nvSpPr>
          <p:cNvPr id="17" name="Content Placeholder 16">
            <a:extLst>
              <a:ext uri="{FF2B5EF4-FFF2-40B4-BE49-F238E27FC236}">
                <a16:creationId xmlns:a16="http://schemas.microsoft.com/office/drawing/2014/main" id="{295BE027-5472-4D78-A2AC-434125AE1869}"/>
              </a:ext>
            </a:extLst>
          </p:cNvPr>
          <p:cNvSpPr>
            <a:spLocks noGrp="1"/>
          </p:cNvSpPr>
          <p:nvPr>
            <p:ph sz="half" idx="31"/>
          </p:nvPr>
        </p:nvSpPr>
        <p:spPr>
          <a:xfrm>
            <a:off x="8170929" y="2787887"/>
            <a:ext cx="3508867" cy="3881796"/>
          </a:xfrm>
        </p:spPr>
        <p:txBody>
          <a:bodyPr vert="horz" lIns="18000" tIns="0" rIns="18000" bIns="0" rtlCol="0" anchor="t">
            <a:noAutofit/>
          </a:bodyPr>
          <a:lstStyle/>
          <a:p>
            <a:pPr marL="285750" lvl="1">
              <a:lnSpc>
                <a:spcPct val="100000"/>
              </a:lnSpc>
            </a:pPr>
            <a:r>
              <a:rPr lang="en-US" sz="1600">
                <a:ea typeface="+mn-lt"/>
                <a:cs typeface="+mn-lt"/>
              </a:rPr>
              <a:t>Adopt universal payment model covering the basic costs of all providers offering the essential PHC package in</a:t>
            </a:r>
            <a:r>
              <a:rPr lang="en-US" sz="1600" b="1">
                <a:ea typeface="+mn-lt"/>
                <a:cs typeface="+mn-lt"/>
              </a:rPr>
              <a:t> rural and urban settings</a:t>
            </a:r>
          </a:p>
          <a:p>
            <a:pPr marL="285750" lvl="1">
              <a:lnSpc>
                <a:spcPct val="100000"/>
              </a:lnSpc>
            </a:pPr>
            <a:r>
              <a:rPr lang="en-US" sz="1600">
                <a:ea typeface="+mn-lt"/>
                <a:cs typeface="+mn-lt"/>
              </a:rPr>
              <a:t>Increase financing for expansion of </a:t>
            </a:r>
            <a:r>
              <a:rPr lang="en-US" sz="1600" b="1">
                <a:ea typeface="+mn-lt"/>
                <a:cs typeface="+mn-lt"/>
              </a:rPr>
              <a:t>Package A </a:t>
            </a:r>
            <a:r>
              <a:rPr lang="en-US" sz="1600">
                <a:ea typeface="+mn-lt"/>
                <a:cs typeface="+mn-lt"/>
              </a:rPr>
              <a:t>to all PHC providers </a:t>
            </a:r>
          </a:p>
          <a:p>
            <a:pPr marL="285750" lvl="1">
              <a:lnSpc>
                <a:spcPct val="100000"/>
              </a:lnSpc>
            </a:pPr>
            <a:r>
              <a:rPr lang="en-US" sz="1600">
                <a:ea typeface="+mn-lt"/>
                <a:cs typeface="+mn-lt"/>
              </a:rPr>
              <a:t>Integrate and strengthen Package A for </a:t>
            </a:r>
            <a:r>
              <a:rPr lang="en-US" sz="1600" b="1">
                <a:ea typeface="+mn-lt"/>
                <a:cs typeface="+mn-lt"/>
              </a:rPr>
              <a:t>all PHC providers nationwide</a:t>
            </a:r>
            <a:r>
              <a:rPr lang="en-US" sz="1600">
                <a:ea typeface="+mn-lt"/>
                <a:cs typeface="+mn-lt"/>
              </a:rPr>
              <a:t>:</a:t>
            </a:r>
          </a:p>
          <a:p>
            <a:pPr marL="752475" lvl="1">
              <a:lnSpc>
                <a:spcPct val="100000"/>
              </a:lnSpc>
              <a:spcBef>
                <a:spcPts val="0"/>
              </a:spcBef>
              <a:buClr>
                <a:srgbClr val="000000"/>
              </a:buClr>
              <a:buFont typeface="Wingdings"/>
              <a:buChar char="ü"/>
            </a:pPr>
            <a:r>
              <a:rPr lang="en-US" sz="1600">
                <a:ea typeface="+mn-lt"/>
                <a:cs typeface="+mn-lt"/>
              </a:rPr>
              <a:t>Early Child Development (0-5)</a:t>
            </a:r>
          </a:p>
          <a:p>
            <a:pPr marL="752475" lvl="1">
              <a:lnSpc>
                <a:spcPct val="100000"/>
              </a:lnSpc>
              <a:spcBef>
                <a:spcPts val="0"/>
              </a:spcBef>
              <a:buClr>
                <a:srgbClr val="000000"/>
              </a:buClr>
              <a:buFont typeface="Wingdings"/>
              <a:buChar char="ü"/>
            </a:pPr>
            <a:r>
              <a:rPr lang="en-US" sz="1600">
                <a:ea typeface="+mn-lt"/>
                <a:cs typeface="+mn-lt"/>
              </a:rPr>
              <a:t>Diabetes Care</a:t>
            </a:r>
          </a:p>
          <a:p>
            <a:pPr marL="752475" lvl="1">
              <a:lnSpc>
                <a:spcPct val="100000"/>
              </a:lnSpc>
              <a:spcBef>
                <a:spcPts val="0"/>
              </a:spcBef>
              <a:buClr>
                <a:srgbClr val="000000"/>
              </a:buClr>
              <a:buFont typeface="Wingdings"/>
              <a:buChar char="ü"/>
            </a:pPr>
            <a:r>
              <a:rPr lang="en-US" sz="1600">
                <a:ea typeface="+mn-lt"/>
                <a:cs typeface="+mn-lt"/>
              </a:rPr>
              <a:t>Hypertension and CVD</a:t>
            </a:r>
          </a:p>
          <a:p>
            <a:pPr marL="752475" lvl="1">
              <a:lnSpc>
                <a:spcPct val="100000"/>
              </a:lnSpc>
              <a:spcBef>
                <a:spcPts val="0"/>
              </a:spcBef>
              <a:buClr>
                <a:srgbClr val="000000"/>
              </a:buClr>
              <a:buFont typeface="Wingdings"/>
              <a:buChar char="ü"/>
            </a:pPr>
            <a:r>
              <a:rPr lang="en-US" sz="1600">
                <a:ea typeface="+mn-lt"/>
                <a:cs typeface="+mn-lt"/>
              </a:rPr>
              <a:t>Mental health</a:t>
            </a:r>
          </a:p>
        </p:txBody>
      </p:sp>
      <p:sp>
        <p:nvSpPr>
          <p:cNvPr id="18" name="Text Placeholder 17">
            <a:extLst>
              <a:ext uri="{FF2B5EF4-FFF2-40B4-BE49-F238E27FC236}">
                <a16:creationId xmlns:a16="http://schemas.microsoft.com/office/drawing/2014/main" id="{370FE623-23A2-4E9B-9D70-A2B1F109E628}"/>
              </a:ext>
            </a:extLst>
          </p:cNvPr>
          <p:cNvSpPr>
            <a:spLocks noGrp="1"/>
          </p:cNvSpPr>
          <p:nvPr>
            <p:ph type="body" sz="quarter" idx="32"/>
          </p:nvPr>
        </p:nvSpPr>
        <p:spPr>
          <a:xfrm>
            <a:off x="8154364" y="2218323"/>
            <a:ext cx="3552000" cy="550545"/>
          </a:xfrm>
        </p:spPr>
        <p:txBody>
          <a:bodyPr>
            <a:normAutofit/>
          </a:bodyPr>
          <a:lstStyle/>
          <a:p>
            <a:pPr algn="ctr"/>
            <a:r>
              <a:rPr lang="en-US" sz="2400">
                <a:ea typeface="Ebrima"/>
                <a:cs typeface="Times New Roman"/>
              </a:rPr>
              <a:t>Phase 2A (2023-2025)</a:t>
            </a:r>
            <a:endParaRPr lang="en-US" sz="2400"/>
          </a:p>
        </p:txBody>
      </p:sp>
      <p:sp>
        <p:nvSpPr>
          <p:cNvPr id="654" name="Text Placeholder 653">
            <a:extLst>
              <a:ext uri="{FF2B5EF4-FFF2-40B4-BE49-F238E27FC236}">
                <a16:creationId xmlns:a16="http://schemas.microsoft.com/office/drawing/2014/main" id="{E5D8F171-0793-4DF0-9C4C-B5425A7F00C5}"/>
              </a:ext>
            </a:extLst>
          </p:cNvPr>
          <p:cNvSpPr>
            <a:spLocks noGrp="1"/>
          </p:cNvSpPr>
          <p:nvPr>
            <p:ph type="body" sz="quarter" idx="13"/>
          </p:nvPr>
        </p:nvSpPr>
        <p:spPr>
          <a:xfrm>
            <a:off x="480485" y="1190648"/>
            <a:ext cx="11150489" cy="806509"/>
          </a:xfrm>
        </p:spPr>
        <p:txBody>
          <a:bodyPr vert="horz" lIns="18000" tIns="0" rIns="18000" bIns="0" rtlCol="0" anchor="ctr">
            <a:noAutofit/>
          </a:bodyPr>
          <a:lstStyle/>
          <a:p>
            <a:pPr marL="0" lvl="1" indent="0">
              <a:lnSpc>
                <a:spcPct val="100000"/>
              </a:lnSpc>
              <a:buNone/>
            </a:pPr>
            <a:r>
              <a:rPr lang="en-GB" sz="1600">
                <a:latin typeface="+mj-lt"/>
                <a:ea typeface="+mj-lt"/>
                <a:cs typeface="+mj-lt"/>
              </a:rPr>
              <a:t>I</a:t>
            </a:r>
            <a:r>
              <a:rPr lang="en-GB" sz="1800">
                <a:latin typeface="+mj-lt"/>
                <a:ea typeface="+mj-lt"/>
                <a:cs typeface="+mj-lt"/>
              </a:rPr>
              <a:t>mplementation of the refined PHC model is a complex task and requires Ministry leadership, a </a:t>
            </a:r>
            <a:r>
              <a:rPr lang="en-GB" sz="1800" b="1">
                <a:latin typeface="+mj-lt"/>
                <a:ea typeface="+mj-lt"/>
                <a:cs typeface="+mj-lt"/>
              </a:rPr>
              <a:t>multidisciplinary task force (clinical, IT, financial, legal) and phased implementation plan</a:t>
            </a:r>
            <a:r>
              <a:rPr lang="en-GB" sz="1800">
                <a:latin typeface="+mj-lt"/>
                <a:ea typeface="+mj-lt"/>
                <a:cs typeface="+mj-lt"/>
              </a:rPr>
              <a:t> with a primary focus on immediate-term activities (2021-2023)</a:t>
            </a:r>
            <a:endParaRPr lang="et-EE" sz="1800">
              <a:latin typeface="+mj-lt"/>
              <a:ea typeface="+mj-lt"/>
              <a:cs typeface="+mj-lt"/>
            </a:endParaRPr>
          </a:p>
        </p:txBody>
      </p:sp>
    </p:spTree>
    <p:extLst>
      <p:ext uri="{BB962C8B-B14F-4D97-AF65-F5344CB8AC3E}">
        <p14:creationId xmlns:p14="http://schemas.microsoft.com/office/powerpoint/2010/main" val="385600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800000"/>
            <a:ext cx="12191998" cy="1649446"/>
          </a:xfrm>
        </p:spPr>
        <p:txBody>
          <a:bodyPr/>
          <a:lstStyle/>
          <a:p>
            <a:pPr>
              <a:lnSpc>
                <a:spcPct val="150000"/>
              </a:lnSpc>
            </a:pPr>
            <a:r>
              <a:rPr lang="en-US" sz="4400"/>
              <a:t>Payment model</a:t>
            </a:r>
          </a:p>
        </p:txBody>
      </p:sp>
      <p:sp>
        <p:nvSpPr>
          <p:cNvPr id="4" name="Date Placeholder 3"/>
          <p:cNvSpPr>
            <a:spLocks noGrp="1"/>
          </p:cNvSpPr>
          <p:nvPr>
            <p:ph type="dt" sz="half" idx="19"/>
          </p:nvPr>
        </p:nvSpPr>
        <p:spPr/>
        <p:txBody>
          <a:bodyPr/>
          <a:lstStyle/>
          <a:p>
            <a:fld id="{A68D69CF-73BC-4E26-B56A-FEC2ABB77ED4}" type="datetime1">
              <a:rPr lang="en-GB" smtClean="0"/>
              <a:pPr/>
              <a:t>01/03/2021</a:t>
            </a:fld>
            <a:endParaRPr lang="en-GB"/>
          </a:p>
        </p:txBody>
      </p:sp>
      <p:sp>
        <p:nvSpPr>
          <p:cNvPr id="5" name="Footer Placeholder 4"/>
          <p:cNvSpPr>
            <a:spLocks noGrp="1"/>
          </p:cNvSpPr>
          <p:nvPr>
            <p:ph type="ftr" sz="quarter" idx="20"/>
          </p:nvPr>
        </p:nvSpPr>
        <p:spPr/>
        <p:txBody>
          <a:bodyPr/>
          <a:lstStyle/>
          <a:p>
            <a:r>
              <a:rPr lang="et-EE"/>
              <a:t>Re</a:t>
            </a:r>
            <a:r>
              <a:rPr lang="en-US"/>
              <a:t>fined</a:t>
            </a:r>
            <a:r>
              <a:rPr lang="et-EE"/>
              <a:t> </a:t>
            </a:r>
            <a:r>
              <a:rPr lang="en-US"/>
              <a:t>PHC package of services </a:t>
            </a:r>
            <a:r>
              <a:rPr lang="et-EE"/>
              <a:t>for</a:t>
            </a:r>
            <a:r>
              <a:rPr lang="en-US"/>
              <a:t> Georgia</a:t>
            </a:r>
            <a:endParaRPr lang="en-GB"/>
          </a:p>
        </p:txBody>
      </p:sp>
      <p:sp>
        <p:nvSpPr>
          <p:cNvPr id="6" name="Slide Number Placeholder 5"/>
          <p:cNvSpPr>
            <a:spLocks noGrp="1"/>
          </p:cNvSpPr>
          <p:nvPr>
            <p:ph type="sldNum" sz="quarter" idx="21"/>
          </p:nvPr>
        </p:nvSpPr>
        <p:spPr/>
        <p:txBody>
          <a:bodyPr/>
          <a:lstStyle/>
          <a:p>
            <a:fld id="{A74CE0EA-F3B5-4684-BA10-C594598FDB9C}" type="slidenum">
              <a:rPr lang="en-GB" smtClean="0"/>
              <a:pPr/>
              <a:t>13</a:t>
            </a:fld>
            <a:endParaRPr lang="en-GB"/>
          </a:p>
        </p:txBody>
      </p:sp>
      <p:pic>
        <p:nvPicPr>
          <p:cNvPr id="11" name="Picture Placeholder 10">
            <a:extLst>
              <a:ext uri="{FF2B5EF4-FFF2-40B4-BE49-F238E27FC236}">
                <a16:creationId xmlns:a16="http://schemas.microsoft.com/office/drawing/2014/main" id="{78EABAA2-115C-4CA9-970F-6D13F8F95F8C}"/>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704832" y="384048"/>
            <a:ext cx="1976438" cy="695325"/>
          </a:xfrm>
        </p:spPr>
      </p:pic>
      <p:sp>
        <p:nvSpPr>
          <p:cNvPr id="10" name="Title 9">
            <a:extLst>
              <a:ext uri="{FF2B5EF4-FFF2-40B4-BE49-F238E27FC236}">
                <a16:creationId xmlns:a16="http://schemas.microsoft.com/office/drawing/2014/main" id="{BDB74864-DCF3-4DD1-B700-DE4BD7A5FFD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3886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34A0BC2E-C271-45A5-BFD5-5B79B6DDD70F}"/>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07675E27-1898-4446-9804-B0342B306F8F}"/>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aidinumbri kohatäide 5">
            <a:extLst>
              <a:ext uri="{FF2B5EF4-FFF2-40B4-BE49-F238E27FC236}">
                <a16:creationId xmlns:a16="http://schemas.microsoft.com/office/drawing/2014/main" id="{3575FB7B-AA17-429B-BBAD-59450A5B53DA}"/>
              </a:ext>
            </a:extLst>
          </p:cNvPr>
          <p:cNvSpPr>
            <a:spLocks noGrp="1"/>
          </p:cNvSpPr>
          <p:nvPr>
            <p:ph type="sldNum" sz="quarter" idx="16"/>
          </p:nvPr>
        </p:nvSpPr>
        <p:spPr/>
        <p:txBody>
          <a:bodyPr/>
          <a:lstStyle/>
          <a:p>
            <a:fld id="{A74CE0EA-F3B5-4684-BA10-C594598FDB9C}" type="slidenum">
              <a:rPr lang="en-GB" noProof="0" smtClean="0"/>
              <a:pPr/>
              <a:t>14</a:t>
            </a:fld>
            <a:endParaRPr lang="en-GB" noProof="0"/>
          </a:p>
        </p:txBody>
      </p:sp>
      <p:sp>
        <p:nvSpPr>
          <p:cNvPr id="7" name="Teksti kohatäide 6">
            <a:extLst>
              <a:ext uri="{FF2B5EF4-FFF2-40B4-BE49-F238E27FC236}">
                <a16:creationId xmlns:a16="http://schemas.microsoft.com/office/drawing/2014/main" id="{91A1695B-2427-4F38-BEA3-8FD8E1EC43BD}"/>
              </a:ext>
            </a:extLst>
          </p:cNvPr>
          <p:cNvSpPr>
            <a:spLocks noGrp="1"/>
          </p:cNvSpPr>
          <p:nvPr>
            <p:ph type="body" sz="quarter" idx="21"/>
          </p:nvPr>
        </p:nvSpPr>
        <p:spPr/>
        <p:txBody>
          <a:bodyPr/>
          <a:lstStyle/>
          <a:p>
            <a:endParaRPr lang="et-EE"/>
          </a:p>
        </p:txBody>
      </p:sp>
      <p:sp>
        <p:nvSpPr>
          <p:cNvPr id="8" name="Pealkiri 7">
            <a:extLst>
              <a:ext uri="{FF2B5EF4-FFF2-40B4-BE49-F238E27FC236}">
                <a16:creationId xmlns:a16="http://schemas.microsoft.com/office/drawing/2014/main" id="{8FD90E65-FD37-426B-BACB-2A8787139F7B}"/>
              </a:ext>
            </a:extLst>
          </p:cNvPr>
          <p:cNvSpPr>
            <a:spLocks noGrp="1"/>
          </p:cNvSpPr>
          <p:nvPr>
            <p:ph type="title"/>
          </p:nvPr>
        </p:nvSpPr>
        <p:spPr>
          <a:xfrm>
            <a:off x="803982" y="447620"/>
            <a:ext cx="8160000" cy="720000"/>
          </a:xfrm>
        </p:spPr>
        <p:txBody>
          <a:bodyPr/>
          <a:lstStyle/>
          <a:p>
            <a:r>
              <a:rPr lang="en-US" sz="3200" dirty="0"/>
              <a:t>Package A add-on capitation (Phase 1A)</a:t>
            </a:r>
            <a:endParaRPr lang="et-EE" sz="3200" dirty="0"/>
          </a:p>
        </p:txBody>
      </p:sp>
      <p:graphicFrame>
        <p:nvGraphicFramePr>
          <p:cNvPr id="3" name="Table 8">
            <a:extLst>
              <a:ext uri="{FF2B5EF4-FFF2-40B4-BE49-F238E27FC236}">
                <a16:creationId xmlns:a16="http://schemas.microsoft.com/office/drawing/2014/main" id="{447B20D4-7CC7-4288-A659-1854A00B6B7C}"/>
              </a:ext>
            </a:extLst>
          </p:cNvPr>
          <p:cNvGraphicFramePr>
            <a:graphicFrameLocks noGrp="1"/>
          </p:cNvGraphicFramePr>
          <p:nvPr>
            <p:extLst>
              <p:ext uri="{D42A27DB-BD31-4B8C-83A1-F6EECF244321}">
                <p14:modId xmlns:p14="http://schemas.microsoft.com/office/powerpoint/2010/main" val="2688291508"/>
              </p:ext>
            </p:extLst>
          </p:nvPr>
        </p:nvGraphicFramePr>
        <p:xfrm>
          <a:off x="803982" y="3827244"/>
          <a:ext cx="10302787" cy="2194560"/>
        </p:xfrm>
        <a:graphic>
          <a:graphicData uri="http://schemas.openxmlformats.org/drawingml/2006/table">
            <a:tbl>
              <a:tblPr firstRow="1" bandRow="1">
                <a:tableStyleId>{5C22544A-7EE6-4342-B048-85BDC9FD1C3A}</a:tableStyleId>
              </a:tblPr>
              <a:tblGrid>
                <a:gridCol w="1123292">
                  <a:extLst>
                    <a:ext uri="{9D8B030D-6E8A-4147-A177-3AD203B41FA5}">
                      <a16:colId xmlns:a16="http://schemas.microsoft.com/office/drawing/2014/main" val="747634751"/>
                    </a:ext>
                  </a:extLst>
                </a:gridCol>
                <a:gridCol w="6701860">
                  <a:extLst>
                    <a:ext uri="{9D8B030D-6E8A-4147-A177-3AD203B41FA5}">
                      <a16:colId xmlns:a16="http://schemas.microsoft.com/office/drawing/2014/main" val="428244293"/>
                    </a:ext>
                  </a:extLst>
                </a:gridCol>
                <a:gridCol w="2477635">
                  <a:extLst>
                    <a:ext uri="{9D8B030D-6E8A-4147-A177-3AD203B41FA5}">
                      <a16:colId xmlns:a16="http://schemas.microsoft.com/office/drawing/2014/main" val="2931099916"/>
                    </a:ext>
                  </a:extLst>
                </a:gridCol>
              </a:tblGrid>
              <a:tr h="285976">
                <a:tc>
                  <a:txBody>
                    <a:bodyPr/>
                    <a:lstStyle/>
                    <a:p>
                      <a:r>
                        <a:rPr lang="en-US"/>
                        <a:t>Service</a:t>
                      </a:r>
                    </a:p>
                  </a:txBody>
                  <a:tcPr/>
                </a:tc>
                <a:tc>
                  <a:txBody>
                    <a:bodyPr/>
                    <a:lstStyle/>
                    <a:p>
                      <a:r>
                        <a:rPr lang="en-US"/>
                        <a:t>Included</a:t>
                      </a:r>
                    </a:p>
                  </a:txBody>
                  <a:tcPr/>
                </a:tc>
                <a:tc>
                  <a:txBody>
                    <a:bodyPr/>
                    <a:lstStyle/>
                    <a:p>
                      <a:r>
                        <a:rPr lang="en-US"/>
                        <a:t>Monthly Capitation</a:t>
                      </a:r>
                    </a:p>
                  </a:txBody>
                  <a:tcPr/>
                </a:tc>
                <a:extLst>
                  <a:ext uri="{0D108BD9-81ED-4DB2-BD59-A6C34878D82A}">
                    <a16:rowId xmlns:a16="http://schemas.microsoft.com/office/drawing/2014/main" val="2696242142"/>
                  </a:ext>
                </a:extLst>
              </a:tr>
              <a:tr h="573562">
                <a:tc>
                  <a:txBody>
                    <a:bodyPr/>
                    <a:lstStyle/>
                    <a:p>
                      <a:r>
                        <a:rPr lang="en-US"/>
                        <a:t>ECD</a:t>
                      </a:r>
                    </a:p>
                  </a:txBody>
                  <a:tcPr/>
                </a:tc>
                <a:tc>
                  <a:txBody>
                    <a:bodyPr/>
                    <a:lstStyle/>
                    <a:p>
                      <a:pPr lvl="0">
                        <a:buNone/>
                      </a:pPr>
                      <a:r>
                        <a:rPr lang="en-GB" sz="1800" b="0" i="0" u="none" strike="noStrike" noProof="0">
                          <a:latin typeface="Arial"/>
                        </a:rPr>
                        <a:t>Visit costs for family doctor or nurse (on site, remote, or at home) according to guideline </a:t>
                      </a:r>
                      <a:endParaRPr lang="en-US"/>
                    </a:p>
                  </a:txBody>
                  <a:tcPr/>
                </a:tc>
                <a:tc>
                  <a:txBody>
                    <a:bodyPr/>
                    <a:lstStyle/>
                    <a:p>
                      <a:r>
                        <a:rPr lang="en-US"/>
                        <a:t>2.38 GEL</a:t>
                      </a:r>
                    </a:p>
                  </a:txBody>
                  <a:tcPr/>
                </a:tc>
                <a:extLst>
                  <a:ext uri="{0D108BD9-81ED-4DB2-BD59-A6C34878D82A}">
                    <a16:rowId xmlns:a16="http://schemas.microsoft.com/office/drawing/2014/main" val="624321194"/>
                  </a:ext>
                </a:extLst>
              </a:tr>
              <a:tr h="1108239">
                <a:tc>
                  <a:txBody>
                    <a:bodyPr/>
                    <a:lstStyle/>
                    <a:p>
                      <a:r>
                        <a:rPr lang="en-US"/>
                        <a:t>NDC</a:t>
                      </a:r>
                    </a:p>
                  </a:txBody>
                  <a:tcPr/>
                </a:tc>
                <a:tc>
                  <a:txBody>
                    <a:bodyPr/>
                    <a:lstStyle/>
                    <a:p>
                      <a:pPr lvl="0">
                        <a:buNone/>
                      </a:pPr>
                      <a:r>
                        <a:rPr lang="en-GB" sz="1800" b="0" i="0" u="none" strike="noStrike" noProof="0">
                          <a:latin typeface="Arial"/>
                        </a:rPr>
                        <a:t>Costs of laboratory tests, procedures, one preventive nurse and specialist visit for eye examination provided to chronic patients (diabetes II, Hypertension and CVD) according to guidelines</a:t>
                      </a:r>
                      <a:endParaRPr lang="en-US"/>
                    </a:p>
                  </a:txBody>
                  <a:tcPr/>
                </a:tc>
                <a:tc>
                  <a:txBody>
                    <a:bodyPr/>
                    <a:lstStyle/>
                    <a:p>
                      <a:r>
                        <a:rPr lang="en-US"/>
                        <a:t>4.79 GEL</a:t>
                      </a:r>
                    </a:p>
                  </a:txBody>
                  <a:tcPr/>
                </a:tc>
                <a:extLst>
                  <a:ext uri="{0D108BD9-81ED-4DB2-BD59-A6C34878D82A}">
                    <a16:rowId xmlns:a16="http://schemas.microsoft.com/office/drawing/2014/main" val="3932492387"/>
                  </a:ext>
                </a:extLst>
              </a:tr>
            </a:tbl>
          </a:graphicData>
        </a:graphic>
      </p:graphicFrame>
      <p:sp>
        <p:nvSpPr>
          <p:cNvPr id="9" name="Sisu kohatäide 1">
            <a:extLst>
              <a:ext uri="{FF2B5EF4-FFF2-40B4-BE49-F238E27FC236}">
                <a16:creationId xmlns:a16="http://schemas.microsoft.com/office/drawing/2014/main" id="{0F4FB6E8-5924-4B50-93C6-276D937ADF91}"/>
              </a:ext>
            </a:extLst>
          </p:cNvPr>
          <p:cNvSpPr txBox="1">
            <a:spLocks/>
          </p:cNvSpPr>
          <p:nvPr/>
        </p:nvSpPr>
        <p:spPr bwMode="invGray">
          <a:xfrm>
            <a:off x="627502" y="1525492"/>
            <a:ext cx="10936995" cy="973716"/>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1" indent="0">
              <a:lnSpc>
                <a:spcPct val="100000"/>
              </a:lnSpc>
              <a:buFont typeface="Arial" panose="020B0604020202020204" pitchFamily="34" charset="0"/>
              <a:buNone/>
            </a:pPr>
            <a:r>
              <a:rPr lang="en-GB" sz="2400" b="1" dirty="0"/>
              <a:t>Motivational add-on capitation component </a:t>
            </a:r>
            <a:r>
              <a:rPr lang="en-GB" sz="2400" dirty="0"/>
              <a:t>for </a:t>
            </a:r>
            <a:r>
              <a:rPr lang="en-GB" sz="2400" b="1" dirty="0"/>
              <a:t>Package A </a:t>
            </a:r>
            <a:r>
              <a:rPr lang="en-GB" sz="2400" dirty="0"/>
              <a:t>services </a:t>
            </a:r>
            <a:r>
              <a:rPr lang="en-GB" sz="2400" dirty="0">
                <a:ea typeface="+mn-lt"/>
                <a:cs typeface="+mn-lt"/>
              </a:rPr>
              <a:t>to encourage use of PHC as first contact providers.</a:t>
            </a:r>
            <a:r>
              <a:rPr lang="en-GB" sz="2400" dirty="0"/>
              <a:t> </a:t>
            </a:r>
            <a:endParaRPr lang="et-EE" sz="2400" dirty="0"/>
          </a:p>
          <a:p>
            <a:pPr lvl="1">
              <a:lnSpc>
                <a:spcPct val="100000"/>
              </a:lnSpc>
            </a:pPr>
            <a:r>
              <a:rPr lang="en-US" sz="2400" dirty="0"/>
              <a:t>National guidelines were used to calculate the add-on payments.</a:t>
            </a:r>
            <a:endParaRPr lang="et-EE" sz="2400" dirty="0"/>
          </a:p>
          <a:p>
            <a:pPr lvl="1">
              <a:lnSpc>
                <a:spcPct val="100000"/>
              </a:lnSpc>
            </a:pPr>
            <a:r>
              <a:rPr lang="en-US" sz="2400" dirty="0"/>
              <a:t>The per capita costs were defined by dividing the cost of delivering the defined services to the target population by the total population in need. </a:t>
            </a:r>
            <a:endParaRPr lang="en-GB" sz="2400" dirty="0">
              <a:cs typeface="Arial"/>
            </a:endParaRPr>
          </a:p>
          <a:p>
            <a:endParaRPr lang="en-GB" dirty="0"/>
          </a:p>
        </p:txBody>
      </p:sp>
    </p:spTree>
    <p:extLst>
      <p:ext uri="{BB962C8B-B14F-4D97-AF65-F5344CB8AC3E}">
        <p14:creationId xmlns:p14="http://schemas.microsoft.com/office/powerpoint/2010/main" val="419600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4DE30DC2-E783-4A83-AA97-33CBA69585AA}"/>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4DEDCD2F-B116-4467-8147-BDFA85CAE8DE}"/>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aidinumbri kohatäide 5">
            <a:extLst>
              <a:ext uri="{FF2B5EF4-FFF2-40B4-BE49-F238E27FC236}">
                <a16:creationId xmlns:a16="http://schemas.microsoft.com/office/drawing/2014/main" id="{C86394F3-BE77-43AF-8446-3D879F62453C}"/>
              </a:ext>
            </a:extLst>
          </p:cNvPr>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8" name="Pealkiri 7">
            <a:extLst>
              <a:ext uri="{FF2B5EF4-FFF2-40B4-BE49-F238E27FC236}">
                <a16:creationId xmlns:a16="http://schemas.microsoft.com/office/drawing/2014/main" id="{AE332003-379A-4AA5-B4A1-E06C51E16D6E}"/>
              </a:ext>
            </a:extLst>
          </p:cNvPr>
          <p:cNvSpPr>
            <a:spLocks noGrp="1"/>
          </p:cNvSpPr>
          <p:nvPr>
            <p:ph type="title"/>
          </p:nvPr>
        </p:nvSpPr>
        <p:spPr>
          <a:xfrm>
            <a:off x="736477" y="538419"/>
            <a:ext cx="8160000" cy="720000"/>
          </a:xfrm>
        </p:spPr>
        <p:txBody>
          <a:bodyPr/>
          <a:lstStyle/>
          <a:p>
            <a:r>
              <a:rPr lang="et-EE" sz="3200" dirty="0"/>
              <a:t>Early Adopters</a:t>
            </a:r>
            <a:r>
              <a:rPr lang="en-US" sz="3200" dirty="0"/>
              <a:t> (Phase 1A)</a:t>
            </a:r>
            <a:endParaRPr lang="et-EE" sz="3200" dirty="0"/>
          </a:p>
        </p:txBody>
      </p:sp>
      <p:graphicFrame>
        <p:nvGraphicFramePr>
          <p:cNvPr id="3" name="Table 2">
            <a:extLst>
              <a:ext uri="{FF2B5EF4-FFF2-40B4-BE49-F238E27FC236}">
                <a16:creationId xmlns:a16="http://schemas.microsoft.com/office/drawing/2014/main" id="{41B545E9-B213-44A4-86EA-53406CFAD312}"/>
              </a:ext>
            </a:extLst>
          </p:cNvPr>
          <p:cNvGraphicFramePr>
            <a:graphicFrameLocks noGrp="1"/>
          </p:cNvGraphicFramePr>
          <p:nvPr>
            <p:extLst>
              <p:ext uri="{D42A27DB-BD31-4B8C-83A1-F6EECF244321}">
                <p14:modId xmlns:p14="http://schemas.microsoft.com/office/powerpoint/2010/main" val="1420494106"/>
              </p:ext>
            </p:extLst>
          </p:nvPr>
        </p:nvGraphicFramePr>
        <p:xfrm>
          <a:off x="736477" y="2726907"/>
          <a:ext cx="10387692" cy="2271256"/>
        </p:xfrm>
        <a:graphic>
          <a:graphicData uri="http://schemas.openxmlformats.org/drawingml/2006/table">
            <a:tbl>
              <a:tblPr firstRow="1" firstCol="1" bandRow="1">
                <a:tableStyleId>{5C22544A-7EE6-4342-B048-85BDC9FD1C3A}</a:tableStyleId>
              </a:tblPr>
              <a:tblGrid>
                <a:gridCol w="4051392">
                  <a:extLst>
                    <a:ext uri="{9D8B030D-6E8A-4147-A177-3AD203B41FA5}">
                      <a16:colId xmlns:a16="http://schemas.microsoft.com/office/drawing/2014/main" val="2426095267"/>
                    </a:ext>
                  </a:extLst>
                </a:gridCol>
                <a:gridCol w="3148949">
                  <a:extLst>
                    <a:ext uri="{9D8B030D-6E8A-4147-A177-3AD203B41FA5}">
                      <a16:colId xmlns:a16="http://schemas.microsoft.com/office/drawing/2014/main" val="3034703152"/>
                    </a:ext>
                  </a:extLst>
                </a:gridCol>
                <a:gridCol w="3187351">
                  <a:extLst>
                    <a:ext uri="{9D8B030D-6E8A-4147-A177-3AD203B41FA5}">
                      <a16:colId xmlns:a16="http://schemas.microsoft.com/office/drawing/2014/main" val="141912268"/>
                    </a:ext>
                  </a:extLst>
                </a:gridCol>
              </a:tblGrid>
              <a:tr h="294439">
                <a:tc>
                  <a:txBody>
                    <a:bodyPr/>
                    <a:lstStyle/>
                    <a:p>
                      <a:pPr algn="just">
                        <a:lnSpc>
                          <a:spcPct val="107000"/>
                        </a:lnSpc>
                        <a:spcAft>
                          <a:spcPts val="0"/>
                        </a:spcAft>
                      </a:pPr>
                      <a:r>
                        <a:rPr lang="en-US" sz="1800">
                          <a:effectLst/>
                        </a:rPr>
                        <a:t> Providers/patients</a:t>
                      </a:r>
                    </a:p>
                  </a:txBody>
                  <a:tcPr marL="0" marR="0" marT="0" marB="0" anchor="ctr"/>
                </a:tc>
                <a:tc>
                  <a:txBody>
                    <a:bodyPr/>
                    <a:lstStyle/>
                    <a:p>
                      <a:pPr algn="ctr">
                        <a:spcAft>
                          <a:spcPts val="0"/>
                        </a:spcAft>
                      </a:pPr>
                      <a:r>
                        <a:rPr lang="en-US" sz="1800">
                          <a:effectLst/>
                        </a:rPr>
                        <a:t>Phase 1A (Early Adopters)</a:t>
                      </a:r>
                    </a:p>
                  </a:txBody>
                  <a:tcPr marL="0" marR="0" marT="0" marB="0" anchor="ctr"/>
                </a:tc>
                <a:tc>
                  <a:txBody>
                    <a:bodyPr/>
                    <a:lstStyle/>
                    <a:p>
                      <a:pPr algn="ctr">
                        <a:spcAft>
                          <a:spcPts val="0"/>
                        </a:spcAft>
                      </a:pPr>
                      <a:r>
                        <a:rPr lang="en-US" sz="1800">
                          <a:effectLst/>
                        </a:rPr>
                        <a:t>Phase 1B/2A (Total)</a:t>
                      </a:r>
                    </a:p>
                  </a:txBody>
                  <a:tcPr marL="0" marR="0" marT="0" marB="0" anchor="ctr"/>
                </a:tc>
                <a:extLst>
                  <a:ext uri="{0D108BD9-81ED-4DB2-BD59-A6C34878D82A}">
                    <a16:rowId xmlns:a16="http://schemas.microsoft.com/office/drawing/2014/main" val="2501270866"/>
                  </a:ext>
                </a:extLst>
              </a:tr>
              <a:tr h="371969">
                <a:tc>
                  <a:txBody>
                    <a:bodyPr/>
                    <a:lstStyle/>
                    <a:p>
                      <a:pPr algn="just">
                        <a:lnSpc>
                          <a:spcPct val="107000"/>
                        </a:lnSpc>
                        <a:spcAft>
                          <a:spcPts val="0"/>
                        </a:spcAft>
                      </a:pPr>
                      <a:r>
                        <a:rPr lang="en-US" sz="1800" kern="1200">
                          <a:effectLst/>
                        </a:rPr>
                        <a:t> Urban providers</a:t>
                      </a:r>
                      <a:endParaRPr lang="en-US" sz="1800" b="1" kern="1200">
                        <a:solidFill>
                          <a:schemeClr val="lt1"/>
                        </a:solidFill>
                        <a:effectLst/>
                        <a:latin typeface="+mn-lt"/>
                        <a:ea typeface="+mn-ea"/>
                        <a:cs typeface="+mn-cs"/>
                      </a:endParaRPr>
                    </a:p>
                  </a:txBody>
                  <a:tcPr marL="0" marR="0" marT="0" marB="0" anchor="ctr"/>
                </a:tc>
                <a:tc>
                  <a:txBody>
                    <a:bodyPr/>
                    <a:lstStyle/>
                    <a:p>
                      <a:pPr algn="ctr">
                        <a:spcAft>
                          <a:spcPts val="0"/>
                        </a:spcAft>
                      </a:pPr>
                      <a:r>
                        <a:rPr lang="en-US" sz="1800">
                          <a:effectLst/>
                        </a:rPr>
                        <a:t>75</a:t>
                      </a:r>
                    </a:p>
                  </a:txBody>
                  <a:tcPr marL="0" marR="0" marT="0" marB="0" anchor="ctr"/>
                </a:tc>
                <a:tc>
                  <a:txBody>
                    <a:bodyPr/>
                    <a:lstStyle/>
                    <a:p>
                      <a:endParaRPr lang="en-US" sz="1800">
                        <a:effectLst/>
                      </a:endParaRPr>
                    </a:p>
                  </a:txBody>
                  <a:tcPr marL="0" marR="0" marT="0" marB="0" anchor="ctr"/>
                </a:tc>
                <a:extLst>
                  <a:ext uri="{0D108BD9-81ED-4DB2-BD59-A6C34878D82A}">
                    <a16:rowId xmlns:a16="http://schemas.microsoft.com/office/drawing/2014/main" val="371065645"/>
                  </a:ext>
                </a:extLst>
              </a:tr>
              <a:tr h="338170">
                <a:tc>
                  <a:txBody>
                    <a:bodyPr/>
                    <a:lstStyle/>
                    <a:p>
                      <a:pPr>
                        <a:spcAft>
                          <a:spcPts val="0"/>
                        </a:spcAft>
                      </a:pPr>
                      <a:r>
                        <a:rPr lang="en-US" sz="1800">
                          <a:effectLst/>
                        </a:rPr>
                        <a:t> Rural providers</a:t>
                      </a:r>
                    </a:p>
                  </a:txBody>
                  <a:tcPr marL="0" marR="0" marT="0" marB="0" anchor="ctr"/>
                </a:tc>
                <a:tc>
                  <a:txBody>
                    <a:bodyPr/>
                    <a:lstStyle/>
                    <a:p>
                      <a:pPr algn="ctr">
                        <a:spcAft>
                          <a:spcPts val="0"/>
                        </a:spcAft>
                      </a:pPr>
                      <a:r>
                        <a:rPr lang="en-US" sz="1800">
                          <a:effectLst/>
                        </a:rPr>
                        <a:t>125</a:t>
                      </a:r>
                    </a:p>
                  </a:txBody>
                  <a:tcPr marL="0" marR="0" marT="0" marB="0" anchor="ctr"/>
                </a:tc>
                <a:tc>
                  <a:txBody>
                    <a:bodyPr/>
                    <a:lstStyle/>
                    <a:p>
                      <a:endParaRPr lang="en-US" sz="1800">
                        <a:effectLst/>
                      </a:endParaRPr>
                    </a:p>
                  </a:txBody>
                  <a:tcPr marL="0" marR="0" marT="0" marB="0" anchor="ctr"/>
                </a:tc>
                <a:extLst>
                  <a:ext uri="{0D108BD9-81ED-4DB2-BD59-A6C34878D82A}">
                    <a16:rowId xmlns:a16="http://schemas.microsoft.com/office/drawing/2014/main" val="1525427878"/>
                  </a:ext>
                </a:extLst>
              </a:tr>
              <a:tr h="324080">
                <a:tc>
                  <a:txBody>
                    <a:bodyPr/>
                    <a:lstStyle/>
                    <a:p>
                      <a:pPr>
                        <a:spcAft>
                          <a:spcPts val="0"/>
                        </a:spcAft>
                      </a:pPr>
                      <a:r>
                        <a:rPr lang="en-US" sz="1800">
                          <a:effectLst/>
                        </a:rPr>
                        <a:t> FP/FN teams in Adjara ECD pilot</a:t>
                      </a:r>
                    </a:p>
                  </a:txBody>
                  <a:tcPr marL="0" marR="0" marT="0" marB="0" anchor="ctr"/>
                </a:tc>
                <a:tc>
                  <a:txBody>
                    <a:bodyPr/>
                    <a:lstStyle/>
                    <a:p>
                      <a:pPr algn="ctr">
                        <a:spcAft>
                          <a:spcPts val="0"/>
                        </a:spcAft>
                      </a:pPr>
                      <a:r>
                        <a:rPr lang="en-US" sz="1800">
                          <a:effectLst/>
                        </a:rPr>
                        <a:t>105</a:t>
                      </a:r>
                    </a:p>
                  </a:txBody>
                  <a:tcPr marL="0" marR="0" marT="0" marB="0" anchor="ctr"/>
                </a:tc>
                <a:tc>
                  <a:txBody>
                    <a:bodyPr/>
                    <a:lstStyle/>
                    <a:p>
                      <a:endParaRPr lang="en-US" sz="1800">
                        <a:effectLst/>
                      </a:endParaRPr>
                    </a:p>
                  </a:txBody>
                  <a:tcPr marL="0" marR="0" marT="0" marB="0" anchor="ctr"/>
                </a:tc>
                <a:extLst>
                  <a:ext uri="{0D108BD9-81ED-4DB2-BD59-A6C34878D82A}">
                    <a16:rowId xmlns:a16="http://schemas.microsoft.com/office/drawing/2014/main" val="1437575715"/>
                  </a:ext>
                </a:extLst>
              </a:tr>
              <a:tr h="338170">
                <a:tc>
                  <a:txBody>
                    <a:bodyPr/>
                    <a:lstStyle/>
                    <a:p>
                      <a:pPr>
                        <a:spcAft>
                          <a:spcPts val="0"/>
                        </a:spcAft>
                      </a:pPr>
                      <a:r>
                        <a:rPr lang="en-US" sz="1800">
                          <a:effectLst/>
                        </a:rPr>
                        <a:t> FP/FN teams (excl. Adjara)</a:t>
                      </a:r>
                    </a:p>
                  </a:txBody>
                  <a:tcPr marL="0" marR="0" marT="0" marB="0" anchor="ctr"/>
                </a:tc>
                <a:tc>
                  <a:txBody>
                    <a:bodyPr/>
                    <a:lstStyle/>
                    <a:p>
                      <a:pPr algn="ctr">
                        <a:spcAft>
                          <a:spcPts val="0"/>
                        </a:spcAft>
                      </a:pPr>
                      <a:r>
                        <a:rPr lang="en-US" sz="1800">
                          <a:effectLst/>
                        </a:rPr>
                        <a:t>605</a:t>
                      </a:r>
                    </a:p>
                  </a:txBody>
                  <a:tcPr marL="0" marR="0" marT="0" marB="0" anchor="ctr"/>
                </a:tc>
                <a:tc>
                  <a:txBody>
                    <a:bodyPr/>
                    <a:lstStyle/>
                    <a:p>
                      <a:pPr algn="ctr">
                        <a:spcAft>
                          <a:spcPts val="0"/>
                        </a:spcAft>
                      </a:pPr>
                      <a:r>
                        <a:rPr lang="en-US" sz="1800">
                          <a:effectLst/>
                        </a:rPr>
                        <a:t>2,604</a:t>
                      </a:r>
                    </a:p>
                  </a:txBody>
                  <a:tcPr marL="0" marR="0" marT="0" marB="0" anchor="ctr"/>
                </a:tc>
                <a:extLst>
                  <a:ext uri="{0D108BD9-81ED-4DB2-BD59-A6C34878D82A}">
                    <a16:rowId xmlns:a16="http://schemas.microsoft.com/office/drawing/2014/main" val="1480629870"/>
                  </a:ext>
                </a:extLst>
              </a:tr>
              <a:tr h="309989">
                <a:tc>
                  <a:txBody>
                    <a:bodyPr/>
                    <a:lstStyle/>
                    <a:p>
                      <a:pPr>
                        <a:spcAft>
                          <a:spcPts val="0"/>
                        </a:spcAft>
                      </a:pPr>
                      <a:r>
                        <a:rPr lang="en-US" sz="1800">
                          <a:effectLst/>
                        </a:rPr>
                        <a:t> Children </a:t>
                      </a:r>
                    </a:p>
                  </a:txBody>
                  <a:tcPr marL="0" marR="0" marT="0" marB="0" anchor="ctr"/>
                </a:tc>
                <a:tc>
                  <a:txBody>
                    <a:bodyPr/>
                    <a:lstStyle/>
                    <a:p>
                      <a:pPr algn="ctr">
                        <a:spcAft>
                          <a:spcPts val="0"/>
                        </a:spcAft>
                      </a:pPr>
                      <a:r>
                        <a:rPr lang="en-US" sz="1800">
                          <a:effectLst/>
                        </a:rPr>
                        <a:t>80,413</a:t>
                      </a:r>
                    </a:p>
                  </a:txBody>
                  <a:tcPr marL="0" marR="0" marT="0" marB="0" anchor="ctr"/>
                </a:tc>
                <a:tc>
                  <a:txBody>
                    <a:bodyPr/>
                    <a:lstStyle/>
                    <a:p>
                      <a:pPr algn="ctr">
                        <a:spcAft>
                          <a:spcPts val="0"/>
                        </a:spcAft>
                      </a:pPr>
                      <a:r>
                        <a:rPr lang="en-US" sz="1800">
                          <a:effectLst/>
                        </a:rPr>
                        <a:t>273,200</a:t>
                      </a:r>
                    </a:p>
                  </a:txBody>
                  <a:tcPr marL="0" marR="0" marT="0" marB="0" anchor="ctr"/>
                </a:tc>
                <a:extLst>
                  <a:ext uri="{0D108BD9-81ED-4DB2-BD59-A6C34878D82A}">
                    <a16:rowId xmlns:a16="http://schemas.microsoft.com/office/drawing/2014/main" val="3740759207"/>
                  </a:ext>
                </a:extLst>
              </a:tr>
              <a:tr h="294439">
                <a:tc>
                  <a:txBody>
                    <a:bodyPr/>
                    <a:lstStyle/>
                    <a:p>
                      <a:pPr>
                        <a:spcAft>
                          <a:spcPts val="0"/>
                        </a:spcAft>
                      </a:pPr>
                      <a:r>
                        <a:rPr lang="en-US" sz="1800">
                          <a:effectLst/>
                        </a:rPr>
                        <a:t> NCD patients</a:t>
                      </a:r>
                    </a:p>
                  </a:txBody>
                  <a:tcPr marL="0" marR="0" marT="0" marB="0" anchor="ctr"/>
                </a:tc>
                <a:tc>
                  <a:txBody>
                    <a:bodyPr/>
                    <a:lstStyle/>
                    <a:p>
                      <a:pPr algn="ctr">
                        <a:spcAft>
                          <a:spcPts val="0"/>
                        </a:spcAft>
                      </a:pPr>
                      <a:r>
                        <a:rPr lang="en-US" sz="1800">
                          <a:effectLst/>
                        </a:rPr>
                        <a:t>471,531</a:t>
                      </a:r>
                    </a:p>
                  </a:txBody>
                  <a:tcPr marL="0" marR="0" marT="0" marB="0" anchor="ctr"/>
                </a:tc>
                <a:tc>
                  <a:txBody>
                    <a:bodyPr/>
                    <a:lstStyle/>
                    <a:p>
                      <a:pPr algn="ctr">
                        <a:spcAft>
                          <a:spcPts val="0"/>
                        </a:spcAft>
                      </a:pPr>
                      <a:r>
                        <a:rPr lang="en-US" sz="1800" dirty="0">
                          <a:effectLst/>
                        </a:rPr>
                        <a:t>1,602,000</a:t>
                      </a:r>
                    </a:p>
                  </a:txBody>
                  <a:tcPr marL="0" marR="0" marT="0" marB="0" anchor="ctr"/>
                </a:tc>
                <a:extLst>
                  <a:ext uri="{0D108BD9-81ED-4DB2-BD59-A6C34878D82A}">
                    <a16:rowId xmlns:a16="http://schemas.microsoft.com/office/drawing/2014/main" val="1778043656"/>
                  </a:ext>
                </a:extLst>
              </a:tr>
            </a:tbl>
          </a:graphicData>
        </a:graphic>
      </p:graphicFrame>
    </p:spTree>
    <p:extLst>
      <p:ext uri="{BB962C8B-B14F-4D97-AF65-F5344CB8AC3E}">
        <p14:creationId xmlns:p14="http://schemas.microsoft.com/office/powerpoint/2010/main" val="121299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BB48C7B0-EB02-4CE2-A0B1-66DAE9E8CD84}"/>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9B678A64-09BA-4CC9-9201-BD0C80704CC0}"/>
              </a:ext>
            </a:extLst>
          </p:cNvPr>
          <p:cNvSpPr>
            <a:spLocks noGrp="1"/>
          </p:cNvSpPr>
          <p:nvPr>
            <p:ph type="ftr" sz="quarter" idx="15"/>
          </p:nvPr>
        </p:nvSpPr>
        <p:spPr/>
        <p:txBody>
          <a:bodyPr/>
          <a:lstStyle/>
          <a:p>
            <a:r>
              <a:rPr lang="et-EE" err="1"/>
              <a:t>Revised</a:t>
            </a:r>
            <a:r>
              <a:rPr lang="et-EE"/>
              <a:t> </a:t>
            </a:r>
            <a:r>
              <a:rPr lang="en-US"/>
              <a:t>PHC package of services </a:t>
            </a:r>
            <a:r>
              <a:rPr lang="et-EE" err="1"/>
              <a:t>for</a:t>
            </a:r>
            <a:r>
              <a:rPr lang="en-US"/>
              <a:t> Georgia</a:t>
            </a:r>
            <a:endParaRPr lang="en-GB"/>
          </a:p>
        </p:txBody>
      </p:sp>
      <p:sp>
        <p:nvSpPr>
          <p:cNvPr id="6" name="Slaidinumbri kohatäide 5">
            <a:extLst>
              <a:ext uri="{FF2B5EF4-FFF2-40B4-BE49-F238E27FC236}">
                <a16:creationId xmlns:a16="http://schemas.microsoft.com/office/drawing/2014/main" id="{F75C1371-5DF0-4C56-AE01-760D4A59A67F}"/>
              </a:ext>
            </a:extLst>
          </p:cNvPr>
          <p:cNvSpPr>
            <a:spLocks noGrp="1"/>
          </p:cNvSpPr>
          <p:nvPr>
            <p:ph type="sldNum" sz="quarter" idx="16"/>
          </p:nvPr>
        </p:nvSpPr>
        <p:spPr/>
        <p:txBody>
          <a:bodyPr/>
          <a:lstStyle/>
          <a:p>
            <a:fld id="{A74CE0EA-F3B5-4684-BA10-C594598FDB9C}" type="slidenum">
              <a:rPr lang="en-GB" noProof="0" smtClean="0"/>
              <a:pPr/>
              <a:t>16</a:t>
            </a:fld>
            <a:endParaRPr lang="en-GB" noProof="0"/>
          </a:p>
        </p:txBody>
      </p:sp>
      <p:sp>
        <p:nvSpPr>
          <p:cNvPr id="8" name="Pealkiri 7">
            <a:extLst>
              <a:ext uri="{FF2B5EF4-FFF2-40B4-BE49-F238E27FC236}">
                <a16:creationId xmlns:a16="http://schemas.microsoft.com/office/drawing/2014/main" id="{2B404A2C-09C5-41E9-97C4-97A7AC394E8E}"/>
              </a:ext>
            </a:extLst>
          </p:cNvPr>
          <p:cNvSpPr>
            <a:spLocks noGrp="1"/>
          </p:cNvSpPr>
          <p:nvPr>
            <p:ph type="title"/>
          </p:nvPr>
        </p:nvSpPr>
        <p:spPr>
          <a:xfrm>
            <a:off x="480000" y="567213"/>
            <a:ext cx="9337768" cy="720000"/>
          </a:xfrm>
        </p:spPr>
        <p:txBody>
          <a:bodyPr/>
          <a:lstStyle/>
          <a:p>
            <a:r>
              <a:rPr lang="en-US" dirty="0"/>
              <a:t>Target populations and </a:t>
            </a:r>
            <a:r>
              <a:rPr lang="et-EE" dirty="0"/>
              <a:t>budget impact</a:t>
            </a:r>
            <a:r>
              <a:rPr lang="en-US" dirty="0"/>
              <a:t> estimates (Phase 1A)</a:t>
            </a:r>
            <a:endParaRPr lang="et-EE" dirty="0"/>
          </a:p>
        </p:txBody>
      </p:sp>
      <p:graphicFrame>
        <p:nvGraphicFramePr>
          <p:cNvPr id="9" name="Content Placeholder 8">
            <a:extLst>
              <a:ext uri="{FF2B5EF4-FFF2-40B4-BE49-F238E27FC236}">
                <a16:creationId xmlns:a16="http://schemas.microsoft.com/office/drawing/2014/main" id="{B79347E3-845F-4C2E-B5B4-6D77190FCE3F}"/>
              </a:ext>
            </a:extLst>
          </p:cNvPr>
          <p:cNvGraphicFramePr>
            <a:graphicFrameLocks noGrp="1"/>
          </p:cNvGraphicFramePr>
          <p:nvPr>
            <p:ph idx="1"/>
            <p:extLst>
              <p:ext uri="{D42A27DB-BD31-4B8C-83A1-F6EECF244321}">
                <p14:modId xmlns:p14="http://schemas.microsoft.com/office/powerpoint/2010/main" val="2474384093"/>
              </p:ext>
            </p:extLst>
          </p:nvPr>
        </p:nvGraphicFramePr>
        <p:xfrm>
          <a:off x="624964" y="2028484"/>
          <a:ext cx="10936434" cy="2641488"/>
        </p:xfrm>
        <a:graphic>
          <a:graphicData uri="http://schemas.openxmlformats.org/drawingml/2006/table">
            <a:tbl>
              <a:tblPr firstRow="1" bandRow="1">
                <a:tableStyleId>{5C22544A-7EE6-4342-B048-85BDC9FD1C3A}</a:tableStyleId>
              </a:tblPr>
              <a:tblGrid>
                <a:gridCol w="3666347">
                  <a:extLst>
                    <a:ext uri="{9D8B030D-6E8A-4147-A177-3AD203B41FA5}">
                      <a16:colId xmlns:a16="http://schemas.microsoft.com/office/drawing/2014/main" val="3737166535"/>
                    </a:ext>
                  </a:extLst>
                </a:gridCol>
                <a:gridCol w="2365130">
                  <a:extLst>
                    <a:ext uri="{9D8B030D-6E8A-4147-A177-3AD203B41FA5}">
                      <a16:colId xmlns:a16="http://schemas.microsoft.com/office/drawing/2014/main" val="1465374858"/>
                    </a:ext>
                  </a:extLst>
                </a:gridCol>
                <a:gridCol w="1948545">
                  <a:extLst>
                    <a:ext uri="{9D8B030D-6E8A-4147-A177-3AD203B41FA5}">
                      <a16:colId xmlns:a16="http://schemas.microsoft.com/office/drawing/2014/main" val="3326141641"/>
                    </a:ext>
                  </a:extLst>
                </a:gridCol>
                <a:gridCol w="2956412">
                  <a:extLst>
                    <a:ext uri="{9D8B030D-6E8A-4147-A177-3AD203B41FA5}">
                      <a16:colId xmlns:a16="http://schemas.microsoft.com/office/drawing/2014/main" val="2600906663"/>
                    </a:ext>
                  </a:extLst>
                </a:gridCol>
              </a:tblGrid>
              <a:tr h="882559">
                <a:tc>
                  <a:txBody>
                    <a:bodyPr/>
                    <a:lstStyle/>
                    <a:p>
                      <a:pPr marL="0" marR="0" algn="just">
                        <a:lnSpc>
                          <a:spcPct val="107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600">
                          <a:effectLst/>
                        </a:rPr>
                        <a:t>1 Sept – 31 Dec 2021</a:t>
                      </a:r>
                      <a:endParaRPr lang="en-US" sz="2000">
                        <a:effectLst/>
                      </a:endParaRPr>
                    </a:p>
                    <a:p>
                      <a:pPr marL="0" marR="0" algn="ctr">
                        <a:lnSpc>
                          <a:spcPct val="107000"/>
                        </a:lnSpc>
                        <a:spcBef>
                          <a:spcPts val="0"/>
                        </a:spcBef>
                        <a:spcAft>
                          <a:spcPts val="0"/>
                        </a:spcAft>
                      </a:pPr>
                      <a:r>
                        <a:rPr lang="en-US" sz="1600">
                          <a:effectLst/>
                        </a:rPr>
                        <a:t>(4 months)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600">
                          <a:effectLst/>
                        </a:rPr>
                        <a:t>1 Jan – 31 Dec 2022</a:t>
                      </a:r>
                      <a:endParaRPr lang="en-US" sz="2000">
                        <a:effectLst/>
                      </a:endParaRPr>
                    </a:p>
                    <a:p>
                      <a:pPr marL="0" marR="0" algn="ctr">
                        <a:lnSpc>
                          <a:spcPct val="107000"/>
                        </a:lnSpc>
                        <a:spcBef>
                          <a:spcPts val="0"/>
                        </a:spcBef>
                        <a:spcAft>
                          <a:spcPts val="0"/>
                        </a:spcAft>
                      </a:pPr>
                      <a:r>
                        <a:rPr lang="en-US" sz="1600">
                          <a:effectLst/>
                        </a:rPr>
                        <a:t>(12 months)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600">
                          <a:effectLst/>
                        </a:rPr>
                        <a:t>Annual cost of universal implementation after </a:t>
                      </a:r>
                      <a:endParaRPr lang="en-US" sz="2000">
                        <a:effectLst/>
                      </a:endParaRPr>
                    </a:p>
                    <a:p>
                      <a:pPr marL="0" marR="0" algn="ctr">
                        <a:lnSpc>
                          <a:spcPct val="107000"/>
                        </a:lnSpc>
                        <a:spcBef>
                          <a:spcPts val="0"/>
                        </a:spcBef>
                        <a:spcAft>
                          <a:spcPts val="0"/>
                        </a:spcAft>
                      </a:pPr>
                      <a:r>
                        <a:rPr lang="en-US" sz="1600">
                          <a:effectLst/>
                        </a:rPr>
                        <a:t>1 January 2023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27773314"/>
                  </a:ext>
                </a:extLst>
              </a:tr>
              <a:tr h="284089">
                <a:tc>
                  <a:txBody>
                    <a:bodyPr/>
                    <a:lstStyle/>
                    <a:p>
                      <a:pPr marL="91440" marR="0">
                        <a:lnSpc>
                          <a:spcPct val="107000"/>
                        </a:lnSpc>
                        <a:spcBef>
                          <a:spcPts val="0"/>
                        </a:spcBef>
                        <a:spcAft>
                          <a:spcPts val="0"/>
                        </a:spcAft>
                      </a:pPr>
                      <a:r>
                        <a:rPr lang="en-US" sz="1600" b="0" dirty="0">
                          <a:effectLst/>
                        </a:rPr>
                        <a:t>Annual budget ECD </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535,483</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1,606,450</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7,407,047</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65960747"/>
                  </a:ext>
                </a:extLst>
              </a:tr>
              <a:tr h="284089">
                <a:tc>
                  <a:txBody>
                    <a:bodyPr/>
                    <a:lstStyle/>
                    <a:p>
                      <a:pPr marL="91440" marR="0">
                        <a:lnSpc>
                          <a:spcPct val="107000"/>
                        </a:lnSpc>
                        <a:spcBef>
                          <a:spcPts val="0"/>
                        </a:spcBef>
                        <a:spcAft>
                          <a:spcPts val="0"/>
                        </a:spcAft>
                      </a:pPr>
                      <a:r>
                        <a:rPr lang="en-US" sz="1600" b="0" dirty="0">
                          <a:effectLst/>
                        </a:rPr>
                        <a:t>Annual budget NCD </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4,519,497</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13,558,492</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0">
                          <a:effectLst/>
                        </a:rPr>
                        <a:t>64,489,881</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75322969"/>
                  </a:ext>
                </a:extLst>
              </a:tr>
              <a:tr h="576696">
                <a:tc>
                  <a:txBody>
                    <a:bodyPr/>
                    <a:lstStyle/>
                    <a:p>
                      <a:pPr marL="91440" marR="0" lvl="0" algn="l">
                        <a:lnSpc>
                          <a:spcPct val="107000"/>
                        </a:lnSpc>
                        <a:spcBef>
                          <a:spcPts val="0"/>
                        </a:spcBef>
                        <a:spcAft>
                          <a:spcPts val="0"/>
                        </a:spcAft>
                      </a:pPr>
                      <a:r>
                        <a:rPr lang="en-US" sz="1600" b="0" dirty="0">
                          <a:effectLst/>
                          <a:latin typeface="+mn-lt"/>
                          <a:ea typeface="Calibri" panose="020F0502020204030204" pitchFamily="34" charset="0"/>
                          <a:cs typeface="Arial" panose="020B0604020202020204" pitchFamily="34" charset="0"/>
                        </a:rPr>
                        <a:t>Upfront i</a:t>
                      </a:r>
                      <a:r>
                        <a:rPr lang="et-EE" sz="1600" b="0" dirty="0">
                          <a:effectLst/>
                          <a:latin typeface="+mn-lt"/>
                          <a:ea typeface="Calibri" panose="020F0502020204030204" pitchFamily="34" charset="0"/>
                          <a:cs typeface="Arial" panose="020B0604020202020204" pitchFamily="34" charset="0"/>
                        </a:rPr>
                        <a:t>nvestments (</a:t>
                      </a:r>
                      <a:r>
                        <a:rPr lang="en-US" sz="1600" b="0" noProof="0" dirty="0">
                          <a:effectLst/>
                          <a:latin typeface="+mn-lt"/>
                          <a:ea typeface="Calibri" panose="020F0502020204030204" pitchFamily="34" charset="0"/>
                          <a:cs typeface="Arial" panose="020B0604020202020204" pitchFamily="34" charset="0"/>
                        </a:rPr>
                        <a:t>training, equipment, transportation</a:t>
                      </a:r>
                      <a:r>
                        <a:rPr lang="et-EE" sz="1600" b="0" noProof="0" dirty="0">
                          <a:effectLst/>
                          <a:latin typeface="+mn-lt"/>
                          <a:ea typeface="Calibri" panose="020F0502020204030204" pitchFamily="34" charset="0"/>
                          <a:cs typeface="Arial" panose="020B0604020202020204" pitchFamily="34" charset="0"/>
                        </a:rPr>
                        <a:t>* etc)</a:t>
                      </a:r>
                      <a:endParaRPr lang="en-US" sz="1600" b="0" noProof="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defTabSz="914400" rtl="0" eaLnBrk="1" latinLnBrk="0" hangingPunct="1">
                        <a:lnSpc>
                          <a:spcPct val="107000"/>
                        </a:lnSpc>
                        <a:spcBef>
                          <a:spcPts val="0"/>
                        </a:spcBef>
                        <a:spcAft>
                          <a:spcPts val="0"/>
                        </a:spcAft>
                      </a:pPr>
                      <a:r>
                        <a:rPr lang="en-US" sz="1600" b="0" kern="1200">
                          <a:solidFill>
                            <a:schemeClr val="dk1"/>
                          </a:solidFill>
                          <a:effectLst/>
                          <a:latin typeface="+mn-lt"/>
                          <a:ea typeface="+mn-ea"/>
                          <a:cs typeface="+mn-cs"/>
                        </a:rPr>
                        <a:t>2,721,295</a:t>
                      </a:r>
                    </a:p>
                  </a:txBody>
                  <a:tcPr marL="0" marR="0" marT="0" marB="0" anchor="ctr"/>
                </a:tc>
                <a:tc>
                  <a:txBody>
                    <a:bodyPr/>
                    <a:lstStyle/>
                    <a:p>
                      <a:pPr marL="0" marR="0" algn="ctr" defTabSz="914400" rtl="0" eaLnBrk="1" latinLnBrk="0" hangingPunct="1">
                        <a:lnSpc>
                          <a:spcPct val="107000"/>
                        </a:lnSpc>
                        <a:spcBef>
                          <a:spcPts val="0"/>
                        </a:spcBef>
                        <a:spcAft>
                          <a:spcPts val="0"/>
                        </a:spcAft>
                      </a:pPr>
                      <a:r>
                        <a:rPr lang="en-US" sz="1600" b="0" kern="1200">
                          <a:solidFill>
                            <a:schemeClr val="dk1"/>
                          </a:solidFill>
                          <a:effectLst/>
                          <a:latin typeface="+mn-lt"/>
                          <a:ea typeface="+mn-ea"/>
                          <a:cs typeface="+mn-cs"/>
                        </a:rPr>
                        <a:t>3,082,900</a:t>
                      </a:r>
                    </a:p>
                  </a:txBody>
                  <a:tcPr marL="0" marR="0" marT="0" marB="0" anchor="ctr"/>
                </a:tc>
                <a:tc>
                  <a:txBody>
                    <a:bodyPr/>
                    <a:lstStyle/>
                    <a:p>
                      <a:pPr marL="0" marR="0" algn="ctr"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1,155,801</a:t>
                      </a:r>
                    </a:p>
                  </a:txBody>
                  <a:tcPr marL="0" marR="0" marT="0" marB="0" anchor="ctr"/>
                </a:tc>
                <a:extLst>
                  <a:ext uri="{0D108BD9-81ED-4DB2-BD59-A6C34878D82A}">
                    <a16:rowId xmlns:a16="http://schemas.microsoft.com/office/drawing/2014/main" val="3173961987"/>
                  </a:ext>
                </a:extLst>
              </a:tr>
              <a:tr h="614055">
                <a:tc>
                  <a:txBody>
                    <a:bodyPr/>
                    <a:lstStyle/>
                    <a:p>
                      <a:pPr marL="91440" marR="0" lvl="0" algn="l">
                        <a:lnSpc>
                          <a:spcPct val="107000"/>
                        </a:lnSpc>
                        <a:spcBef>
                          <a:spcPts val="0"/>
                        </a:spcBef>
                        <a:spcAft>
                          <a:spcPts val="0"/>
                        </a:spcAft>
                      </a:pPr>
                      <a:r>
                        <a:rPr lang="en-US" sz="1800" b="1" dirty="0">
                          <a:effectLst/>
                          <a:latin typeface="+mn-lt"/>
                          <a:ea typeface="Calibri" panose="020F0502020204030204" pitchFamily="34" charset="0"/>
                          <a:cs typeface="Arial" panose="020B0604020202020204" pitchFamily="34" charset="0"/>
                        </a:rPr>
                        <a:t>TOTAL </a:t>
                      </a:r>
                      <a:r>
                        <a:rPr lang="et-EE" sz="1600" b="0" u="none" strike="noStrike" dirty="0">
                          <a:effectLst/>
                        </a:rPr>
                        <a:t>(not in</a:t>
                      </a:r>
                      <a:r>
                        <a:rPr lang="en-US" sz="1600" b="0" u="none" strike="noStrike" dirty="0">
                          <a:effectLst/>
                        </a:rPr>
                        <a:t>cl</a:t>
                      </a:r>
                      <a:r>
                        <a:rPr lang="et-EE" sz="1600" b="0" u="none" strike="noStrike" dirty="0">
                          <a:effectLst/>
                        </a:rPr>
                        <a:t>uding medications</a:t>
                      </a:r>
                      <a:r>
                        <a:rPr lang="en-US" sz="1600" b="0" u="none" strike="noStrike" dirty="0">
                          <a:effectLst/>
                        </a:rPr>
                        <a:t>, digital solutions, engagement/comms</a:t>
                      </a:r>
                      <a:r>
                        <a:rPr lang="en-US" sz="1600" b="0" dirty="0">
                          <a:effectLst/>
                          <a:latin typeface="+mn-lt"/>
                          <a:ea typeface="Calibri" panose="020F0502020204030204" pitchFamily="34" charset="0"/>
                          <a:cs typeface="Arial" panose="020B0604020202020204" pitchFamily="34" charset="0"/>
                        </a:rPr>
                        <a:t>)</a:t>
                      </a:r>
                      <a:r>
                        <a:rPr lang="et-EE" sz="1600" b="0" dirty="0">
                          <a:effectLst/>
                          <a:latin typeface="+mn-lt"/>
                          <a:ea typeface="Calibri" panose="020F0502020204030204" pitchFamily="34" charset="0"/>
                          <a:cs typeface="Arial" panose="020B0604020202020204" pitchFamily="34" charset="0"/>
                        </a:rPr>
                        <a:t>**</a:t>
                      </a:r>
                      <a:endParaRPr lang="en-US" sz="1800" b="0" dirty="0">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defTabSz="914400" rtl="0" eaLnBrk="1" latinLnBrk="0" hangingPunct="1">
                        <a:lnSpc>
                          <a:spcPct val="107000"/>
                        </a:lnSpc>
                        <a:spcBef>
                          <a:spcPts val="0"/>
                        </a:spcBef>
                        <a:spcAft>
                          <a:spcPts val="0"/>
                        </a:spcAft>
                      </a:pPr>
                      <a:r>
                        <a:rPr lang="en-US" sz="1800" b="1" kern="1200">
                          <a:solidFill>
                            <a:schemeClr val="dk1"/>
                          </a:solidFill>
                          <a:effectLst/>
                          <a:latin typeface="+mn-lt"/>
                          <a:ea typeface="+mn-ea"/>
                          <a:cs typeface="+mn-cs"/>
                        </a:rPr>
                        <a:t>7,776,275</a:t>
                      </a:r>
                    </a:p>
                  </a:txBody>
                  <a:tcPr marL="0" marR="0" marT="0" marB="0" anchor="ctr"/>
                </a:tc>
                <a:tc>
                  <a:txBody>
                    <a:bodyPr/>
                    <a:lstStyle/>
                    <a:p>
                      <a:pPr marL="0" marR="0" algn="ctr">
                        <a:lnSpc>
                          <a:spcPct val="107000"/>
                        </a:lnSpc>
                        <a:spcBef>
                          <a:spcPts val="0"/>
                        </a:spcBef>
                        <a:spcAft>
                          <a:spcPts val="0"/>
                        </a:spcAft>
                      </a:pPr>
                      <a:r>
                        <a:rPr lang="en-US" sz="1800" b="1" kern="1200">
                          <a:solidFill>
                            <a:schemeClr val="dk1"/>
                          </a:solidFill>
                          <a:effectLst/>
                          <a:latin typeface="+mn-lt"/>
                          <a:ea typeface="+mn-ea"/>
                          <a:cs typeface="+mn-cs"/>
                        </a:rPr>
                        <a:t>18,247,842</a:t>
                      </a:r>
                    </a:p>
                  </a:txBody>
                  <a:tcPr marL="0" marR="0" marT="0" marB="0" anchor="ctr"/>
                </a:tc>
                <a:tc>
                  <a:txBody>
                    <a:bodyPr/>
                    <a:lstStyle/>
                    <a:p>
                      <a:pPr marL="0" marR="0" algn="ctr" defTabSz="914400" rtl="0" eaLnBrk="1" latinLnBrk="0" hangingPunct="1">
                        <a:lnSpc>
                          <a:spcPct val="107000"/>
                        </a:lnSpc>
                        <a:spcBef>
                          <a:spcPts val="0"/>
                        </a:spcBef>
                        <a:spcAft>
                          <a:spcPts val="0"/>
                        </a:spcAft>
                      </a:pPr>
                      <a:r>
                        <a:rPr lang="en-US" sz="1800" b="1" kern="1200" dirty="0">
                          <a:solidFill>
                            <a:schemeClr val="dk1"/>
                          </a:solidFill>
                          <a:effectLst/>
                          <a:latin typeface="+mn-lt"/>
                          <a:ea typeface="+mn-ea"/>
                          <a:cs typeface="+mn-cs"/>
                        </a:rPr>
                        <a:t>73,052,729</a:t>
                      </a:r>
                    </a:p>
                  </a:txBody>
                  <a:tcPr marL="0" marR="0" marT="0" marB="0" anchor="ctr"/>
                </a:tc>
                <a:extLst>
                  <a:ext uri="{0D108BD9-81ED-4DB2-BD59-A6C34878D82A}">
                    <a16:rowId xmlns:a16="http://schemas.microsoft.com/office/drawing/2014/main" val="1161542310"/>
                  </a:ext>
                </a:extLst>
              </a:tr>
            </a:tbl>
          </a:graphicData>
        </a:graphic>
      </p:graphicFrame>
      <p:sp>
        <p:nvSpPr>
          <p:cNvPr id="2" name="TextBox 1">
            <a:extLst>
              <a:ext uri="{FF2B5EF4-FFF2-40B4-BE49-F238E27FC236}">
                <a16:creationId xmlns:a16="http://schemas.microsoft.com/office/drawing/2014/main" id="{91BFFD96-34E2-4965-B9E2-29C63CCAE935}"/>
              </a:ext>
            </a:extLst>
          </p:cNvPr>
          <p:cNvSpPr txBox="1"/>
          <p:nvPr/>
        </p:nvSpPr>
        <p:spPr>
          <a:xfrm flipH="1">
            <a:off x="624964" y="4796032"/>
            <a:ext cx="10745750" cy="553998"/>
          </a:xfrm>
          <a:prstGeom prst="rect">
            <a:avLst/>
          </a:prstGeom>
          <a:noFill/>
        </p:spPr>
        <p:txBody>
          <a:bodyPr wrap="square" rtlCol="0">
            <a:spAutoFit/>
          </a:bodyPr>
          <a:lstStyle/>
          <a:p>
            <a:r>
              <a:rPr lang="en-US" sz="1000" dirty="0"/>
              <a:t>*additional upfront investments may be needed for IT infrastructure, communication depending on the need and currently available solutions.</a:t>
            </a:r>
          </a:p>
          <a:p>
            <a:r>
              <a:rPr lang="en-US" sz="1000" dirty="0"/>
              <a:t>** </a:t>
            </a:r>
            <a:r>
              <a:rPr lang="en-US" sz="1000" b="0" i="0" u="none" strike="noStrike" kern="1200" dirty="0">
                <a:solidFill>
                  <a:schemeClr val="tx1"/>
                </a:solidFill>
                <a:effectLst/>
                <a:latin typeface="+mn-lt"/>
                <a:ea typeface="+mn-ea"/>
                <a:cs typeface="+mn-cs"/>
              </a:rPr>
              <a:t>The budget impact assessments are not adjusted to inflation (no increase in capitation amount is foreseen</a:t>
            </a:r>
            <a:r>
              <a:rPr lang="en-US" sz="1000" dirty="0"/>
              <a:t> during the 3 year period)</a:t>
            </a:r>
            <a:endParaRPr lang="en-US" sz="1000" b="0" i="0" u="none" strike="noStrike" kern="1200" dirty="0">
              <a:solidFill>
                <a:schemeClr val="tx1"/>
              </a:solidFill>
              <a:effectLst/>
              <a:latin typeface="+mn-lt"/>
              <a:ea typeface="+mn-ea"/>
              <a:cs typeface="+mn-cs"/>
            </a:endParaRPr>
          </a:p>
          <a:p>
            <a:endParaRPr lang="en-US" sz="1000" dirty="0"/>
          </a:p>
        </p:txBody>
      </p:sp>
    </p:spTree>
    <p:extLst>
      <p:ext uri="{BB962C8B-B14F-4D97-AF65-F5344CB8AC3E}">
        <p14:creationId xmlns:p14="http://schemas.microsoft.com/office/powerpoint/2010/main" val="212089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BB48C7B0-EB02-4CE2-A0B1-66DAE9E8CD84}"/>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9B678A64-09BA-4CC9-9201-BD0C80704CC0}"/>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aidinumbri kohatäide 5">
            <a:extLst>
              <a:ext uri="{FF2B5EF4-FFF2-40B4-BE49-F238E27FC236}">
                <a16:creationId xmlns:a16="http://schemas.microsoft.com/office/drawing/2014/main" id="{F75C1371-5DF0-4C56-AE01-760D4A59A67F}"/>
              </a:ext>
            </a:extLst>
          </p:cNvPr>
          <p:cNvSpPr>
            <a:spLocks noGrp="1"/>
          </p:cNvSpPr>
          <p:nvPr>
            <p:ph type="sldNum" sz="quarter" idx="16"/>
          </p:nvPr>
        </p:nvSpPr>
        <p:spPr/>
        <p:txBody>
          <a:bodyPr/>
          <a:lstStyle/>
          <a:p>
            <a:fld id="{A74CE0EA-F3B5-4684-BA10-C594598FDB9C}" type="slidenum">
              <a:rPr lang="en-GB" noProof="0" smtClean="0"/>
              <a:pPr/>
              <a:t>17</a:t>
            </a:fld>
            <a:endParaRPr lang="en-GB" noProof="0"/>
          </a:p>
        </p:txBody>
      </p:sp>
      <p:sp>
        <p:nvSpPr>
          <p:cNvPr id="8" name="Pealkiri 7">
            <a:extLst>
              <a:ext uri="{FF2B5EF4-FFF2-40B4-BE49-F238E27FC236}">
                <a16:creationId xmlns:a16="http://schemas.microsoft.com/office/drawing/2014/main" id="{2B404A2C-09C5-41E9-97C4-97A7AC394E8E}"/>
              </a:ext>
            </a:extLst>
          </p:cNvPr>
          <p:cNvSpPr>
            <a:spLocks noGrp="1"/>
          </p:cNvSpPr>
          <p:nvPr>
            <p:ph type="title"/>
          </p:nvPr>
        </p:nvSpPr>
        <p:spPr>
          <a:xfrm>
            <a:off x="480000" y="375898"/>
            <a:ext cx="8160000" cy="720000"/>
          </a:xfrm>
        </p:spPr>
        <p:txBody>
          <a:bodyPr/>
          <a:lstStyle/>
          <a:p>
            <a:r>
              <a:rPr lang="en-US" dirty="0"/>
              <a:t>Provider payment for Package A (Phase 1A)</a:t>
            </a:r>
            <a:endParaRPr lang="et-EE" dirty="0"/>
          </a:p>
        </p:txBody>
      </p:sp>
      <p:graphicFrame>
        <p:nvGraphicFramePr>
          <p:cNvPr id="7" name="Table 6">
            <a:extLst>
              <a:ext uri="{FF2B5EF4-FFF2-40B4-BE49-F238E27FC236}">
                <a16:creationId xmlns:a16="http://schemas.microsoft.com/office/drawing/2014/main" id="{46DE5F30-9D6E-4ABE-A716-1A089A68D2FA}"/>
              </a:ext>
            </a:extLst>
          </p:cNvPr>
          <p:cNvGraphicFramePr>
            <a:graphicFrameLocks noGrp="1"/>
          </p:cNvGraphicFramePr>
          <p:nvPr>
            <p:extLst>
              <p:ext uri="{D42A27DB-BD31-4B8C-83A1-F6EECF244321}">
                <p14:modId xmlns:p14="http://schemas.microsoft.com/office/powerpoint/2010/main" val="4096671366"/>
              </p:ext>
            </p:extLst>
          </p:nvPr>
        </p:nvGraphicFramePr>
        <p:xfrm>
          <a:off x="480000" y="1759131"/>
          <a:ext cx="11226364" cy="2693126"/>
        </p:xfrm>
        <a:graphic>
          <a:graphicData uri="http://schemas.openxmlformats.org/drawingml/2006/table">
            <a:tbl>
              <a:tblPr firstRow="1" firstCol="1" bandRow="1">
                <a:tableStyleId>{5C22544A-7EE6-4342-B048-85BDC9FD1C3A}</a:tableStyleId>
              </a:tblPr>
              <a:tblGrid>
                <a:gridCol w="2863701">
                  <a:extLst>
                    <a:ext uri="{9D8B030D-6E8A-4147-A177-3AD203B41FA5}">
                      <a16:colId xmlns:a16="http://schemas.microsoft.com/office/drawing/2014/main" val="125994761"/>
                    </a:ext>
                  </a:extLst>
                </a:gridCol>
                <a:gridCol w="2463150">
                  <a:extLst>
                    <a:ext uri="{9D8B030D-6E8A-4147-A177-3AD203B41FA5}">
                      <a16:colId xmlns:a16="http://schemas.microsoft.com/office/drawing/2014/main" val="3817205939"/>
                    </a:ext>
                  </a:extLst>
                </a:gridCol>
                <a:gridCol w="1808119">
                  <a:extLst>
                    <a:ext uri="{9D8B030D-6E8A-4147-A177-3AD203B41FA5}">
                      <a16:colId xmlns:a16="http://schemas.microsoft.com/office/drawing/2014/main" val="1778926219"/>
                    </a:ext>
                  </a:extLst>
                </a:gridCol>
                <a:gridCol w="2499750">
                  <a:extLst>
                    <a:ext uri="{9D8B030D-6E8A-4147-A177-3AD203B41FA5}">
                      <a16:colId xmlns:a16="http://schemas.microsoft.com/office/drawing/2014/main" val="4209434639"/>
                    </a:ext>
                  </a:extLst>
                </a:gridCol>
                <a:gridCol w="1591644">
                  <a:extLst>
                    <a:ext uri="{9D8B030D-6E8A-4147-A177-3AD203B41FA5}">
                      <a16:colId xmlns:a16="http://schemas.microsoft.com/office/drawing/2014/main" val="888723347"/>
                    </a:ext>
                  </a:extLst>
                </a:gridCol>
              </a:tblGrid>
              <a:tr h="1024711">
                <a:tc>
                  <a:txBody>
                    <a:bodyPr/>
                    <a:lstStyle/>
                    <a:p>
                      <a:pPr marL="0" marR="0" algn="ctr">
                        <a:lnSpc>
                          <a:spcPct val="107000"/>
                        </a:lnSpc>
                        <a:spcBef>
                          <a:spcPts val="0"/>
                        </a:spcBef>
                        <a:spcAft>
                          <a:spcPts val="0"/>
                        </a:spcAft>
                      </a:pPr>
                      <a:r>
                        <a:rPr lang="en-US" sz="1800" dirty="0">
                          <a:effectLst/>
                        </a:rPr>
                        <a:t>Package 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800">
                          <a:effectLst/>
                        </a:rPr>
                        <a:t>Average population </a:t>
                      </a:r>
                    </a:p>
                    <a:p>
                      <a:pPr marL="0" marR="0" algn="ctr">
                        <a:lnSpc>
                          <a:spcPct val="107000"/>
                        </a:lnSpc>
                        <a:spcBef>
                          <a:spcPts val="0"/>
                        </a:spcBef>
                        <a:spcAft>
                          <a:spcPts val="0"/>
                        </a:spcAft>
                      </a:pPr>
                      <a:r>
                        <a:rPr lang="en-US" sz="1800">
                          <a:effectLst/>
                        </a:rPr>
                        <a:t>per FD/FN with </a:t>
                      </a:r>
                    </a:p>
                    <a:p>
                      <a:pPr marL="0" marR="0" algn="ctr">
                        <a:lnSpc>
                          <a:spcPct val="107000"/>
                        </a:lnSpc>
                        <a:spcBef>
                          <a:spcPts val="0"/>
                        </a:spcBef>
                        <a:spcAft>
                          <a:spcPts val="0"/>
                        </a:spcAft>
                      </a:pPr>
                      <a:r>
                        <a:rPr lang="en-US" sz="1800">
                          <a:effectLst/>
                        </a:rPr>
                        <a:t>patient list of 1,500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800">
                          <a:effectLst/>
                        </a:rPr>
                        <a:t>Monthly capitation per enrollee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800">
                          <a:effectLst/>
                        </a:rPr>
                        <a:t>Average monthly sum if coverage is 70% for NCD and 95% for ECD</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800">
                          <a:effectLst/>
                        </a:rPr>
                        <a:t>Average annual sum GEL</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04438860"/>
                  </a:ext>
                </a:extLst>
              </a:tr>
              <a:tr h="677303">
                <a:tc>
                  <a:txBody>
                    <a:bodyPr/>
                    <a:lstStyle/>
                    <a:p>
                      <a:pPr marL="91440" marR="0" algn="l">
                        <a:lnSpc>
                          <a:spcPct val="107000"/>
                        </a:lnSpc>
                        <a:spcBef>
                          <a:spcPts val="0"/>
                        </a:spcBef>
                        <a:spcAft>
                          <a:spcPts val="0"/>
                        </a:spcAft>
                      </a:pPr>
                      <a:r>
                        <a:rPr lang="en-US" sz="1800">
                          <a:effectLst/>
                        </a:rPr>
                        <a:t>NCD services (diabetes, CVD and hypertension)</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646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4.79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1,548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1">
                          <a:effectLst/>
                        </a:rPr>
                        <a:t>18,573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72301866"/>
                  </a:ext>
                </a:extLst>
              </a:tr>
              <a:tr h="499194">
                <a:tc>
                  <a:txBody>
                    <a:bodyPr/>
                    <a:lstStyle/>
                    <a:p>
                      <a:pPr marL="91440" marR="0" algn="l">
                        <a:lnSpc>
                          <a:spcPct val="107000"/>
                        </a:lnSpc>
                        <a:spcBef>
                          <a:spcPts val="0"/>
                        </a:spcBef>
                        <a:spcAft>
                          <a:spcPts val="0"/>
                        </a:spcAft>
                      </a:pPr>
                      <a:r>
                        <a:rPr lang="en-US" sz="1800">
                          <a:effectLst/>
                        </a:rPr>
                        <a:t>ECD services (0-5)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182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2.38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303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1">
                          <a:effectLst/>
                        </a:rPr>
                        <a:t>3,639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34981246"/>
                  </a:ext>
                </a:extLst>
              </a:tr>
              <a:tr h="491918">
                <a:tc>
                  <a:txBody>
                    <a:bodyPr/>
                    <a:lstStyle/>
                    <a:p>
                      <a:pPr marL="91440" marR="0" algn="l">
                        <a:lnSpc>
                          <a:spcPct val="107000"/>
                        </a:lnSpc>
                        <a:spcBef>
                          <a:spcPts val="0"/>
                        </a:spcBef>
                        <a:spcAft>
                          <a:spcPts val="0"/>
                        </a:spcAft>
                      </a:pPr>
                      <a:r>
                        <a:rPr lang="en-US" sz="1800">
                          <a:effectLst/>
                        </a:rPr>
                        <a:t>Average # of patients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828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Total GEL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a:effectLst/>
                        </a:rPr>
                        <a:t>1,851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600" b="1" dirty="0">
                          <a:effectLst/>
                        </a:rPr>
                        <a:t>22,212</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66924323"/>
                  </a:ext>
                </a:extLst>
              </a:tr>
            </a:tbl>
          </a:graphicData>
        </a:graphic>
      </p:graphicFrame>
    </p:spTree>
    <p:extLst>
      <p:ext uri="{BB962C8B-B14F-4D97-AF65-F5344CB8AC3E}">
        <p14:creationId xmlns:p14="http://schemas.microsoft.com/office/powerpoint/2010/main" val="75153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34A0BC2E-C271-45A5-BFD5-5B79B6DDD70F}"/>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07675E27-1898-4446-9804-B0342B306F8F}"/>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aidinumbri kohatäide 5">
            <a:extLst>
              <a:ext uri="{FF2B5EF4-FFF2-40B4-BE49-F238E27FC236}">
                <a16:creationId xmlns:a16="http://schemas.microsoft.com/office/drawing/2014/main" id="{3575FB7B-AA17-429B-BBAD-59450A5B53DA}"/>
              </a:ext>
            </a:extLst>
          </p:cNvPr>
          <p:cNvSpPr>
            <a:spLocks noGrp="1"/>
          </p:cNvSpPr>
          <p:nvPr>
            <p:ph type="sldNum" sz="quarter" idx="16"/>
          </p:nvPr>
        </p:nvSpPr>
        <p:spPr/>
        <p:txBody>
          <a:bodyPr/>
          <a:lstStyle/>
          <a:p>
            <a:fld id="{A74CE0EA-F3B5-4684-BA10-C594598FDB9C}" type="slidenum">
              <a:rPr lang="en-GB" noProof="0" smtClean="0"/>
              <a:pPr/>
              <a:t>18</a:t>
            </a:fld>
            <a:endParaRPr lang="en-GB" noProof="0"/>
          </a:p>
        </p:txBody>
      </p:sp>
      <p:sp>
        <p:nvSpPr>
          <p:cNvPr id="8" name="Pealkiri 7">
            <a:extLst>
              <a:ext uri="{FF2B5EF4-FFF2-40B4-BE49-F238E27FC236}">
                <a16:creationId xmlns:a16="http://schemas.microsoft.com/office/drawing/2014/main" id="{8FD90E65-FD37-426B-BACB-2A8787139F7B}"/>
              </a:ext>
            </a:extLst>
          </p:cNvPr>
          <p:cNvSpPr>
            <a:spLocks noGrp="1"/>
          </p:cNvSpPr>
          <p:nvPr>
            <p:ph type="title"/>
          </p:nvPr>
        </p:nvSpPr>
        <p:spPr>
          <a:xfrm>
            <a:off x="480000" y="414996"/>
            <a:ext cx="8811387" cy="720000"/>
          </a:xfrm>
        </p:spPr>
        <p:txBody>
          <a:bodyPr/>
          <a:lstStyle/>
          <a:p>
            <a:r>
              <a:rPr lang="en-US" sz="3200"/>
              <a:t>Prerequisites for phased implementation</a:t>
            </a:r>
            <a:endParaRPr lang="et-EE" sz="3200"/>
          </a:p>
        </p:txBody>
      </p:sp>
      <p:sp>
        <p:nvSpPr>
          <p:cNvPr id="7" name="Sisu kohatäide 1">
            <a:extLst>
              <a:ext uri="{FF2B5EF4-FFF2-40B4-BE49-F238E27FC236}">
                <a16:creationId xmlns:a16="http://schemas.microsoft.com/office/drawing/2014/main" id="{2693B810-461E-41F3-94E2-30E2365BCF07}"/>
              </a:ext>
            </a:extLst>
          </p:cNvPr>
          <p:cNvSpPr txBox="1">
            <a:spLocks/>
          </p:cNvSpPr>
          <p:nvPr/>
        </p:nvSpPr>
        <p:spPr bwMode="invGray">
          <a:xfrm>
            <a:off x="829993" y="1586301"/>
            <a:ext cx="10586440" cy="4290646"/>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1" indent="0">
              <a:lnSpc>
                <a:spcPct val="70000"/>
              </a:lnSpc>
              <a:buFont typeface="Arial" panose="020B0604020202020204" pitchFamily="34" charset="0"/>
              <a:buNone/>
            </a:pPr>
            <a:endParaRPr lang="en-GB" sz="2800"/>
          </a:p>
          <a:p>
            <a:pPr lvl="1">
              <a:lnSpc>
                <a:spcPct val="70000"/>
              </a:lnSpc>
              <a:buFont typeface="Wingdings" panose="05000000000000000000" pitchFamily="2" charset="2"/>
              <a:buChar char="§"/>
            </a:pPr>
            <a:r>
              <a:rPr lang="en-GB" sz="2400"/>
              <a:t>Before implementation of </a:t>
            </a:r>
            <a:r>
              <a:rPr lang="en-GB" sz="2400" b="1"/>
              <a:t>Phase 1A</a:t>
            </a:r>
            <a:r>
              <a:rPr lang="en-GB" sz="2400"/>
              <a:t>, it is essential to develop:</a:t>
            </a:r>
            <a:endParaRPr lang="en-GB" sz="2400">
              <a:cs typeface="Arial"/>
            </a:endParaRPr>
          </a:p>
          <a:p>
            <a:pPr lvl="2">
              <a:lnSpc>
                <a:spcPct val="70000"/>
              </a:lnSpc>
              <a:buFont typeface="Wingdings" panose="05000000000000000000" pitchFamily="2" charset="2"/>
              <a:buChar char="ü"/>
            </a:pPr>
            <a:r>
              <a:rPr lang="en-GB" sz="2000" b="1"/>
              <a:t>new national guidelines </a:t>
            </a:r>
            <a:r>
              <a:rPr lang="en-GB" sz="2000"/>
              <a:t>(when necessary)</a:t>
            </a:r>
            <a:endParaRPr lang="en-GB" sz="2000">
              <a:cs typeface="Arial"/>
            </a:endParaRPr>
          </a:p>
          <a:p>
            <a:pPr lvl="2">
              <a:lnSpc>
                <a:spcPct val="70000"/>
              </a:lnSpc>
              <a:buFont typeface="Wingdings" panose="05000000000000000000" pitchFamily="2" charset="2"/>
              <a:buChar char="ü"/>
            </a:pPr>
            <a:r>
              <a:rPr lang="en-GB" sz="2000" b="1"/>
              <a:t>system and criteria </a:t>
            </a:r>
            <a:r>
              <a:rPr lang="en-GB" sz="2000"/>
              <a:t>to define patients in the catchment area </a:t>
            </a:r>
            <a:endParaRPr lang="en-GB" sz="2000">
              <a:cs typeface="Arial"/>
            </a:endParaRPr>
          </a:p>
          <a:p>
            <a:pPr lvl="2">
              <a:lnSpc>
                <a:spcPct val="70000"/>
              </a:lnSpc>
              <a:buFont typeface="Wingdings" panose="05000000000000000000" pitchFamily="2" charset="2"/>
              <a:buChar char="ü"/>
            </a:pPr>
            <a:r>
              <a:rPr lang="en-GB" sz="2000" b="1"/>
              <a:t>technical solutions/details </a:t>
            </a:r>
            <a:r>
              <a:rPr lang="en-GB" sz="2000"/>
              <a:t>for the </a:t>
            </a:r>
            <a:r>
              <a:rPr lang="en-GB" sz="2000" b="1"/>
              <a:t>add on payment instalments</a:t>
            </a:r>
            <a:endParaRPr lang="en-GB" sz="2000" b="1">
              <a:cs typeface="Arial"/>
            </a:endParaRPr>
          </a:p>
          <a:p>
            <a:pPr marL="180975" lvl="1" indent="0">
              <a:lnSpc>
                <a:spcPct val="70000"/>
              </a:lnSpc>
              <a:buFont typeface="Arial" panose="020B0604020202020204" pitchFamily="34" charset="0"/>
              <a:buNone/>
            </a:pPr>
            <a:endParaRPr lang="en-GB" sz="2000" b="1"/>
          </a:p>
          <a:p>
            <a:pPr lvl="1">
              <a:lnSpc>
                <a:spcPct val="70000"/>
              </a:lnSpc>
              <a:buFont typeface="Wingdings" panose="05000000000000000000" pitchFamily="2" charset="2"/>
              <a:buChar char="§"/>
            </a:pPr>
            <a:r>
              <a:rPr lang="en-GB" sz="2400"/>
              <a:t>.. and define:</a:t>
            </a:r>
            <a:endParaRPr lang="en-GB" sz="2400">
              <a:cs typeface="Arial"/>
            </a:endParaRPr>
          </a:p>
          <a:p>
            <a:pPr lvl="2">
              <a:lnSpc>
                <a:spcPct val="70000"/>
              </a:lnSpc>
              <a:buFont typeface="Wingdings" panose="05000000000000000000" pitchFamily="2" charset="2"/>
              <a:buChar char="ü"/>
            </a:pPr>
            <a:r>
              <a:rPr lang="en-GB" sz="2000" b="1"/>
              <a:t>budgetary space</a:t>
            </a:r>
            <a:endParaRPr lang="en-GB" sz="2000" b="1">
              <a:cs typeface="Arial"/>
            </a:endParaRPr>
          </a:p>
          <a:p>
            <a:pPr lvl="2">
              <a:lnSpc>
                <a:spcPct val="70000"/>
              </a:lnSpc>
              <a:buFont typeface="Wingdings" panose="05000000000000000000" pitchFamily="2" charset="2"/>
              <a:buChar char="ü"/>
            </a:pPr>
            <a:r>
              <a:rPr lang="en-GB" sz="2000" b="1"/>
              <a:t>necessary changes in legislation and contracting process </a:t>
            </a:r>
            <a:endParaRPr lang="en-GB" sz="2000" b="1">
              <a:cs typeface="Arial"/>
            </a:endParaRPr>
          </a:p>
          <a:p>
            <a:pPr lvl="2">
              <a:lnSpc>
                <a:spcPct val="70000"/>
              </a:lnSpc>
              <a:buFont typeface="Wingdings" panose="05000000000000000000" pitchFamily="2" charset="2"/>
              <a:buChar char="ü"/>
            </a:pPr>
            <a:r>
              <a:rPr lang="en-GB" sz="2000" b="1"/>
              <a:t>list of early adopters and selection process</a:t>
            </a:r>
            <a:endParaRPr lang="en-GB" sz="2000" b="1">
              <a:cs typeface="Arial"/>
            </a:endParaRPr>
          </a:p>
          <a:p>
            <a:pPr lvl="2">
              <a:lnSpc>
                <a:spcPct val="70000"/>
              </a:lnSpc>
              <a:buFont typeface="Wingdings" panose="05000000000000000000" pitchFamily="2" charset="2"/>
              <a:buChar char="ü"/>
            </a:pPr>
            <a:r>
              <a:rPr lang="en-GB" sz="2000" b="1"/>
              <a:t>necessary upfront investments </a:t>
            </a:r>
            <a:r>
              <a:rPr lang="en-GB" sz="2000"/>
              <a:t>(equipment, IT-solutions, training)</a:t>
            </a:r>
            <a:endParaRPr lang="en-GB" sz="2000">
              <a:cs typeface="Arial"/>
            </a:endParaRPr>
          </a:p>
          <a:p>
            <a:endParaRPr lang="en-GB"/>
          </a:p>
        </p:txBody>
      </p:sp>
    </p:spTree>
    <p:extLst>
      <p:ext uri="{BB962C8B-B14F-4D97-AF65-F5344CB8AC3E}">
        <p14:creationId xmlns:p14="http://schemas.microsoft.com/office/powerpoint/2010/main" val="33546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326" y="2633696"/>
            <a:ext cx="11226365" cy="3314717"/>
          </a:xfrm>
        </p:spPr>
        <p:txBody>
          <a:bodyPr vert="horz" lIns="18000" tIns="0" rIns="18000" bIns="0" rtlCol="0" anchor="t">
            <a:noAutofit/>
          </a:bodyPr>
          <a:lstStyle/>
          <a:p>
            <a:pPr marL="180975" lvl="1" indent="0">
              <a:lnSpc>
                <a:spcPct val="100000"/>
              </a:lnSpc>
              <a:buNone/>
            </a:pPr>
            <a:r>
              <a:rPr lang="en-US" sz="2500" dirty="0"/>
              <a:t>Phase </a:t>
            </a:r>
            <a:r>
              <a:rPr lang="et-EE" sz="2500" dirty="0"/>
              <a:t>2A includes universal implementation of priority service </a:t>
            </a:r>
            <a:r>
              <a:rPr lang="en-US" sz="2500" dirty="0"/>
              <a:t>P</a:t>
            </a:r>
            <a:r>
              <a:rPr lang="et-EE" sz="2500" dirty="0"/>
              <a:t>ackage</a:t>
            </a:r>
            <a:r>
              <a:rPr lang="en-US" sz="2500" dirty="0"/>
              <a:t> A throughout Georgia</a:t>
            </a:r>
            <a:endParaRPr lang="et-EE" sz="2400" dirty="0"/>
          </a:p>
          <a:p>
            <a:pPr lvl="1">
              <a:lnSpc>
                <a:spcPct val="100000"/>
              </a:lnSpc>
            </a:pPr>
            <a:r>
              <a:rPr lang="en-US" sz="2400" dirty="0"/>
              <a:t>The calculated rates </a:t>
            </a:r>
            <a:r>
              <a:rPr lang="en-US" sz="2400" b="1" dirty="0"/>
              <a:t>cover all necessary costs </a:t>
            </a:r>
            <a:r>
              <a:rPr lang="en-US" sz="2400" dirty="0"/>
              <a:t>for </a:t>
            </a:r>
            <a:r>
              <a:rPr lang="et-EE" sz="2400" dirty="0"/>
              <a:t>rural and urban providers working as single practitioner or in groups</a:t>
            </a:r>
            <a:endParaRPr lang="en-US" sz="2400" b="1" dirty="0"/>
          </a:p>
          <a:p>
            <a:pPr lvl="1">
              <a:lnSpc>
                <a:spcPct val="100000"/>
              </a:lnSpc>
            </a:pPr>
            <a:r>
              <a:rPr lang="en-US" sz="2400" dirty="0"/>
              <a:t>The costs of </a:t>
            </a:r>
            <a:r>
              <a:rPr lang="en-US" sz="2400" b="1" dirty="0"/>
              <a:t>laboratory tests</a:t>
            </a:r>
            <a:r>
              <a:rPr lang="en-US" sz="2400" dirty="0"/>
              <a:t> that minimally should be available at primary care level are considered</a:t>
            </a:r>
          </a:p>
          <a:p>
            <a:pPr marL="180975" lvl="1" indent="0">
              <a:lnSpc>
                <a:spcPct val="70000"/>
              </a:lnSpc>
              <a:buNone/>
            </a:pPr>
            <a:endParaRPr lang="en-US" dirty="0"/>
          </a:p>
          <a:p>
            <a:pPr lvl="0"/>
            <a:r>
              <a:rPr lang="en-US" sz="2800" b="1" dirty="0">
                <a:solidFill>
                  <a:schemeClr val="bg1"/>
                </a:solidFill>
                <a:highlight>
                  <a:srgbClr val="0092CC"/>
                </a:highlight>
              </a:rPr>
              <a:t>NB!</a:t>
            </a:r>
            <a:r>
              <a:rPr lang="en-US" sz="2800" dirty="0"/>
              <a:t> Costing model is flexible to amend underlying assumptions </a:t>
            </a:r>
          </a:p>
          <a:p>
            <a:pPr lvl="0"/>
            <a:endParaRPr lang="en-GB" dirty="0"/>
          </a:p>
        </p:txBody>
      </p:sp>
      <p:sp>
        <p:nvSpPr>
          <p:cNvPr id="4" name="Date Placeholder 3"/>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p:txBody>
          <a:bodyPr/>
          <a:lstStyle/>
          <a:p>
            <a:r>
              <a:rPr lang="en-GB" noProof="0"/>
              <a:t>|     </a:t>
            </a:r>
            <a:r>
              <a:rPr lang="et-EE"/>
              <a:t>Re</a:t>
            </a:r>
            <a:r>
              <a:rPr lang="en-US"/>
              <a:t>fined</a:t>
            </a:r>
            <a:r>
              <a:rPr lang="et-EE"/>
              <a:t> </a:t>
            </a:r>
            <a:r>
              <a:rPr lang="en-US"/>
              <a:t>PHC package of services </a:t>
            </a:r>
            <a:r>
              <a:rPr lang="et-EE"/>
              <a:t>for</a:t>
            </a:r>
            <a:r>
              <a:rPr lang="en-US"/>
              <a:t> Georgia</a:t>
            </a:r>
            <a:endParaRPr lang="en-GB"/>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19</a:t>
            </a:fld>
            <a:endParaRPr lang="en-GB" noProof="0"/>
          </a:p>
        </p:txBody>
      </p:sp>
      <p:sp>
        <p:nvSpPr>
          <p:cNvPr id="8" name="Title 7"/>
          <p:cNvSpPr>
            <a:spLocks noGrp="1"/>
          </p:cNvSpPr>
          <p:nvPr>
            <p:ph type="title"/>
          </p:nvPr>
        </p:nvSpPr>
        <p:spPr>
          <a:xfrm>
            <a:off x="479999" y="414591"/>
            <a:ext cx="8962384" cy="720000"/>
          </a:xfrm>
        </p:spPr>
        <p:txBody>
          <a:bodyPr/>
          <a:lstStyle/>
          <a:p>
            <a:br>
              <a:rPr lang="et-EE" sz="3200" dirty="0"/>
            </a:br>
            <a:r>
              <a:rPr lang="en-GB" sz="3200" dirty="0"/>
              <a:t>Principles of new payment model (Phase 2A)</a:t>
            </a:r>
          </a:p>
        </p:txBody>
      </p:sp>
      <p:sp>
        <p:nvSpPr>
          <p:cNvPr id="7" name="Title 7">
            <a:extLst>
              <a:ext uri="{FF2B5EF4-FFF2-40B4-BE49-F238E27FC236}">
                <a16:creationId xmlns:a16="http://schemas.microsoft.com/office/drawing/2014/main" id="{2017360F-366A-49E8-912E-8082588E47F0}"/>
              </a:ext>
            </a:extLst>
          </p:cNvPr>
          <p:cNvSpPr txBox="1">
            <a:spLocks/>
          </p:cNvSpPr>
          <p:nvPr/>
        </p:nvSpPr>
        <p:spPr bwMode="invGray">
          <a:xfrm>
            <a:off x="480000" y="1517454"/>
            <a:ext cx="11226364" cy="908517"/>
          </a:xfrm>
          <a:prstGeom prst="rect">
            <a:avLst/>
          </a:prstGeom>
          <a:solidFill>
            <a:schemeClr val="accent1"/>
          </a:solidFill>
        </p:spPr>
        <p:txBody>
          <a:bodyPr vert="horz" lIns="18000" tIns="0" rIns="360000" bIns="0" rtlCol="0" anchor="ctr">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180975" lvl="1" indent="0">
              <a:lnSpc>
                <a:spcPct val="100000"/>
              </a:lnSpc>
              <a:buNone/>
            </a:pPr>
            <a:r>
              <a:rPr lang="en-US" sz="2600" b="1" dirty="0">
                <a:solidFill>
                  <a:schemeClr val="bg1"/>
                </a:solidFill>
                <a:latin typeface="+mj-lt"/>
                <a:ea typeface="+mj-ea"/>
                <a:cs typeface="+mj-cs"/>
              </a:rPr>
              <a:t>The new payment model aims to be applicable for all PHC providers offering the essential PHC package in rural and urban settings </a:t>
            </a:r>
          </a:p>
        </p:txBody>
      </p:sp>
    </p:spTree>
    <p:extLst>
      <p:ext uri="{BB962C8B-B14F-4D97-AF65-F5344CB8AC3E}">
        <p14:creationId xmlns:p14="http://schemas.microsoft.com/office/powerpoint/2010/main" val="231447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C0D09-D3F6-49A9-BF43-C8B58240ED0C}"/>
              </a:ext>
            </a:extLst>
          </p:cNvPr>
          <p:cNvSpPr>
            <a:spLocks noGrp="1"/>
          </p:cNvSpPr>
          <p:nvPr>
            <p:ph idx="1"/>
          </p:nvPr>
        </p:nvSpPr>
        <p:spPr>
          <a:xfrm>
            <a:off x="480000" y="1603355"/>
            <a:ext cx="11219711" cy="4433845"/>
          </a:xfrm>
        </p:spPr>
        <p:txBody>
          <a:bodyPr vert="horz" lIns="18000" tIns="0" rIns="18000" bIns="0" rtlCol="0" anchor="t">
            <a:noAutofit/>
          </a:bodyPr>
          <a:lstStyle/>
          <a:p>
            <a:pPr marL="285750" indent="-285750">
              <a:buFont typeface="Arial"/>
              <a:buChar char="•"/>
            </a:pPr>
            <a:r>
              <a:rPr lang="en-US" sz="2000" b="1">
                <a:solidFill>
                  <a:schemeClr val="tx2"/>
                </a:solidFill>
                <a:cs typeface="Times New Roman"/>
              </a:rPr>
              <a:t>November 2019</a:t>
            </a:r>
            <a:r>
              <a:rPr lang="en-US" sz="2000">
                <a:cs typeface="Times New Roman"/>
              </a:rPr>
              <a:t> – WHO Mission invited to review Georgia's PHC reform plan</a:t>
            </a:r>
          </a:p>
          <a:p>
            <a:pPr marL="285750" indent="-285750">
              <a:buClr>
                <a:srgbClr val="000000"/>
              </a:buClr>
              <a:buFont typeface="Arial"/>
              <a:buChar char="•"/>
            </a:pPr>
            <a:r>
              <a:rPr lang="en-US" sz="2000" b="1">
                <a:solidFill>
                  <a:schemeClr val="accent1"/>
                </a:solidFill>
                <a:cs typeface="Times New Roman"/>
              </a:rPr>
              <a:t>Month? 2020</a:t>
            </a:r>
            <a:r>
              <a:rPr lang="en-US" sz="2000">
                <a:solidFill>
                  <a:srgbClr val="000000"/>
                </a:solidFill>
                <a:cs typeface="Times New Roman"/>
              </a:rPr>
              <a:t> </a:t>
            </a:r>
            <a:r>
              <a:rPr lang="en-US" sz="2000">
                <a:cs typeface="Times New Roman"/>
              </a:rPr>
              <a:t>– </a:t>
            </a:r>
            <a:r>
              <a:rPr lang="en-US" sz="2000" err="1">
                <a:cs typeface="Times New Roman"/>
              </a:rPr>
              <a:t>MoIDPLHSA</a:t>
            </a:r>
            <a:r>
              <a:rPr lang="en-US" sz="2000">
                <a:cs typeface="Times New Roman"/>
              </a:rPr>
              <a:t> requests WHO technical assistance to revise PHC  benefits package and payment model</a:t>
            </a:r>
          </a:p>
          <a:p>
            <a:pPr marL="285750" indent="-285750">
              <a:buClr>
                <a:srgbClr val="000000"/>
              </a:buClr>
              <a:buFont typeface="Arial"/>
              <a:buChar char="•"/>
            </a:pPr>
            <a:r>
              <a:rPr lang="en-US" sz="2000" b="1">
                <a:solidFill>
                  <a:schemeClr val="accent1"/>
                </a:solidFill>
                <a:cs typeface="Times New Roman"/>
              </a:rPr>
              <a:t>Month? 2020</a:t>
            </a:r>
            <a:r>
              <a:rPr lang="en-US" sz="2000">
                <a:cs typeface="Times New Roman"/>
              </a:rPr>
              <a:t> - Technical assistance team established and meets 1-2 times weekly (local experts, ministry, WHO CO, WHO European Centre for Primary Health Care, WHO European Center for Health System Strengthening) </a:t>
            </a:r>
            <a:endParaRPr lang="en-US" sz="2000"/>
          </a:p>
          <a:p>
            <a:pPr marL="285750" indent="-285750">
              <a:buClr>
                <a:srgbClr val="000000"/>
              </a:buClr>
              <a:buFont typeface="Arial"/>
              <a:buChar char="•"/>
            </a:pPr>
            <a:r>
              <a:rPr lang="en-US" sz="2000" b="1">
                <a:solidFill>
                  <a:schemeClr val="accent1"/>
                </a:solidFill>
                <a:cs typeface="Times New Roman"/>
              </a:rPr>
              <a:t>July 2020 </a:t>
            </a:r>
            <a:r>
              <a:rPr lang="en-US" sz="2000">
                <a:cs typeface="Times New Roman"/>
              </a:rPr>
              <a:t>– Revised benefits package and payment model presented to </a:t>
            </a:r>
            <a:r>
              <a:rPr lang="en-US" sz="2000" err="1">
                <a:cs typeface="Times New Roman"/>
              </a:rPr>
              <a:t>MoIDPLHSA</a:t>
            </a:r>
            <a:endParaRPr lang="en-US" sz="2000"/>
          </a:p>
          <a:p>
            <a:pPr marL="285750" indent="-285750">
              <a:buClr>
                <a:srgbClr val="000000"/>
              </a:buClr>
              <a:buFont typeface="Arial"/>
              <a:buChar char="•"/>
            </a:pPr>
            <a:r>
              <a:rPr lang="en-US" sz="2000" b="1">
                <a:solidFill>
                  <a:schemeClr val="accent1"/>
                </a:solidFill>
                <a:cs typeface="Times New Roman"/>
              </a:rPr>
              <a:t>November 2020</a:t>
            </a:r>
            <a:r>
              <a:rPr lang="en-US" sz="2000">
                <a:cs typeface="Times New Roman"/>
              </a:rPr>
              <a:t> – Draft roadmap and priority package options presented to </a:t>
            </a:r>
            <a:r>
              <a:rPr lang="en-US" sz="2000" err="1">
                <a:cs typeface="Times New Roman"/>
              </a:rPr>
              <a:t>MoIDPLHSA</a:t>
            </a:r>
            <a:endParaRPr lang="en-US" sz="2000"/>
          </a:p>
          <a:p>
            <a:pPr marL="285750" indent="-285750">
              <a:buClr>
                <a:srgbClr val="000000"/>
              </a:buClr>
              <a:buFont typeface="Arial"/>
              <a:buChar char="•"/>
            </a:pPr>
            <a:r>
              <a:rPr lang="en-US" sz="2000" b="1">
                <a:solidFill>
                  <a:schemeClr val="accent1"/>
                </a:solidFill>
                <a:cs typeface="Times New Roman"/>
              </a:rPr>
              <a:t>January 2021</a:t>
            </a:r>
            <a:r>
              <a:rPr lang="en-US" sz="2000">
                <a:cs typeface="Times New Roman"/>
              </a:rPr>
              <a:t> – Revised roadmap and phased implementation plan presented to </a:t>
            </a:r>
            <a:r>
              <a:rPr lang="en-US" sz="2000" err="1">
                <a:cs typeface="Times New Roman"/>
              </a:rPr>
              <a:t>MoIDPLHSA</a:t>
            </a:r>
            <a:endParaRPr lang="en-US" sz="2000"/>
          </a:p>
          <a:p>
            <a:pPr marL="285750" indent="-285750">
              <a:buClr>
                <a:srgbClr val="000000"/>
              </a:buClr>
              <a:buFont typeface="Arial"/>
              <a:buChar char="•"/>
            </a:pPr>
            <a:r>
              <a:rPr lang="en-US" sz="2000" b="1">
                <a:solidFill>
                  <a:schemeClr val="accent1"/>
                </a:solidFill>
                <a:cs typeface="Times New Roman"/>
              </a:rPr>
              <a:t>February</a:t>
            </a:r>
            <a:r>
              <a:rPr lang="en-US" sz="2000">
                <a:solidFill>
                  <a:schemeClr val="accent1"/>
                </a:solidFill>
                <a:cs typeface="Times New Roman"/>
              </a:rPr>
              <a:t> </a:t>
            </a:r>
            <a:r>
              <a:rPr lang="en-US" sz="2000" b="1">
                <a:solidFill>
                  <a:schemeClr val="accent1"/>
                </a:solidFill>
                <a:cs typeface="Times New Roman"/>
              </a:rPr>
              <a:t>2021</a:t>
            </a:r>
            <a:r>
              <a:rPr lang="en-US" sz="2000" b="1">
                <a:cs typeface="Times New Roman"/>
              </a:rPr>
              <a:t> </a:t>
            </a:r>
            <a:r>
              <a:rPr lang="en-US" sz="2000">
                <a:cs typeface="Times New Roman"/>
              </a:rPr>
              <a:t>– Revised roadmap and phased implementation pan presented to PHC Board</a:t>
            </a:r>
            <a:endParaRPr lang="en-US" sz="2000"/>
          </a:p>
          <a:p>
            <a:pPr marL="285750" indent="-285750">
              <a:buClr>
                <a:srgbClr val="000000"/>
              </a:buClr>
              <a:buFont typeface="Arial"/>
              <a:buChar char="•"/>
            </a:pPr>
            <a:endParaRPr lang="en-US"/>
          </a:p>
          <a:p>
            <a:pPr marL="285750" indent="-285750">
              <a:buClr>
                <a:srgbClr val="000000"/>
              </a:buClr>
              <a:buFont typeface="Arial"/>
              <a:buChar char="•"/>
            </a:pPr>
            <a:endParaRPr lang="en-US"/>
          </a:p>
        </p:txBody>
      </p:sp>
      <p:sp>
        <p:nvSpPr>
          <p:cNvPr id="3" name="Text Placeholder 2">
            <a:extLst>
              <a:ext uri="{FF2B5EF4-FFF2-40B4-BE49-F238E27FC236}">
                <a16:creationId xmlns:a16="http://schemas.microsoft.com/office/drawing/2014/main" id="{337E0EBD-C62C-44E6-976F-D8B496954D4D}"/>
              </a:ext>
            </a:extLst>
          </p:cNvPr>
          <p:cNvSpPr>
            <a:spLocks noGrp="1"/>
          </p:cNvSpPr>
          <p:nvPr>
            <p:ph type="body" sz="quarter" idx="13"/>
          </p:nvPr>
        </p:nvSpPr>
        <p:spPr/>
        <p:txBody>
          <a:bodyPr/>
          <a:lstStyle/>
          <a:p>
            <a:r>
              <a:rPr lang="en-US">
                <a:ea typeface="Ebrima"/>
              </a:rPr>
              <a:t>Timeline</a:t>
            </a:r>
            <a:endParaRPr lang="en-US"/>
          </a:p>
        </p:txBody>
      </p:sp>
      <p:sp>
        <p:nvSpPr>
          <p:cNvPr id="4" name="Date Placeholder 3">
            <a:extLst>
              <a:ext uri="{FF2B5EF4-FFF2-40B4-BE49-F238E27FC236}">
                <a16:creationId xmlns:a16="http://schemas.microsoft.com/office/drawing/2014/main" id="{44DFD155-4671-4008-B168-63F3568BD6DA}"/>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a:extLst>
              <a:ext uri="{FF2B5EF4-FFF2-40B4-BE49-F238E27FC236}">
                <a16:creationId xmlns:a16="http://schemas.microsoft.com/office/drawing/2014/main" id="{9300AAA2-F92F-4C7E-AFC3-523A8B2D90CD}"/>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ide Number Placeholder 5">
            <a:extLst>
              <a:ext uri="{FF2B5EF4-FFF2-40B4-BE49-F238E27FC236}">
                <a16:creationId xmlns:a16="http://schemas.microsoft.com/office/drawing/2014/main" id="{D54307C9-F9A5-452C-8E60-DC22EC90B550}"/>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7" name="Text Placeholder 6">
            <a:extLst>
              <a:ext uri="{FF2B5EF4-FFF2-40B4-BE49-F238E27FC236}">
                <a16:creationId xmlns:a16="http://schemas.microsoft.com/office/drawing/2014/main" id="{028235E7-69D5-49CA-9F2E-F455EF9C3319}"/>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2DEEF84C-A6A3-4B01-B8BC-3DA337D38B3B}"/>
              </a:ext>
            </a:extLst>
          </p:cNvPr>
          <p:cNvSpPr>
            <a:spLocks noGrp="1"/>
          </p:cNvSpPr>
          <p:nvPr>
            <p:ph type="title"/>
          </p:nvPr>
        </p:nvSpPr>
        <p:spPr>
          <a:xfrm>
            <a:off x="479999" y="359999"/>
            <a:ext cx="8762225" cy="720000"/>
          </a:xfrm>
        </p:spPr>
        <p:txBody>
          <a:bodyPr/>
          <a:lstStyle/>
          <a:p>
            <a:r>
              <a:rPr lang="en-US">
                <a:ea typeface="Ebrima"/>
                <a:cs typeface="Ebrima"/>
              </a:rPr>
              <a:t>Revised PHC benefits package and costing model</a:t>
            </a:r>
          </a:p>
        </p:txBody>
      </p:sp>
    </p:spTree>
    <p:extLst>
      <p:ext uri="{BB962C8B-B14F-4D97-AF65-F5344CB8AC3E}">
        <p14:creationId xmlns:p14="http://schemas.microsoft.com/office/powerpoint/2010/main" val="408446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01/03/2021</a:t>
            </a:fld>
            <a:endParaRPr lang="en-GB" noProof="0"/>
          </a:p>
        </p:txBody>
      </p:sp>
      <p:sp>
        <p:nvSpPr>
          <p:cNvPr id="3" name="Footer Placeholder 2"/>
          <p:cNvSpPr>
            <a:spLocks noGrp="1"/>
          </p:cNvSpPr>
          <p:nvPr>
            <p:ph type="ftr" sz="quarter" idx="23"/>
          </p:nvPr>
        </p:nvSpPr>
        <p:spPr>
          <a:xfrm>
            <a:off x="1392992" y="6598885"/>
            <a:ext cx="2264608" cy="180000"/>
          </a:xfrm>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20</a:t>
            </a:fld>
            <a:endParaRPr lang="en-GB" noProof="0"/>
          </a:p>
        </p:txBody>
      </p:sp>
      <p:sp>
        <p:nvSpPr>
          <p:cNvPr id="6" name="Title 5"/>
          <p:cNvSpPr>
            <a:spLocks noGrp="1"/>
          </p:cNvSpPr>
          <p:nvPr>
            <p:ph type="title"/>
          </p:nvPr>
        </p:nvSpPr>
        <p:spPr>
          <a:xfrm>
            <a:off x="421862" y="431100"/>
            <a:ext cx="8160000" cy="720000"/>
          </a:xfrm>
        </p:spPr>
        <p:txBody>
          <a:bodyPr/>
          <a:lstStyle/>
          <a:p>
            <a:r>
              <a:rPr lang="en-US" sz="3200"/>
              <a:t>Inputs for costing </a:t>
            </a:r>
          </a:p>
        </p:txBody>
      </p:sp>
      <p:sp>
        <p:nvSpPr>
          <p:cNvPr id="7" name="Content Placeholder 6"/>
          <p:cNvSpPr>
            <a:spLocks noGrp="1"/>
          </p:cNvSpPr>
          <p:nvPr>
            <p:ph sz="half" idx="25"/>
          </p:nvPr>
        </p:nvSpPr>
        <p:spPr>
          <a:xfrm>
            <a:off x="406330" y="2199928"/>
            <a:ext cx="5610364" cy="3228686"/>
          </a:xfrm>
        </p:spPr>
        <p:txBody>
          <a:bodyPr/>
          <a:lstStyle/>
          <a:p>
            <a:pPr lvl="1">
              <a:lnSpc>
                <a:spcPct val="100000"/>
              </a:lnSpc>
            </a:pPr>
            <a:r>
              <a:rPr lang="en-US" sz="2400"/>
              <a:t>Service providers </a:t>
            </a:r>
            <a:r>
              <a:rPr lang="en-US" sz="2400" b="1"/>
              <a:t>actual cost </a:t>
            </a:r>
            <a:r>
              <a:rPr lang="en-US" sz="2400"/>
              <a:t>information (9 PHC providers)</a:t>
            </a:r>
          </a:p>
          <a:p>
            <a:pPr lvl="1">
              <a:lnSpc>
                <a:spcPct val="100000"/>
              </a:lnSpc>
            </a:pPr>
            <a:r>
              <a:rPr lang="en-US" sz="2400" b="1"/>
              <a:t>Expert opinion </a:t>
            </a:r>
            <a:r>
              <a:rPr lang="en-US" sz="2400"/>
              <a:t>if accurate cost information was not available</a:t>
            </a:r>
          </a:p>
          <a:p>
            <a:pPr lvl="1">
              <a:lnSpc>
                <a:spcPct val="100000"/>
              </a:lnSpc>
            </a:pPr>
            <a:r>
              <a:rPr lang="en-US" sz="2400" b="1"/>
              <a:t>Market prices </a:t>
            </a:r>
            <a:r>
              <a:rPr lang="en-US" sz="2400"/>
              <a:t>(lab tests) provided by local experts</a:t>
            </a:r>
            <a:endParaRPr lang="en-GB"/>
          </a:p>
          <a:p>
            <a:endParaRPr lang="en-US"/>
          </a:p>
        </p:txBody>
      </p:sp>
      <p:sp>
        <p:nvSpPr>
          <p:cNvPr id="8" name="Content Placeholder 7"/>
          <p:cNvSpPr>
            <a:spLocks noGrp="1"/>
          </p:cNvSpPr>
          <p:nvPr>
            <p:ph sz="half" idx="26"/>
          </p:nvPr>
        </p:nvSpPr>
        <p:spPr>
          <a:xfrm>
            <a:off x="6160695" y="2199928"/>
            <a:ext cx="5610364" cy="3228686"/>
          </a:xfrm>
        </p:spPr>
        <p:txBody>
          <a:bodyPr/>
          <a:lstStyle/>
          <a:p>
            <a:pPr lvl="1">
              <a:lnSpc>
                <a:spcPct val="100000"/>
              </a:lnSpc>
            </a:pPr>
            <a:r>
              <a:rPr lang="en-GB" sz="2400"/>
              <a:t>National </a:t>
            </a:r>
            <a:r>
              <a:rPr lang="en-GB" sz="2400" b="1"/>
              <a:t>guidelines</a:t>
            </a:r>
            <a:r>
              <a:rPr lang="en-GB" sz="2400"/>
              <a:t> </a:t>
            </a:r>
          </a:p>
          <a:p>
            <a:pPr lvl="1">
              <a:lnSpc>
                <a:spcPct val="100000"/>
              </a:lnSpc>
            </a:pPr>
            <a:r>
              <a:rPr lang="en-GB" sz="2400"/>
              <a:t>Available </a:t>
            </a:r>
            <a:r>
              <a:rPr lang="en-GB" sz="2400" b="1"/>
              <a:t>standards </a:t>
            </a:r>
            <a:r>
              <a:rPr lang="en-GB" sz="2400"/>
              <a:t>for facilities and equipment</a:t>
            </a:r>
          </a:p>
          <a:p>
            <a:pPr lvl="1">
              <a:lnSpc>
                <a:spcPct val="100000"/>
              </a:lnSpc>
            </a:pPr>
            <a:r>
              <a:rPr lang="en-GB" sz="2400" b="1"/>
              <a:t>Expert opinion</a:t>
            </a:r>
          </a:p>
          <a:p>
            <a:pPr lvl="1">
              <a:lnSpc>
                <a:spcPct val="70000"/>
              </a:lnSpc>
            </a:pPr>
            <a:endParaRPr lang="en-GB" sz="2400"/>
          </a:p>
          <a:p>
            <a:endParaRPr lang="en-GB"/>
          </a:p>
          <a:p>
            <a:endParaRPr lang="en-US" sz="2400">
              <a:cs typeface="+mn-cs"/>
            </a:endParaRPr>
          </a:p>
        </p:txBody>
      </p:sp>
      <p:sp>
        <p:nvSpPr>
          <p:cNvPr id="10" name="Text Placeholder 9"/>
          <p:cNvSpPr>
            <a:spLocks noGrp="1"/>
          </p:cNvSpPr>
          <p:nvPr>
            <p:ph type="body" sz="quarter" idx="27"/>
          </p:nvPr>
        </p:nvSpPr>
        <p:spPr>
          <a:xfrm>
            <a:off x="421862" y="1361146"/>
            <a:ext cx="5472001" cy="790532"/>
          </a:xfrm>
        </p:spPr>
        <p:txBody>
          <a:bodyPr>
            <a:noAutofit/>
          </a:bodyPr>
          <a:lstStyle/>
          <a:p>
            <a:r>
              <a:rPr lang="en-US" sz="2800"/>
              <a:t>Cost information</a:t>
            </a:r>
          </a:p>
        </p:txBody>
      </p:sp>
      <p:sp>
        <p:nvSpPr>
          <p:cNvPr id="11" name="Text Placeholder 10"/>
          <p:cNvSpPr>
            <a:spLocks noGrp="1"/>
          </p:cNvSpPr>
          <p:nvPr>
            <p:ph type="body" sz="quarter" idx="28"/>
          </p:nvPr>
        </p:nvSpPr>
        <p:spPr>
          <a:xfrm>
            <a:off x="6176227" y="1361145"/>
            <a:ext cx="5472000" cy="790532"/>
          </a:xfrm>
        </p:spPr>
        <p:txBody>
          <a:bodyPr>
            <a:noAutofit/>
          </a:bodyPr>
          <a:lstStyle/>
          <a:p>
            <a:r>
              <a:rPr lang="en-GB" sz="2800"/>
              <a:t>Service standards</a:t>
            </a:r>
            <a:endParaRPr lang="en-US" sz="2800"/>
          </a:p>
        </p:txBody>
      </p:sp>
      <p:sp>
        <p:nvSpPr>
          <p:cNvPr id="5" name="Rectangle 4">
            <a:extLst>
              <a:ext uri="{FF2B5EF4-FFF2-40B4-BE49-F238E27FC236}">
                <a16:creationId xmlns:a16="http://schemas.microsoft.com/office/drawing/2014/main" id="{A85A9CAF-270F-4021-963B-783E2AEFAABB}"/>
              </a:ext>
            </a:extLst>
          </p:cNvPr>
          <p:cNvSpPr/>
          <p:nvPr/>
        </p:nvSpPr>
        <p:spPr>
          <a:xfrm>
            <a:off x="421862" y="4756986"/>
            <a:ext cx="11284502" cy="1774845"/>
          </a:xfrm>
          <a:prstGeom prst="rect">
            <a:avLst/>
          </a:prstGeom>
        </p:spPr>
        <p:txBody>
          <a:bodyPr wrap="square">
            <a:spAutoFit/>
          </a:bodyPr>
          <a:lstStyle/>
          <a:p>
            <a:pPr lvl="0"/>
            <a:r>
              <a:rPr lang="en-US" sz="2400" b="1">
                <a:solidFill>
                  <a:schemeClr val="bg1"/>
                </a:solidFill>
                <a:highlight>
                  <a:srgbClr val="0092CC"/>
                </a:highlight>
              </a:rPr>
              <a:t>Next Steps:</a:t>
            </a:r>
          </a:p>
          <a:p>
            <a:pPr marL="466725" lvl="1" indent="-285750" defTabSz="914400">
              <a:spcBef>
                <a:spcPts val="500"/>
              </a:spcBef>
              <a:spcAft>
                <a:spcPts val="600"/>
              </a:spcAft>
              <a:buClr>
                <a:schemeClr val="tx1"/>
              </a:buClr>
              <a:buSzPct val="100000"/>
              <a:buFont typeface="Arial" panose="020B0604020202020204" pitchFamily="34" charset="0"/>
              <a:buChar char="•"/>
            </a:pPr>
            <a:r>
              <a:rPr lang="en-US" sz="2400"/>
              <a:t>Develop a more detailed bottom-up costing for laboratory tests</a:t>
            </a:r>
          </a:p>
          <a:p>
            <a:pPr marL="466725" lvl="1" indent="-285750" defTabSz="914400">
              <a:spcBef>
                <a:spcPts val="500"/>
              </a:spcBef>
              <a:spcAft>
                <a:spcPts val="600"/>
              </a:spcAft>
              <a:buClr>
                <a:schemeClr val="tx1"/>
              </a:buClr>
              <a:buSzPct val="100000"/>
              <a:buFont typeface="Arial" panose="020B0604020202020204" pitchFamily="34" charset="0"/>
              <a:buChar char="•"/>
            </a:pPr>
            <a:r>
              <a:rPr lang="en-US" sz="2400"/>
              <a:t>Set up a procedure for regular collection of cost information and renewal of the costing model</a:t>
            </a:r>
          </a:p>
        </p:txBody>
      </p:sp>
    </p:spTree>
    <p:extLst>
      <p:ext uri="{BB962C8B-B14F-4D97-AF65-F5344CB8AC3E}">
        <p14:creationId xmlns:p14="http://schemas.microsoft.com/office/powerpoint/2010/main" val="316683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a:extLst>
              <a:ext uri="{FF2B5EF4-FFF2-40B4-BE49-F238E27FC236}">
                <a16:creationId xmlns:a16="http://schemas.microsoft.com/office/drawing/2014/main" id="{C5E3A314-5D34-47C0-87E0-5C8813884A0B}"/>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Jaluse kohatäide 4">
            <a:extLst>
              <a:ext uri="{FF2B5EF4-FFF2-40B4-BE49-F238E27FC236}">
                <a16:creationId xmlns:a16="http://schemas.microsoft.com/office/drawing/2014/main" id="{4617BC59-93C6-4ACB-9489-88E20AEF9ED1}"/>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aidinumbri kohatäide 5">
            <a:extLst>
              <a:ext uri="{FF2B5EF4-FFF2-40B4-BE49-F238E27FC236}">
                <a16:creationId xmlns:a16="http://schemas.microsoft.com/office/drawing/2014/main" id="{AF81CA8B-3125-4482-92A9-0219006801F8}"/>
              </a:ext>
            </a:extLst>
          </p:cNvPr>
          <p:cNvSpPr>
            <a:spLocks noGrp="1"/>
          </p:cNvSpPr>
          <p:nvPr>
            <p:ph type="sldNum" sz="quarter" idx="16"/>
          </p:nvPr>
        </p:nvSpPr>
        <p:spPr/>
        <p:txBody>
          <a:bodyPr/>
          <a:lstStyle/>
          <a:p>
            <a:fld id="{A74CE0EA-F3B5-4684-BA10-C594598FDB9C}" type="slidenum">
              <a:rPr lang="en-GB" noProof="0" smtClean="0"/>
              <a:pPr/>
              <a:t>21</a:t>
            </a:fld>
            <a:endParaRPr lang="en-GB" noProof="0"/>
          </a:p>
        </p:txBody>
      </p:sp>
      <p:sp>
        <p:nvSpPr>
          <p:cNvPr id="7" name="Teksti kohatäide 6">
            <a:extLst>
              <a:ext uri="{FF2B5EF4-FFF2-40B4-BE49-F238E27FC236}">
                <a16:creationId xmlns:a16="http://schemas.microsoft.com/office/drawing/2014/main" id="{ECEB4438-FEAD-45AE-AF75-7EFE589B1D2A}"/>
              </a:ext>
            </a:extLst>
          </p:cNvPr>
          <p:cNvSpPr>
            <a:spLocks noGrp="1"/>
          </p:cNvSpPr>
          <p:nvPr>
            <p:ph type="body" sz="quarter" idx="21"/>
          </p:nvPr>
        </p:nvSpPr>
        <p:spPr/>
        <p:txBody>
          <a:bodyPr/>
          <a:lstStyle/>
          <a:p>
            <a:endParaRPr lang="en-US"/>
          </a:p>
        </p:txBody>
      </p:sp>
      <p:sp>
        <p:nvSpPr>
          <p:cNvPr id="8" name="Pealkiri 7">
            <a:extLst>
              <a:ext uri="{FF2B5EF4-FFF2-40B4-BE49-F238E27FC236}">
                <a16:creationId xmlns:a16="http://schemas.microsoft.com/office/drawing/2014/main" id="{7146147D-CF52-496F-B64B-A9D66DE664D6}"/>
              </a:ext>
            </a:extLst>
          </p:cNvPr>
          <p:cNvSpPr>
            <a:spLocks noGrp="1"/>
          </p:cNvSpPr>
          <p:nvPr>
            <p:ph type="title"/>
          </p:nvPr>
        </p:nvSpPr>
        <p:spPr>
          <a:xfrm>
            <a:off x="479998" y="359999"/>
            <a:ext cx="9559151" cy="720000"/>
          </a:xfrm>
        </p:spPr>
        <p:txBody>
          <a:bodyPr/>
          <a:lstStyle/>
          <a:p>
            <a:r>
              <a:rPr lang="en-US" dirty="0"/>
              <a:t>Budget breakdown</a:t>
            </a:r>
            <a:r>
              <a:rPr lang="et-EE" dirty="0"/>
              <a:t> for Phase 2A</a:t>
            </a:r>
            <a:r>
              <a:rPr lang="en-US" dirty="0"/>
              <a:t> (national expansion)</a:t>
            </a:r>
          </a:p>
        </p:txBody>
      </p:sp>
      <p:pic>
        <p:nvPicPr>
          <p:cNvPr id="1026" name="Picture 2">
            <a:extLst>
              <a:ext uri="{FF2B5EF4-FFF2-40B4-BE49-F238E27FC236}">
                <a16:creationId xmlns:a16="http://schemas.microsoft.com/office/drawing/2014/main" id="{7A4D425E-8DD1-40BE-B339-1BEDA96733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999" y="1280132"/>
            <a:ext cx="9945491" cy="463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1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D1F21-7CE0-436C-A024-78009836934A}"/>
              </a:ext>
            </a:extLst>
          </p:cNvPr>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a:extLst>
              <a:ext uri="{FF2B5EF4-FFF2-40B4-BE49-F238E27FC236}">
                <a16:creationId xmlns:a16="http://schemas.microsoft.com/office/drawing/2014/main" id="{7D2A71EA-2646-442E-A4D2-004043A5661B}"/>
              </a:ext>
            </a:extLst>
          </p:cNvPr>
          <p:cNvSpPr>
            <a:spLocks noGrp="1"/>
          </p:cNvSpPr>
          <p:nvPr>
            <p:ph type="ftr" sz="quarter" idx="15"/>
          </p:nvPr>
        </p:nvSpPr>
        <p:spPr/>
        <p:txBody>
          <a:bodyPr/>
          <a:lstStyle/>
          <a:p>
            <a:r>
              <a:rPr lang="et-EE"/>
              <a:t>Revised </a:t>
            </a:r>
            <a:r>
              <a:rPr lang="en-US"/>
              <a:t>PHC package of services </a:t>
            </a:r>
            <a:r>
              <a:rPr lang="et-EE"/>
              <a:t>for</a:t>
            </a:r>
            <a:r>
              <a:rPr lang="en-US"/>
              <a:t> Georgia</a:t>
            </a:r>
            <a:endParaRPr lang="en-GB"/>
          </a:p>
        </p:txBody>
      </p:sp>
      <p:sp>
        <p:nvSpPr>
          <p:cNvPr id="6" name="Slide Number Placeholder 5">
            <a:extLst>
              <a:ext uri="{FF2B5EF4-FFF2-40B4-BE49-F238E27FC236}">
                <a16:creationId xmlns:a16="http://schemas.microsoft.com/office/drawing/2014/main" id="{954090BA-E078-4BC4-BFEC-8285BCD4DFDE}"/>
              </a:ext>
            </a:extLst>
          </p:cNvPr>
          <p:cNvSpPr>
            <a:spLocks noGrp="1"/>
          </p:cNvSpPr>
          <p:nvPr>
            <p:ph type="sldNum" sz="quarter" idx="16"/>
          </p:nvPr>
        </p:nvSpPr>
        <p:spPr/>
        <p:txBody>
          <a:bodyPr/>
          <a:lstStyle/>
          <a:p>
            <a:fld id="{A74CE0EA-F3B5-4684-BA10-C594598FDB9C}" type="slidenum">
              <a:rPr lang="en-GB" noProof="0" smtClean="0"/>
              <a:pPr/>
              <a:t>22</a:t>
            </a:fld>
            <a:endParaRPr lang="en-GB" noProof="0"/>
          </a:p>
        </p:txBody>
      </p:sp>
      <p:sp>
        <p:nvSpPr>
          <p:cNvPr id="7" name="Text Placeholder 6">
            <a:extLst>
              <a:ext uri="{FF2B5EF4-FFF2-40B4-BE49-F238E27FC236}">
                <a16:creationId xmlns:a16="http://schemas.microsoft.com/office/drawing/2014/main" id="{FD5625FC-9003-44F2-86D8-F51BB061578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11EF2586-3D2E-4012-A067-B2DA2DFAA5F4}"/>
              </a:ext>
            </a:extLst>
          </p:cNvPr>
          <p:cNvSpPr>
            <a:spLocks noGrp="1"/>
          </p:cNvSpPr>
          <p:nvPr>
            <p:ph type="title"/>
          </p:nvPr>
        </p:nvSpPr>
        <p:spPr/>
        <p:txBody>
          <a:bodyPr/>
          <a:lstStyle/>
          <a:p>
            <a:r>
              <a:rPr lang="en-US" dirty="0"/>
              <a:t>Payment design</a:t>
            </a:r>
            <a:r>
              <a:rPr lang="et-EE" dirty="0"/>
              <a:t> fo</a:t>
            </a:r>
            <a:r>
              <a:rPr lang="en-US" dirty="0"/>
              <a:t>r</a:t>
            </a:r>
            <a:r>
              <a:rPr lang="et-EE" dirty="0"/>
              <a:t> Phase 2A</a:t>
            </a:r>
            <a:endParaRPr lang="en-US" dirty="0"/>
          </a:p>
        </p:txBody>
      </p:sp>
      <p:graphicFrame>
        <p:nvGraphicFramePr>
          <p:cNvPr id="9" name="Table 8">
            <a:extLst>
              <a:ext uri="{FF2B5EF4-FFF2-40B4-BE49-F238E27FC236}">
                <a16:creationId xmlns:a16="http://schemas.microsoft.com/office/drawing/2014/main" id="{4D96C713-603A-4DF3-8FAB-6CCF78DCEFB8}"/>
              </a:ext>
            </a:extLst>
          </p:cNvPr>
          <p:cNvGraphicFramePr>
            <a:graphicFrameLocks noGrp="1"/>
          </p:cNvGraphicFramePr>
          <p:nvPr>
            <p:extLst>
              <p:ext uri="{D42A27DB-BD31-4B8C-83A1-F6EECF244321}">
                <p14:modId xmlns:p14="http://schemas.microsoft.com/office/powerpoint/2010/main" val="2635741410"/>
              </p:ext>
            </p:extLst>
          </p:nvPr>
        </p:nvGraphicFramePr>
        <p:xfrm>
          <a:off x="490094" y="1341050"/>
          <a:ext cx="11117045" cy="2175316"/>
        </p:xfrm>
        <a:graphic>
          <a:graphicData uri="http://schemas.openxmlformats.org/drawingml/2006/table">
            <a:tbl>
              <a:tblPr firstRow="1" firstCol="1" bandRow="1">
                <a:tableStyleId>{5C22544A-7EE6-4342-B048-85BDC9FD1C3A}</a:tableStyleId>
              </a:tblPr>
              <a:tblGrid>
                <a:gridCol w="2979886">
                  <a:extLst>
                    <a:ext uri="{9D8B030D-6E8A-4147-A177-3AD203B41FA5}">
                      <a16:colId xmlns:a16="http://schemas.microsoft.com/office/drawing/2014/main" val="3345710188"/>
                    </a:ext>
                  </a:extLst>
                </a:gridCol>
                <a:gridCol w="1584978">
                  <a:extLst>
                    <a:ext uri="{9D8B030D-6E8A-4147-A177-3AD203B41FA5}">
                      <a16:colId xmlns:a16="http://schemas.microsoft.com/office/drawing/2014/main" val="536755613"/>
                    </a:ext>
                  </a:extLst>
                </a:gridCol>
                <a:gridCol w="1528370">
                  <a:extLst>
                    <a:ext uri="{9D8B030D-6E8A-4147-A177-3AD203B41FA5}">
                      <a16:colId xmlns:a16="http://schemas.microsoft.com/office/drawing/2014/main" val="4293985064"/>
                    </a:ext>
                  </a:extLst>
                </a:gridCol>
                <a:gridCol w="1316097">
                  <a:extLst>
                    <a:ext uri="{9D8B030D-6E8A-4147-A177-3AD203B41FA5}">
                      <a16:colId xmlns:a16="http://schemas.microsoft.com/office/drawing/2014/main" val="3873135436"/>
                    </a:ext>
                  </a:extLst>
                </a:gridCol>
                <a:gridCol w="1443461">
                  <a:extLst>
                    <a:ext uri="{9D8B030D-6E8A-4147-A177-3AD203B41FA5}">
                      <a16:colId xmlns:a16="http://schemas.microsoft.com/office/drawing/2014/main" val="4250928950"/>
                    </a:ext>
                  </a:extLst>
                </a:gridCol>
                <a:gridCol w="1174581">
                  <a:extLst>
                    <a:ext uri="{9D8B030D-6E8A-4147-A177-3AD203B41FA5}">
                      <a16:colId xmlns:a16="http://schemas.microsoft.com/office/drawing/2014/main" val="1077829767"/>
                    </a:ext>
                  </a:extLst>
                </a:gridCol>
                <a:gridCol w="1089672">
                  <a:extLst>
                    <a:ext uri="{9D8B030D-6E8A-4147-A177-3AD203B41FA5}">
                      <a16:colId xmlns:a16="http://schemas.microsoft.com/office/drawing/2014/main" val="1869675253"/>
                    </a:ext>
                  </a:extLst>
                </a:gridCol>
              </a:tblGrid>
              <a:tr h="417195">
                <a:tc>
                  <a:txBody>
                    <a:bodyPr/>
                    <a:lstStyle/>
                    <a:p>
                      <a:pPr algn="just">
                        <a:lnSpc>
                          <a:spcPct val="107000"/>
                        </a:lnSpc>
                      </a:pPr>
                      <a:r>
                        <a:rPr lang="en-GB" sz="1400">
                          <a:latin typeface="Calibri" panose="020F0502020204030204" pitchFamily="34" charset="0"/>
                          <a:ea typeface="Calibri" panose="020F0502020204030204" pitchFamily="34" charset="0"/>
                          <a:cs typeface="Arial" panose="020B0604020202020204" pitchFamily="34" charset="0"/>
                        </a:rPr>
                        <a:t>Payment design for a single provider</a:t>
                      </a:r>
                      <a:endParaRPr lang="en-US" sz="1400">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Sub-packages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Average population per FD/FN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Monthly cost per enrollee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Monthly capitation or  lump sum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Annual budget per FD/FN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of total annual budget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73224654"/>
                  </a:ext>
                </a:extLst>
              </a:tr>
              <a:tr h="138430">
                <a:tc rowSpan="2">
                  <a:txBody>
                    <a:bodyPr/>
                    <a:lstStyle/>
                    <a:p>
                      <a:pPr marL="91440" marR="0" lvl="0">
                        <a:lnSpc>
                          <a:spcPct val="107000"/>
                        </a:lnSpc>
                        <a:spcBef>
                          <a:spcPts val="0"/>
                        </a:spcBef>
                        <a:spcAft>
                          <a:spcPts val="0"/>
                        </a:spcAft>
                      </a:pPr>
                      <a:r>
                        <a:rPr lang="en-US" sz="1400">
                          <a:effectLst/>
                        </a:rPr>
                        <a:t>Basic capitation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Minimum costs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rowSpan="2">
                  <a:txBody>
                    <a:bodyPr/>
                    <a:lstStyle/>
                    <a:p>
                      <a:pPr marL="0" marR="0" algn="ctr">
                        <a:lnSpc>
                          <a:spcPct val="107000"/>
                        </a:lnSpc>
                        <a:spcBef>
                          <a:spcPts val="0"/>
                        </a:spcBef>
                        <a:spcAft>
                          <a:spcPts val="0"/>
                        </a:spcAft>
                      </a:pPr>
                      <a:r>
                        <a:rPr lang="en-US" sz="1400" dirty="0">
                          <a:effectLst/>
                        </a:rPr>
                        <a:t>1,500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3.33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rowSpan="2">
                  <a:txBody>
                    <a:bodyPr/>
                    <a:lstStyle/>
                    <a:p>
                      <a:pPr marL="0" marR="0" algn="ctr">
                        <a:lnSpc>
                          <a:spcPct val="107000"/>
                        </a:lnSpc>
                        <a:spcBef>
                          <a:spcPts val="0"/>
                        </a:spcBef>
                        <a:spcAft>
                          <a:spcPts val="0"/>
                        </a:spcAft>
                      </a:pPr>
                      <a:r>
                        <a:rPr lang="en-US" sz="1400">
                          <a:effectLst/>
                        </a:rPr>
                        <a:t>4,990</a:t>
                      </a:r>
                      <a:endParaRPr lang="en-US" sz="1800">
                        <a:effectLst/>
                      </a:endParaRPr>
                    </a:p>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59,884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54%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68313568"/>
                  </a:ext>
                </a:extLst>
              </a:tr>
              <a:tr h="138430">
                <a:tc vMerge="1">
                  <a:txBody>
                    <a:bodyPr/>
                    <a:lstStyle/>
                    <a:p>
                      <a:endParaRPr lang="en-US"/>
                    </a:p>
                  </a:txBody>
                  <a:tcPr/>
                </a:tc>
                <a:tc>
                  <a:txBody>
                    <a:bodyPr/>
                    <a:lstStyle/>
                    <a:p>
                      <a:pPr marL="91440" marR="0">
                        <a:lnSpc>
                          <a:spcPct val="107000"/>
                        </a:lnSpc>
                        <a:spcBef>
                          <a:spcPts val="0"/>
                        </a:spcBef>
                        <a:spcAft>
                          <a:spcPts val="0"/>
                        </a:spcAft>
                      </a:pPr>
                      <a:r>
                        <a:rPr lang="en-US" sz="1400">
                          <a:effectLst/>
                        </a:rPr>
                        <a:t>Laboratory tests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0.57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10,188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09321697"/>
                  </a:ext>
                </a:extLst>
              </a:tr>
              <a:tr h="277495">
                <a:tc rowSpan="2">
                  <a:txBody>
                    <a:bodyPr/>
                    <a:lstStyle/>
                    <a:p>
                      <a:pPr marL="91440" marR="0" lvl="0">
                        <a:lnSpc>
                          <a:spcPct val="107000"/>
                        </a:lnSpc>
                        <a:spcBef>
                          <a:spcPts val="0"/>
                        </a:spcBef>
                        <a:spcAft>
                          <a:spcPts val="0"/>
                        </a:spcAft>
                      </a:pPr>
                      <a:r>
                        <a:rPr lang="en-US" sz="1400">
                          <a:effectLst/>
                        </a:rPr>
                        <a:t>Package A</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NCD services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646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4.79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26,003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48706790"/>
                  </a:ext>
                </a:extLst>
              </a:tr>
              <a:tr h="138430">
                <a:tc vMerge="1">
                  <a:txBody>
                    <a:bodyPr/>
                    <a:lstStyle/>
                    <a:p>
                      <a:endParaRPr lang="en-US"/>
                    </a:p>
                  </a:txBody>
                  <a:tcPr/>
                </a:tc>
                <a:tc>
                  <a:txBody>
                    <a:bodyPr/>
                    <a:lstStyle/>
                    <a:p>
                      <a:pPr marL="91440" marR="0">
                        <a:lnSpc>
                          <a:spcPct val="107000"/>
                        </a:lnSpc>
                        <a:spcBef>
                          <a:spcPts val="0"/>
                        </a:spcBef>
                        <a:spcAft>
                          <a:spcPts val="0"/>
                        </a:spcAft>
                      </a:pPr>
                      <a:r>
                        <a:rPr lang="en-US" sz="1400">
                          <a:effectLst/>
                        </a:rPr>
                        <a:t>ECD services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182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2.38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5,198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03239338"/>
                  </a:ext>
                </a:extLst>
              </a:tr>
              <a:tr h="248215">
                <a:tc>
                  <a:txBody>
                    <a:bodyPr/>
                    <a:lstStyle/>
                    <a:p>
                      <a:pPr marL="91440" marR="0" lvl="0">
                        <a:lnSpc>
                          <a:spcPct val="107000"/>
                        </a:lnSpc>
                        <a:spcBef>
                          <a:spcPts val="0"/>
                        </a:spcBef>
                        <a:spcAft>
                          <a:spcPts val="0"/>
                        </a:spcAft>
                      </a:pPr>
                      <a:r>
                        <a:rPr lang="en-US" sz="1400">
                          <a:effectLst/>
                        </a:rPr>
                        <a:t>Rent or capitalization allowance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9,360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7708904"/>
                  </a:ext>
                </a:extLst>
              </a:tr>
              <a:tr h="314391">
                <a:tc>
                  <a:txBody>
                    <a:bodyPr/>
                    <a:lstStyle/>
                    <a:p>
                      <a:pPr marL="91440" marR="0" lvl="0">
                        <a:lnSpc>
                          <a:spcPct val="107000"/>
                        </a:lnSpc>
                        <a:spcBef>
                          <a:spcPts val="0"/>
                        </a:spcBef>
                        <a:spcAft>
                          <a:spcPts val="0"/>
                        </a:spcAft>
                      </a:pPr>
                      <a:r>
                        <a:rPr lang="en-US" sz="1400">
                          <a:effectLst/>
                        </a:rPr>
                        <a:t>Total annual budget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b="1">
                          <a:effectLst/>
                        </a:rPr>
                        <a:t>110,633</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121470527"/>
                  </a:ext>
                </a:extLst>
              </a:tr>
            </a:tbl>
          </a:graphicData>
        </a:graphic>
      </p:graphicFrame>
      <p:graphicFrame>
        <p:nvGraphicFramePr>
          <p:cNvPr id="10" name="Table 9">
            <a:extLst>
              <a:ext uri="{FF2B5EF4-FFF2-40B4-BE49-F238E27FC236}">
                <a16:creationId xmlns:a16="http://schemas.microsoft.com/office/drawing/2014/main" id="{9C89C5E0-3CAC-4FC9-9B9D-D8BA668AB867}"/>
              </a:ext>
            </a:extLst>
          </p:cNvPr>
          <p:cNvGraphicFramePr>
            <a:graphicFrameLocks noGrp="1"/>
          </p:cNvGraphicFramePr>
          <p:nvPr>
            <p:extLst>
              <p:ext uri="{D42A27DB-BD31-4B8C-83A1-F6EECF244321}">
                <p14:modId xmlns:p14="http://schemas.microsoft.com/office/powerpoint/2010/main" val="786910566"/>
              </p:ext>
            </p:extLst>
          </p:nvPr>
        </p:nvGraphicFramePr>
        <p:xfrm>
          <a:off x="490094" y="3785875"/>
          <a:ext cx="11106950" cy="2273731"/>
        </p:xfrm>
        <a:graphic>
          <a:graphicData uri="http://schemas.openxmlformats.org/drawingml/2006/table">
            <a:tbl>
              <a:tblPr firstRow="1" firstCol="1" bandRow="1">
                <a:tableStyleId>{5C22544A-7EE6-4342-B048-85BDC9FD1C3A}</a:tableStyleId>
              </a:tblPr>
              <a:tblGrid>
                <a:gridCol w="2959237">
                  <a:extLst>
                    <a:ext uri="{9D8B030D-6E8A-4147-A177-3AD203B41FA5}">
                      <a16:colId xmlns:a16="http://schemas.microsoft.com/office/drawing/2014/main" val="2132110317"/>
                    </a:ext>
                  </a:extLst>
                </a:gridCol>
                <a:gridCol w="1611406">
                  <a:extLst>
                    <a:ext uri="{9D8B030D-6E8A-4147-A177-3AD203B41FA5}">
                      <a16:colId xmlns:a16="http://schemas.microsoft.com/office/drawing/2014/main" val="2416765015"/>
                    </a:ext>
                  </a:extLst>
                </a:gridCol>
                <a:gridCol w="1513931">
                  <a:extLst>
                    <a:ext uri="{9D8B030D-6E8A-4147-A177-3AD203B41FA5}">
                      <a16:colId xmlns:a16="http://schemas.microsoft.com/office/drawing/2014/main" val="586037810"/>
                    </a:ext>
                  </a:extLst>
                </a:gridCol>
                <a:gridCol w="1364776">
                  <a:extLst>
                    <a:ext uri="{9D8B030D-6E8A-4147-A177-3AD203B41FA5}">
                      <a16:colId xmlns:a16="http://schemas.microsoft.com/office/drawing/2014/main" val="3251087205"/>
                    </a:ext>
                  </a:extLst>
                </a:gridCol>
                <a:gridCol w="1419367">
                  <a:extLst>
                    <a:ext uri="{9D8B030D-6E8A-4147-A177-3AD203B41FA5}">
                      <a16:colId xmlns:a16="http://schemas.microsoft.com/office/drawing/2014/main" val="2698943574"/>
                    </a:ext>
                  </a:extLst>
                </a:gridCol>
                <a:gridCol w="1241947">
                  <a:extLst>
                    <a:ext uri="{9D8B030D-6E8A-4147-A177-3AD203B41FA5}">
                      <a16:colId xmlns:a16="http://schemas.microsoft.com/office/drawing/2014/main" val="176820860"/>
                    </a:ext>
                  </a:extLst>
                </a:gridCol>
                <a:gridCol w="996286">
                  <a:extLst>
                    <a:ext uri="{9D8B030D-6E8A-4147-A177-3AD203B41FA5}">
                      <a16:colId xmlns:a16="http://schemas.microsoft.com/office/drawing/2014/main" val="3554328046"/>
                    </a:ext>
                  </a:extLst>
                </a:gridCol>
              </a:tblGrid>
              <a:tr h="433705">
                <a:tc>
                  <a:txBody>
                    <a:bodyPr/>
                    <a:lstStyle/>
                    <a:p>
                      <a:pPr marL="0" marR="0" algn="ctr">
                        <a:lnSpc>
                          <a:spcPct val="107000"/>
                        </a:lnSpc>
                        <a:spcBef>
                          <a:spcPts val="0"/>
                        </a:spcBef>
                        <a:spcAft>
                          <a:spcPts val="0"/>
                        </a:spcAft>
                      </a:pPr>
                      <a:r>
                        <a:rPr lang="en-GB" sz="1400">
                          <a:latin typeface="Calibri" panose="020F0502020204030204" pitchFamily="34" charset="0"/>
                          <a:ea typeface="Calibri" panose="020F0502020204030204" pitchFamily="34" charset="0"/>
                          <a:cs typeface="Arial" panose="020B0604020202020204" pitchFamily="34" charset="0"/>
                        </a:rPr>
                        <a:t>Payment design for a group practice (5 FD/FN teams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1400">
                          <a:effectLst/>
                        </a:rPr>
                        <a:t>Sub-packages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Average population per provider</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Monthly cost per enrollee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Unified monthly per capita cost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Annual budget per team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of total annual budget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552970624"/>
                  </a:ext>
                </a:extLst>
              </a:tr>
              <a:tr h="107950">
                <a:tc rowSpan="2">
                  <a:txBody>
                    <a:bodyPr/>
                    <a:lstStyle/>
                    <a:p>
                      <a:pPr marL="91440" marR="0">
                        <a:lnSpc>
                          <a:spcPct val="107000"/>
                        </a:lnSpc>
                        <a:spcBef>
                          <a:spcPts val="0"/>
                        </a:spcBef>
                        <a:spcAft>
                          <a:spcPts val="0"/>
                        </a:spcAft>
                      </a:pPr>
                      <a:r>
                        <a:rPr lang="en-US" sz="1400">
                          <a:effectLst/>
                        </a:rPr>
                        <a:t>Basic capitation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Minimum costs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rowSpan="2">
                  <a:txBody>
                    <a:bodyPr/>
                    <a:lstStyle/>
                    <a:p>
                      <a:pPr marL="0" marR="0" algn="ctr">
                        <a:lnSpc>
                          <a:spcPct val="107000"/>
                        </a:lnSpc>
                        <a:spcBef>
                          <a:spcPts val="0"/>
                        </a:spcBef>
                        <a:spcAft>
                          <a:spcPts val="0"/>
                        </a:spcAft>
                      </a:pPr>
                      <a:r>
                        <a:rPr lang="en-US" sz="1400">
                          <a:effectLst/>
                        </a:rPr>
                        <a:t>10,000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2.21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rowSpan="2">
                  <a:txBody>
                    <a:bodyPr/>
                    <a:lstStyle/>
                    <a:p>
                      <a:pPr marL="0" marR="0" algn="ctr">
                        <a:lnSpc>
                          <a:spcPct val="107000"/>
                        </a:lnSpc>
                        <a:spcBef>
                          <a:spcPts val="0"/>
                        </a:spcBef>
                        <a:spcAft>
                          <a:spcPts val="0"/>
                        </a:spcAft>
                      </a:pPr>
                      <a:r>
                        <a:rPr lang="en-US" sz="1400">
                          <a:effectLst/>
                        </a:rPr>
                        <a:t>2.78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rowSpan="2">
                  <a:txBody>
                    <a:bodyPr/>
                    <a:lstStyle/>
                    <a:p>
                      <a:pPr marL="0" marR="0" algn="ctr">
                        <a:lnSpc>
                          <a:spcPct val="107000"/>
                        </a:lnSpc>
                        <a:spcBef>
                          <a:spcPts val="0"/>
                        </a:spcBef>
                        <a:spcAft>
                          <a:spcPts val="0"/>
                        </a:spcAft>
                      </a:pPr>
                      <a:r>
                        <a:rPr lang="en-US" sz="1400">
                          <a:effectLst/>
                        </a:rPr>
                        <a:t>333,241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45%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4131206321"/>
                  </a:ext>
                </a:extLst>
              </a:tr>
              <a:tr h="107950">
                <a:tc vMerge="1">
                  <a:txBody>
                    <a:bodyPr/>
                    <a:lstStyle/>
                    <a:p>
                      <a:endParaRPr lang="en-US"/>
                    </a:p>
                  </a:txBody>
                  <a:tcPr/>
                </a:tc>
                <a:tc>
                  <a:txBody>
                    <a:bodyPr/>
                    <a:lstStyle/>
                    <a:p>
                      <a:pPr marL="91440" marR="0">
                        <a:lnSpc>
                          <a:spcPct val="107000"/>
                        </a:lnSpc>
                        <a:spcBef>
                          <a:spcPts val="0"/>
                        </a:spcBef>
                        <a:spcAft>
                          <a:spcPts val="0"/>
                        </a:spcAft>
                      </a:pPr>
                      <a:r>
                        <a:rPr lang="en-US" sz="1400">
                          <a:effectLst/>
                        </a:rPr>
                        <a:t>Laboratory tests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0.57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a:effectLst/>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42089311"/>
                  </a:ext>
                </a:extLst>
              </a:tr>
              <a:tr h="324485">
                <a:tc rowSpan="2">
                  <a:txBody>
                    <a:bodyPr/>
                    <a:lstStyle/>
                    <a:p>
                      <a:pPr marL="91440" marR="0">
                        <a:lnSpc>
                          <a:spcPct val="107000"/>
                        </a:lnSpc>
                        <a:spcBef>
                          <a:spcPts val="0"/>
                        </a:spcBef>
                        <a:spcAft>
                          <a:spcPts val="0"/>
                        </a:spcAft>
                      </a:pPr>
                      <a:r>
                        <a:rPr lang="en-US" sz="1400">
                          <a:effectLst/>
                        </a:rPr>
                        <a:t>Package A</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NCD services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4,306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4.79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173,351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13953126"/>
                  </a:ext>
                </a:extLst>
              </a:tr>
              <a:tr h="216535">
                <a:tc vMerge="1">
                  <a:txBody>
                    <a:bodyPr/>
                    <a:lstStyle/>
                    <a:p>
                      <a:endParaRPr lang="en-US"/>
                    </a:p>
                  </a:txBody>
                  <a:tcPr/>
                </a:tc>
                <a:tc>
                  <a:txBody>
                    <a:bodyPr/>
                    <a:lstStyle/>
                    <a:p>
                      <a:pPr marL="91440" marR="0">
                        <a:lnSpc>
                          <a:spcPct val="107000"/>
                        </a:lnSpc>
                        <a:spcBef>
                          <a:spcPts val="0"/>
                        </a:spcBef>
                        <a:spcAft>
                          <a:spcPts val="0"/>
                        </a:spcAft>
                      </a:pPr>
                      <a:r>
                        <a:rPr lang="en-US" sz="1400">
                          <a:effectLst/>
                        </a:rPr>
                        <a:t>ECD services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734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2.38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19,910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555017804"/>
                  </a:ext>
                </a:extLst>
              </a:tr>
              <a:tr h="330040">
                <a:tc>
                  <a:txBody>
                    <a:bodyPr/>
                    <a:lstStyle/>
                    <a:p>
                      <a:pPr marL="91440" marR="0">
                        <a:lnSpc>
                          <a:spcPct val="107000"/>
                        </a:lnSpc>
                        <a:spcBef>
                          <a:spcPts val="0"/>
                        </a:spcBef>
                        <a:spcAft>
                          <a:spcPts val="0"/>
                        </a:spcAft>
                      </a:pPr>
                      <a:r>
                        <a:rPr lang="en-US" sz="1400">
                          <a:effectLst/>
                        </a:rPr>
                        <a:t>Rent or capitalization allowance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9144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67,200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11%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41563074"/>
                  </a:ext>
                </a:extLst>
              </a:tr>
              <a:tr h="295485">
                <a:tc>
                  <a:txBody>
                    <a:bodyPr/>
                    <a:lstStyle/>
                    <a:p>
                      <a:pPr marL="91440" marR="0">
                        <a:lnSpc>
                          <a:spcPct val="107000"/>
                        </a:lnSpc>
                        <a:spcBef>
                          <a:spcPts val="0"/>
                        </a:spcBef>
                        <a:spcAft>
                          <a:spcPts val="0"/>
                        </a:spcAft>
                      </a:pPr>
                      <a:r>
                        <a:rPr lang="en-US" sz="1400">
                          <a:effectLst/>
                        </a:rPr>
                        <a:t>Total annual budget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1400" b="1">
                          <a:effectLst/>
                        </a:rPr>
                        <a:t>593,702</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62817822"/>
                  </a:ext>
                </a:extLst>
              </a:tr>
            </a:tbl>
          </a:graphicData>
        </a:graphic>
      </p:graphicFrame>
    </p:spTree>
    <p:extLst>
      <p:ext uri="{BB962C8B-B14F-4D97-AF65-F5344CB8AC3E}">
        <p14:creationId xmlns:p14="http://schemas.microsoft.com/office/powerpoint/2010/main" val="91727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982C-01EE-4102-A536-0EE2365CBA5A}"/>
              </a:ext>
            </a:extLst>
          </p:cNvPr>
          <p:cNvSpPr>
            <a:spLocks noGrp="1"/>
          </p:cNvSpPr>
          <p:nvPr>
            <p:ph type="title"/>
          </p:nvPr>
        </p:nvSpPr>
        <p:spPr>
          <a:xfrm>
            <a:off x="479999" y="278111"/>
            <a:ext cx="8160000" cy="720000"/>
          </a:xfrm>
        </p:spPr>
        <p:txBody>
          <a:bodyPr/>
          <a:lstStyle/>
          <a:p>
            <a:r>
              <a:rPr lang="en-US" dirty="0"/>
              <a:t>Discussion points</a:t>
            </a:r>
          </a:p>
        </p:txBody>
      </p:sp>
      <p:sp>
        <p:nvSpPr>
          <p:cNvPr id="4" name="Text Placeholder 3">
            <a:extLst>
              <a:ext uri="{FF2B5EF4-FFF2-40B4-BE49-F238E27FC236}">
                <a16:creationId xmlns:a16="http://schemas.microsoft.com/office/drawing/2014/main" id="{4F49D852-099C-4DCA-8490-BBB312D328A2}"/>
              </a:ext>
            </a:extLst>
          </p:cNvPr>
          <p:cNvSpPr>
            <a:spLocks noGrp="1"/>
          </p:cNvSpPr>
          <p:nvPr>
            <p:ph type="body" idx="1"/>
          </p:nvPr>
        </p:nvSpPr>
        <p:spPr>
          <a:xfrm>
            <a:off x="596766" y="1768331"/>
            <a:ext cx="10635916" cy="4285960"/>
          </a:xfrm>
        </p:spPr>
        <p:txBody>
          <a:bodyPr/>
          <a:lstStyle/>
          <a:p>
            <a:pPr marL="548640" lvl="0" indent="-457200">
              <a:lnSpc>
                <a:spcPct val="100000"/>
              </a:lnSpc>
              <a:spcBef>
                <a:spcPts val="0"/>
              </a:spcBef>
              <a:spcAft>
                <a:spcPts val="0"/>
              </a:spcAft>
              <a:buClrTx/>
              <a:buSzTx/>
              <a:buAutoNum type="arabicPeriod"/>
            </a:pPr>
            <a:r>
              <a:rPr lang="en-US" sz="2000" b="1" dirty="0">
                <a:solidFill>
                  <a:prstClr val="black"/>
                </a:solidFill>
                <a:cs typeface="+mn-cs"/>
              </a:rPr>
              <a:t>Strengthen </a:t>
            </a:r>
            <a:r>
              <a:rPr lang="en-US" sz="2000" b="1" dirty="0">
                <a:solidFill>
                  <a:prstClr val="black"/>
                </a:solidFill>
              </a:rPr>
              <a:t>continuity of care and population health management </a:t>
            </a:r>
            <a:r>
              <a:rPr lang="en-US" sz="2000" b="1" dirty="0">
                <a:solidFill>
                  <a:prstClr val="black"/>
                </a:solidFill>
                <a:cs typeface="+mn-cs"/>
              </a:rPr>
              <a:t>via empanelment</a:t>
            </a:r>
          </a:p>
          <a:p>
            <a:pPr marL="901065" lvl="1" indent="-342900">
              <a:lnSpc>
                <a:spcPct val="100000"/>
              </a:lnSpc>
              <a:spcBef>
                <a:spcPts val="600"/>
              </a:spcBef>
              <a:spcAft>
                <a:spcPts val="0"/>
              </a:spcAft>
              <a:buClrTx/>
              <a:buSzTx/>
            </a:pPr>
            <a:r>
              <a:rPr lang="en-US" sz="2000" dirty="0"/>
              <a:t>The practice of empanelment supports delivery of primary care that is continuous, comprehensive, coordinated, and people-</a:t>
            </a:r>
            <a:r>
              <a:rPr lang="en-US" sz="2000" dirty="0" err="1"/>
              <a:t>centred</a:t>
            </a:r>
            <a:r>
              <a:rPr lang="en-US" sz="2000" dirty="0"/>
              <a:t> by entrusting the health of defined populations to specific PHC teams. </a:t>
            </a:r>
          </a:p>
          <a:p>
            <a:pPr marL="901065" lvl="1" indent="-342900">
              <a:lnSpc>
                <a:spcPct val="100000"/>
              </a:lnSpc>
              <a:spcBef>
                <a:spcPts val="600"/>
              </a:spcBef>
              <a:spcAft>
                <a:spcPts val="0"/>
              </a:spcAft>
              <a:buClrTx/>
              <a:buSzTx/>
            </a:pPr>
            <a:r>
              <a:rPr lang="en-US" sz="2000" dirty="0"/>
              <a:t>Empanelment enables the transition from disease treatment to disease prevention and enables PHC systems to shift from reactive care to proactive care leading to improved population health outcomes</a:t>
            </a:r>
          </a:p>
          <a:p>
            <a:pPr marL="901065" lvl="1" indent="-342900">
              <a:lnSpc>
                <a:spcPct val="100000"/>
              </a:lnSpc>
              <a:spcBef>
                <a:spcPts val="600"/>
              </a:spcBef>
              <a:spcAft>
                <a:spcPts val="0"/>
              </a:spcAft>
              <a:buClrTx/>
              <a:buSzTx/>
            </a:pPr>
            <a:r>
              <a:rPr lang="en-US" sz="2000" dirty="0"/>
              <a:t>Empanelment is a foundational strategy for strengthening PHC and achieving effective UHC</a:t>
            </a:r>
          </a:p>
          <a:p>
            <a:pPr marL="901065" lvl="1" indent="-342900">
              <a:lnSpc>
                <a:spcPct val="100000"/>
              </a:lnSpc>
              <a:spcBef>
                <a:spcPts val="600"/>
              </a:spcBef>
              <a:spcAft>
                <a:spcPts val="0"/>
              </a:spcAft>
              <a:buClrTx/>
              <a:buSzTx/>
            </a:pPr>
            <a:r>
              <a:rPr lang="en-US" sz="2000" dirty="0">
                <a:solidFill>
                  <a:prstClr val="black"/>
                </a:solidFill>
              </a:rPr>
              <a:t>Key in establishing stability and continuity of patient care</a:t>
            </a:r>
          </a:p>
          <a:p>
            <a:pPr marL="901065" lvl="1" indent="-342900">
              <a:lnSpc>
                <a:spcPct val="100000"/>
              </a:lnSpc>
              <a:spcBef>
                <a:spcPts val="600"/>
              </a:spcBef>
              <a:spcAft>
                <a:spcPts val="0"/>
              </a:spcAft>
              <a:buClrTx/>
              <a:buSzTx/>
            </a:pPr>
            <a:r>
              <a:rPr lang="en-US" sz="2000" dirty="0">
                <a:solidFill>
                  <a:prstClr val="black"/>
                </a:solidFill>
              </a:rPr>
              <a:t>Supports strengthening population health management</a:t>
            </a:r>
          </a:p>
          <a:p>
            <a:pPr marL="91440" lvl="0">
              <a:lnSpc>
                <a:spcPct val="100000"/>
              </a:lnSpc>
              <a:spcBef>
                <a:spcPts val="0"/>
              </a:spcBef>
              <a:spcAft>
                <a:spcPts val="0"/>
              </a:spcAft>
              <a:buClrTx/>
              <a:buSzTx/>
            </a:pPr>
            <a:r>
              <a:rPr lang="en-US" sz="2000" dirty="0">
                <a:solidFill>
                  <a:prstClr val="black"/>
                </a:solidFill>
              </a:rPr>
              <a:t>	</a:t>
            </a:r>
          </a:p>
          <a:p>
            <a:pPr lvl="0">
              <a:lnSpc>
                <a:spcPct val="100000"/>
              </a:lnSpc>
              <a:spcAft>
                <a:spcPts val="0"/>
              </a:spcAft>
              <a:buClrTx/>
              <a:buSzTx/>
            </a:pPr>
            <a:endParaRPr lang="en-US" sz="2000" dirty="0">
              <a:solidFill>
                <a:prstClr val="black"/>
              </a:solidFill>
              <a:cs typeface="+mn-cs"/>
            </a:endParaRPr>
          </a:p>
          <a:p>
            <a:endParaRPr lang="en-US" dirty="0"/>
          </a:p>
        </p:txBody>
      </p:sp>
      <p:sp>
        <p:nvSpPr>
          <p:cNvPr id="5" name="Slide Number Placeholder 4">
            <a:extLst>
              <a:ext uri="{FF2B5EF4-FFF2-40B4-BE49-F238E27FC236}">
                <a16:creationId xmlns:a16="http://schemas.microsoft.com/office/drawing/2014/main" id="{9FF6DCE3-440A-4BA8-9B34-5304E9B8E200}"/>
              </a:ext>
            </a:extLst>
          </p:cNvPr>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2478099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982C-01EE-4102-A536-0EE2365CBA5A}"/>
              </a:ext>
            </a:extLst>
          </p:cNvPr>
          <p:cNvSpPr>
            <a:spLocks noGrp="1"/>
          </p:cNvSpPr>
          <p:nvPr>
            <p:ph type="title"/>
          </p:nvPr>
        </p:nvSpPr>
        <p:spPr>
          <a:xfrm>
            <a:off x="479999" y="278111"/>
            <a:ext cx="8160000" cy="720000"/>
          </a:xfrm>
        </p:spPr>
        <p:txBody>
          <a:bodyPr/>
          <a:lstStyle/>
          <a:p>
            <a:r>
              <a:rPr lang="en-US" dirty="0"/>
              <a:t>Discussion points cont.</a:t>
            </a:r>
          </a:p>
        </p:txBody>
      </p:sp>
      <p:sp>
        <p:nvSpPr>
          <p:cNvPr id="4" name="Text Placeholder 3">
            <a:extLst>
              <a:ext uri="{FF2B5EF4-FFF2-40B4-BE49-F238E27FC236}">
                <a16:creationId xmlns:a16="http://schemas.microsoft.com/office/drawing/2014/main" id="{4F49D852-099C-4DCA-8490-BBB312D328A2}"/>
              </a:ext>
            </a:extLst>
          </p:cNvPr>
          <p:cNvSpPr>
            <a:spLocks noGrp="1"/>
          </p:cNvSpPr>
          <p:nvPr>
            <p:ph type="body" idx="1"/>
          </p:nvPr>
        </p:nvSpPr>
        <p:spPr>
          <a:xfrm>
            <a:off x="356135" y="1210065"/>
            <a:ext cx="11627318" cy="5369824"/>
          </a:xfrm>
        </p:spPr>
        <p:txBody>
          <a:bodyPr/>
          <a:lstStyle/>
          <a:p>
            <a:pPr marL="91440" lvl="0">
              <a:lnSpc>
                <a:spcPct val="100000"/>
              </a:lnSpc>
              <a:spcBef>
                <a:spcPts val="0"/>
              </a:spcBef>
              <a:spcAft>
                <a:spcPts val="0"/>
              </a:spcAft>
              <a:buClrTx/>
              <a:buSzTx/>
            </a:pPr>
            <a:endParaRPr lang="en-US" sz="2000" dirty="0">
              <a:solidFill>
                <a:prstClr val="black"/>
              </a:solidFill>
              <a:cs typeface="+mn-cs"/>
            </a:endParaRPr>
          </a:p>
          <a:p>
            <a:pPr marL="457200" lvl="0" indent="-365760">
              <a:lnSpc>
                <a:spcPct val="100000"/>
              </a:lnSpc>
              <a:spcBef>
                <a:spcPts val="0"/>
              </a:spcBef>
              <a:spcAft>
                <a:spcPts val="0"/>
              </a:spcAft>
              <a:buClrTx/>
              <a:buSzTx/>
              <a:buFont typeface="+mj-lt"/>
              <a:buAutoNum type="arabicPeriod"/>
            </a:pPr>
            <a:endParaRPr lang="en-US" sz="2000" dirty="0">
              <a:solidFill>
                <a:prstClr val="black"/>
              </a:solidFill>
            </a:endParaRPr>
          </a:p>
          <a:p>
            <a:pPr marL="457200" lvl="0" indent="-365760">
              <a:lnSpc>
                <a:spcPct val="100000"/>
              </a:lnSpc>
              <a:spcBef>
                <a:spcPts val="600"/>
              </a:spcBef>
              <a:spcAft>
                <a:spcPts val="0"/>
              </a:spcAft>
              <a:buClrTx/>
              <a:buSzTx/>
              <a:buFont typeface="+mj-lt"/>
              <a:buAutoNum type="arabicPeriod"/>
            </a:pPr>
            <a:r>
              <a:rPr lang="en-US" sz="2000" b="1" dirty="0">
                <a:solidFill>
                  <a:prstClr val="black"/>
                </a:solidFill>
                <a:cs typeface="+mn-cs"/>
              </a:rPr>
              <a:t>Approach and timeline </a:t>
            </a:r>
          </a:p>
          <a:p>
            <a:pPr marL="923925" lvl="1" indent="-365760">
              <a:lnSpc>
                <a:spcPct val="100000"/>
              </a:lnSpc>
              <a:spcBef>
                <a:spcPts val="600"/>
              </a:spcBef>
              <a:spcAft>
                <a:spcPts val="0"/>
              </a:spcAft>
              <a:buClrTx/>
              <a:buSzTx/>
            </a:pPr>
            <a:r>
              <a:rPr lang="en-US" sz="2000" dirty="0">
                <a:solidFill>
                  <a:prstClr val="black"/>
                </a:solidFill>
              </a:rPr>
              <a:t>Selected packages: ECD (0-5) and NCD (hypertension, CVD, type II diabetes, mental health);</a:t>
            </a:r>
            <a:endParaRPr lang="en-US" sz="2000" dirty="0">
              <a:solidFill>
                <a:prstClr val="black"/>
              </a:solidFill>
              <a:cs typeface="+mn-cs"/>
            </a:endParaRPr>
          </a:p>
          <a:p>
            <a:pPr marL="923925" lvl="1" indent="-365760">
              <a:lnSpc>
                <a:spcPct val="100000"/>
              </a:lnSpc>
              <a:spcBef>
                <a:spcPts val="600"/>
              </a:spcBef>
              <a:spcAft>
                <a:spcPts val="0"/>
              </a:spcAft>
              <a:buClrTx/>
              <a:buSzTx/>
            </a:pPr>
            <a:r>
              <a:rPr lang="en-US" sz="2000" dirty="0">
                <a:solidFill>
                  <a:prstClr val="black"/>
                </a:solidFill>
                <a:cs typeface="+mn-cs"/>
              </a:rPr>
              <a:t>Early adopters from 1 September 2021 followed by national scale-up in 2023 (1</a:t>
            </a:r>
            <a:r>
              <a:rPr lang="en-US" sz="2000" dirty="0">
                <a:solidFill>
                  <a:prstClr val="black"/>
                </a:solidFill>
              </a:rPr>
              <a:t>A, 1B, 2A, 2B)</a:t>
            </a:r>
          </a:p>
          <a:p>
            <a:pPr marL="457200" lvl="0" indent="-365760">
              <a:lnSpc>
                <a:spcPct val="100000"/>
              </a:lnSpc>
              <a:spcBef>
                <a:spcPts val="600"/>
              </a:spcBef>
              <a:spcAft>
                <a:spcPts val="0"/>
              </a:spcAft>
              <a:buClrTx/>
              <a:buSzTx/>
              <a:buFont typeface="+mj-lt"/>
              <a:buAutoNum type="arabicPeriod"/>
            </a:pPr>
            <a:endParaRPr lang="en-US" sz="2000" dirty="0">
              <a:solidFill>
                <a:prstClr val="black"/>
              </a:solidFill>
            </a:endParaRPr>
          </a:p>
          <a:p>
            <a:pPr marL="457200" lvl="0" indent="-365760">
              <a:lnSpc>
                <a:spcPct val="100000"/>
              </a:lnSpc>
              <a:spcBef>
                <a:spcPts val="600"/>
              </a:spcBef>
              <a:spcAft>
                <a:spcPts val="0"/>
              </a:spcAft>
              <a:buClrTx/>
              <a:buSzTx/>
              <a:buFont typeface="+mj-lt"/>
              <a:buAutoNum type="arabicPeriod"/>
            </a:pPr>
            <a:r>
              <a:rPr lang="en-US" sz="2000" b="1" dirty="0">
                <a:solidFill>
                  <a:prstClr val="black"/>
                </a:solidFill>
                <a:cs typeface="+mn-cs"/>
              </a:rPr>
              <a:t>Number of early adopters/criteria for selection </a:t>
            </a:r>
          </a:p>
          <a:p>
            <a:pPr marL="923925" lvl="1" indent="-365760">
              <a:lnSpc>
                <a:spcPct val="100000"/>
              </a:lnSpc>
              <a:spcBef>
                <a:spcPts val="600"/>
              </a:spcBef>
              <a:spcAft>
                <a:spcPts val="0"/>
              </a:spcAft>
              <a:buClrTx/>
              <a:buSzTx/>
            </a:pPr>
            <a:r>
              <a:rPr lang="en-US" sz="2000" dirty="0">
                <a:solidFill>
                  <a:prstClr val="black"/>
                </a:solidFill>
              </a:rPr>
              <a:t>Number: a</a:t>
            </a:r>
            <a:r>
              <a:rPr lang="en-US" sz="2000" dirty="0">
                <a:solidFill>
                  <a:prstClr val="black"/>
                </a:solidFill>
                <a:cs typeface="+mn-cs"/>
              </a:rPr>
              <a:t>pprox. 200 rural providers chosen by the Ministry for digital infrastructure enhancement + 25-50 urban providers based on predefined criteria </a:t>
            </a:r>
          </a:p>
          <a:p>
            <a:pPr marL="914400" lvl="1" indent="-365760">
              <a:lnSpc>
                <a:spcPct val="100000"/>
              </a:lnSpc>
              <a:spcBef>
                <a:spcPts val="600"/>
              </a:spcBef>
              <a:spcAft>
                <a:spcPts val="0"/>
              </a:spcAft>
              <a:buClrTx/>
              <a:buSzTx/>
            </a:pPr>
            <a:r>
              <a:rPr lang="en-US" sz="2000" dirty="0">
                <a:solidFill>
                  <a:prstClr val="black"/>
                </a:solidFill>
              </a:rPr>
              <a:t>Criteria: participation in Adjara pilot; willingness; size of empaneled population (at least 13,000); staffing levels, including nurses; financial stability and ability to mobilize working capital; geographical coverage; etc.	</a:t>
            </a:r>
          </a:p>
          <a:p>
            <a:pPr lvl="0">
              <a:lnSpc>
                <a:spcPct val="100000"/>
              </a:lnSpc>
              <a:spcAft>
                <a:spcPts val="0"/>
              </a:spcAft>
              <a:buClrTx/>
              <a:buSzTx/>
            </a:pPr>
            <a:endParaRPr lang="en-US" sz="2000" dirty="0">
              <a:solidFill>
                <a:prstClr val="black"/>
              </a:solidFill>
              <a:cs typeface="+mn-cs"/>
            </a:endParaRPr>
          </a:p>
          <a:p>
            <a:endParaRPr lang="en-US" dirty="0"/>
          </a:p>
        </p:txBody>
      </p:sp>
      <p:sp>
        <p:nvSpPr>
          <p:cNvPr id="5" name="Slide Number Placeholder 4">
            <a:extLst>
              <a:ext uri="{FF2B5EF4-FFF2-40B4-BE49-F238E27FC236}">
                <a16:creationId xmlns:a16="http://schemas.microsoft.com/office/drawing/2014/main" id="{9FF6DCE3-440A-4BA8-9B34-5304E9B8E200}"/>
              </a:ext>
            </a:extLst>
          </p:cNvPr>
          <p:cNvSpPr>
            <a:spLocks noGrp="1"/>
          </p:cNvSpPr>
          <p:nvPr>
            <p:ph type="sldNum" sz="quarter" idx="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12138465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982C-01EE-4102-A536-0EE2365CBA5A}"/>
              </a:ext>
            </a:extLst>
          </p:cNvPr>
          <p:cNvSpPr>
            <a:spLocks noGrp="1"/>
          </p:cNvSpPr>
          <p:nvPr>
            <p:ph type="title"/>
          </p:nvPr>
        </p:nvSpPr>
        <p:spPr>
          <a:xfrm>
            <a:off x="479999" y="278111"/>
            <a:ext cx="8160000" cy="720000"/>
          </a:xfrm>
        </p:spPr>
        <p:txBody>
          <a:bodyPr/>
          <a:lstStyle/>
          <a:p>
            <a:r>
              <a:rPr lang="en-US" dirty="0"/>
              <a:t>Discussion points cont.</a:t>
            </a:r>
          </a:p>
        </p:txBody>
      </p:sp>
      <p:sp>
        <p:nvSpPr>
          <p:cNvPr id="4" name="Text Placeholder 3">
            <a:extLst>
              <a:ext uri="{FF2B5EF4-FFF2-40B4-BE49-F238E27FC236}">
                <a16:creationId xmlns:a16="http://schemas.microsoft.com/office/drawing/2014/main" id="{4F49D852-099C-4DCA-8490-BBB312D328A2}"/>
              </a:ext>
            </a:extLst>
          </p:cNvPr>
          <p:cNvSpPr>
            <a:spLocks noGrp="1"/>
          </p:cNvSpPr>
          <p:nvPr>
            <p:ph type="body" idx="1"/>
          </p:nvPr>
        </p:nvSpPr>
        <p:spPr>
          <a:xfrm>
            <a:off x="479999" y="1210065"/>
            <a:ext cx="11226365" cy="5369824"/>
          </a:xfrm>
        </p:spPr>
        <p:txBody>
          <a:bodyPr/>
          <a:lstStyle/>
          <a:p>
            <a:pPr marL="91440" lvl="0">
              <a:lnSpc>
                <a:spcPct val="100000"/>
              </a:lnSpc>
              <a:spcBef>
                <a:spcPts val="0"/>
              </a:spcBef>
              <a:spcAft>
                <a:spcPts val="0"/>
              </a:spcAft>
              <a:buClrTx/>
              <a:buSzTx/>
            </a:pPr>
            <a:r>
              <a:rPr lang="en-US" sz="2000" dirty="0">
                <a:solidFill>
                  <a:prstClr val="black"/>
                </a:solidFill>
              </a:rPr>
              <a:t>	</a:t>
            </a:r>
          </a:p>
          <a:p>
            <a:pPr marL="457200" lvl="0" indent="-365760">
              <a:lnSpc>
                <a:spcPct val="100000"/>
              </a:lnSpc>
              <a:spcBef>
                <a:spcPts val="0"/>
              </a:spcBef>
              <a:spcAft>
                <a:spcPts val="0"/>
              </a:spcAft>
              <a:buClrTx/>
              <a:buSzTx/>
              <a:buFont typeface="+mj-lt"/>
              <a:buAutoNum type="arabicPeriod"/>
            </a:pPr>
            <a:r>
              <a:rPr lang="en-US" sz="2000" b="1" dirty="0">
                <a:solidFill>
                  <a:prstClr val="black"/>
                </a:solidFill>
                <a:cs typeface="+mn-cs"/>
              </a:rPr>
              <a:t>Payment model and financing</a:t>
            </a:r>
          </a:p>
          <a:p>
            <a:pPr marL="923925" lvl="1" indent="-365760">
              <a:lnSpc>
                <a:spcPct val="100000"/>
              </a:lnSpc>
              <a:spcBef>
                <a:spcPts val="0"/>
              </a:spcBef>
              <a:spcAft>
                <a:spcPts val="0"/>
              </a:spcAft>
              <a:buClrTx/>
              <a:buSzTx/>
            </a:pPr>
            <a:r>
              <a:rPr lang="en-US" sz="2000" dirty="0">
                <a:solidFill>
                  <a:prstClr val="black"/>
                </a:solidFill>
                <a:cs typeface="+mn-cs"/>
              </a:rPr>
              <a:t>Add-on motivational capitation for ECD/NCD services; </a:t>
            </a:r>
          </a:p>
          <a:p>
            <a:pPr marL="923925" lvl="1" indent="-365760">
              <a:lnSpc>
                <a:spcPct val="100000"/>
              </a:lnSpc>
              <a:spcBef>
                <a:spcPts val="0"/>
              </a:spcBef>
              <a:spcAft>
                <a:spcPts val="0"/>
              </a:spcAft>
              <a:buClrTx/>
              <a:buSzTx/>
            </a:pPr>
            <a:r>
              <a:rPr lang="en-US" sz="2000" dirty="0">
                <a:solidFill>
                  <a:prstClr val="black"/>
                </a:solidFill>
              </a:rPr>
              <a:t>Upfront investments (equipment, training, coaches, communication, IT, etc.)</a:t>
            </a:r>
          </a:p>
          <a:p>
            <a:pPr marL="558165" lvl="1" indent="0">
              <a:lnSpc>
                <a:spcPct val="100000"/>
              </a:lnSpc>
              <a:spcBef>
                <a:spcPts val="0"/>
              </a:spcBef>
              <a:spcAft>
                <a:spcPts val="0"/>
              </a:spcAft>
              <a:buClrTx/>
              <a:buSzTx/>
              <a:buNone/>
            </a:pPr>
            <a:endParaRPr lang="en-US" sz="2000" dirty="0">
              <a:solidFill>
                <a:prstClr val="black"/>
              </a:solidFill>
            </a:endParaRPr>
          </a:p>
          <a:p>
            <a:pPr marL="923925" lvl="1" indent="-365760">
              <a:lnSpc>
                <a:spcPct val="100000"/>
              </a:lnSpc>
              <a:spcBef>
                <a:spcPts val="0"/>
              </a:spcBef>
              <a:spcAft>
                <a:spcPts val="0"/>
              </a:spcAft>
              <a:buClrTx/>
              <a:buSzTx/>
            </a:pPr>
            <a:endParaRPr lang="en-US" sz="2000" dirty="0">
              <a:solidFill>
                <a:prstClr val="black"/>
              </a:solidFill>
              <a:cs typeface="+mn-cs"/>
            </a:endParaRPr>
          </a:p>
          <a:p>
            <a:pPr marL="923925" lvl="1" indent="-365760">
              <a:lnSpc>
                <a:spcPct val="100000"/>
              </a:lnSpc>
              <a:spcBef>
                <a:spcPts val="0"/>
              </a:spcBef>
              <a:spcAft>
                <a:spcPts val="0"/>
              </a:spcAft>
              <a:buClrTx/>
              <a:buSzTx/>
            </a:pPr>
            <a:endParaRPr lang="en-US" sz="2000" dirty="0">
              <a:solidFill>
                <a:prstClr val="black"/>
              </a:solidFill>
            </a:endParaRPr>
          </a:p>
          <a:p>
            <a:pPr marL="923925" lvl="1" indent="-365760">
              <a:lnSpc>
                <a:spcPct val="100000"/>
              </a:lnSpc>
              <a:spcBef>
                <a:spcPts val="0"/>
              </a:spcBef>
              <a:spcAft>
                <a:spcPts val="0"/>
              </a:spcAft>
              <a:buClrTx/>
              <a:buSzTx/>
            </a:pPr>
            <a:endParaRPr lang="en-US" sz="2000" dirty="0">
              <a:solidFill>
                <a:prstClr val="black"/>
              </a:solidFill>
              <a:cs typeface="+mn-cs"/>
            </a:endParaRPr>
          </a:p>
          <a:p>
            <a:pPr marL="923925" lvl="1" indent="-365760">
              <a:lnSpc>
                <a:spcPct val="100000"/>
              </a:lnSpc>
              <a:spcBef>
                <a:spcPts val="0"/>
              </a:spcBef>
              <a:spcAft>
                <a:spcPts val="0"/>
              </a:spcAft>
              <a:buClrTx/>
              <a:buSzTx/>
            </a:pPr>
            <a:endParaRPr lang="en-US" sz="2000" dirty="0">
              <a:solidFill>
                <a:prstClr val="black"/>
              </a:solidFill>
            </a:endParaRPr>
          </a:p>
          <a:p>
            <a:pPr marL="923925" lvl="1" indent="-365760">
              <a:lnSpc>
                <a:spcPct val="100000"/>
              </a:lnSpc>
              <a:spcBef>
                <a:spcPts val="0"/>
              </a:spcBef>
              <a:spcAft>
                <a:spcPts val="0"/>
              </a:spcAft>
              <a:buClrTx/>
              <a:buSzTx/>
            </a:pPr>
            <a:endParaRPr lang="en-US" sz="2000" dirty="0">
              <a:solidFill>
                <a:prstClr val="black"/>
              </a:solidFill>
              <a:cs typeface="+mn-cs"/>
            </a:endParaRPr>
          </a:p>
          <a:p>
            <a:pPr marL="558165" lvl="1" indent="0">
              <a:lnSpc>
                <a:spcPct val="100000"/>
              </a:lnSpc>
              <a:spcBef>
                <a:spcPts val="0"/>
              </a:spcBef>
              <a:spcAft>
                <a:spcPts val="0"/>
              </a:spcAft>
              <a:buClrTx/>
              <a:buSzTx/>
              <a:buNone/>
            </a:pPr>
            <a:endParaRPr lang="en-US" sz="2000" b="1" dirty="0">
              <a:solidFill>
                <a:prstClr val="black"/>
              </a:solidFill>
              <a:cs typeface="+mn-cs"/>
            </a:endParaRPr>
          </a:p>
          <a:p>
            <a:pPr marL="558165" lvl="1" indent="0">
              <a:lnSpc>
                <a:spcPct val="100000"/>
              </a:lnSpc>
              <a:spcBef>
                <a:spcPts val="0"/>
              </a:spcBef>
              <a:spcAft>
                <a:spcPts val="0"/>
              </a:spcAft>
              <a:buClrTx/>
              <a:buSzTx/>
              <a:buNone/>
            </a:pPr>
            <a:endParaRPr lang="en-US" sz="2000" b="1" dirty="0">
              <a:solidFill>
                <a:prstClr val="black"/>
              </a:solidFill>
              <a:cs typeface="+mn-cs"/>
            </a:endParaRPr>
          </a:p>
          <a:p>
            <a:pPr marL="457200" lvl="0" indent="-365760">
              <a:lnSpc>
                <a:spcPct val="100000"/>
              </a:lnSpc>
              <a:spcBef>
                <a:spcPts val="0"/>
              </a:spcBef>
              <a:spcAft>
                <a:spcPts val="0"/>
              </a:spcAft>
              <a:buClrTx/>
              <a:buSzTx/>
              <a:buFont typeface="+mj-lt"/>
              <a:buAutoNum type="arabicPeriod"/>
            </a:pPr>
            <a:r>
              <a:rPr lang="en-US" sz="2000" b="1" dirty="0">
                <a:solidFill>
                  <a:prstClr val="black"/>
                </a:solidFill>
              </a:rPr>
              <a:t>Pharmaceutical benefit expansion plan </a:t>
            </a:r>
          </a:p>
          <a:p>
            <a:pPr marL="923925" lvl="1" indent="-365760">
              <a:lnSpc>
                <a:spcPct val="100000"/>
              </a:lnSpc>
              <a:spcBef>
                <a:spcPts val="0"/>
              </a:spcBef>
              <a:spcAft>
                <a:spcPts val="0"/>
              </a:spcAft>
              <a:buClrTx/>
              <a:buSzTx/>
            </a:pPr>
            <a:r>
              <a:rPr lang="en-US" sz="2000" dirty="0">
                <a:solidFill>
                  <a:prstClr val="black"/>
                </a:solidFill>
              </a:rPr>
              <a:t>Start with existing scheme and expand the scope and scale of drug benefits for outpatient medicines for priority NCDs from 2022</a:t>
            </a:r>
          </a:p>
          <a:p>
            <a:pPr marL="91440">
              <a:lnSpc>
                <a:spcPct val="100000"/>
              </a:lnSpc>
              <a:spcBef>
                <a:spcPts val="0"/>
              </a:spcBef>
              <a:spcAft>
                <a:spcPts val="0"/>
              </a:spcAft>
              <a:buClrTx/>
              <a:buSzTx/>
            </a:pPr>
            <a:endParaRPr lang="en-GB" sz="2000" b="1" dirty="0">
              <a:ea typeface="+mn-lt"/>
              <a:cs typeface="+mn-lt"/>
            </a:endParaRPr>
          </a:p>
          <a:p>
            <a:pPr lvl="0">
              <a:lnSpc>
                <a:spcPct val="100000"/>
              </a:lnSpc>
              <a:spcAft>
                <a:spcPts val="0"/>
              </a:spcAft>
              <a:buClrTx/>
              <a:buSzTx/>
            </a:pPr>
            <a:endParaRPr lang="en-US" sz="2000" dirty="0">
              <a:solidFill>
                <a:prstClr val="black"/>
              </a:solidFill>
              <a:cs typeface="+mn-cs"/>
            </a:endParaRPr>
          </a:p>
          <a:p>
            <a:endParaRPr lang="en-US" dirty="0"/>
          </a:p>
        </p:txBody>
      </p:sp>
      <p:sp>
        <p:nvSpPr>
          <p:cNvPr id="5" name="Slide Number Placeholder 4">
            <a:extLst>
              <a:ext uri="{FF2B5EF4-FFF2-40B4-BE49-F238E27FC236}">
                <a16:creationId xmlns:a16="http://schemas.microsoft.com/office/drawing/2014/main" id="{9FF6DCE3-440A-4BA8-9B34-5304E9B8E200}"/>
              </a:ext>
            </a:extLst>
          </p:cNvPr>
          <p:cNvSpPr>
            <a:spLocks noGrp="1"/>
          </p:cNvSpPr>
          <p:nvPr>
            <p:ph type="sldNum" sz="quarter" idx="2"/>
          </p:nvPr>
        </p:nvSpPr>
        <p:spPr/>
        <p:txBody>
          <a:bodyPr/>
          <a:lstStyle/>
          <a:p>
            <a:fld id="{86CB4B4D-7CA3-9044-876B-883B54F8677D}" type="slidenum">
              <a:rPr lang="en-US" smtClean="0"/>
              <a:t>25</a:t>
            </a:fld>
            <a:endParaRPr lang="en-US"/>
          </a:p>
        </p:txBody>
      </p:sp>
      <p:pic>
        <p:nvPicPr>
          <p:cNvPr id="3" name="Picture 2">
            <a:extLst>
              <a:ext uri="{FF2B5EF4-FFF2-40B4-BE49-F238E27FC236}">
                <a16:creationId xmlns:a16="http://schemas.microsoft.com/office/drawing/2014/main" id="{A0E73622-788D-4DD4-9B9D-E24AE0A81790}"/>
              </a:ext>
            </a:extLst>
          </p:cNvPr>
          <p:cNvPicPr>
            <a:picLocks noChangeAspect="1"/>
          </p:cNvPicPr>
          <p:nvPr/>
        </p:nvPicPr>
        <p:blipFill>
          <a:blip r:embed="rId3"/>
          <a:stretch>
            <a:fillRect/>
          </a:stretch>
        </p:blipFill>
        <p:spPr>
          <a:xfrm>
            <a:off x="1029903" y="2577673"/>
            <a:ext cx="7357384" cy="1872046"/>
          </a:xfrm>
          <a:prstGeom prst="rect">
            <a:avLst/>
          </a:prstGeom>
        </p:spPr>
      </p:pic>
    </p:spTree>
    <p:extLst>
      <p:ext uri="{BB962C8B-B14F-4D97-AF65-F5344CB8AC3E}">
        <p14:creationId xmlns:p14="http://schemas.microsoft.com/office/powerpoint/2010/main" val="148198517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800000"/>
            <a:ext cx="12191998" cy="1649446"/>
          </a:xfrm>
        </p:spPr>
        <p:txBody>
          <a:bodyPr vert="horz" lIns="468000" tIns="180000" rIns="360000" bIns="180000" rtlCol="0" anchor="t">
            <a:noAutofit/>
          </a:bodyPr>
          <a:lstStyle/>
          <a:p>
            <a:pPr>
              <a:lnSpc>
                <a:spcPct val="150000"/>
              </a:lnSpc>
            </a:pPr>
            <a:r>
              <a:rPr lang="en-US" sz="4400">
                <a:cs typeface="Times New Roman"/>
              </a:rPr>
              <a:t>Thank you</a:t>
            </a:r>
            <a:endParaRPr lang="en-US"/>
          </a:p>
        </p:txBody>
      </p:sp>
      <p:sp>
        <p:nvSpPr>
          <p:cNvPr id="4" name="Date Placeholder 3"/>
          <p:cNvSpPr>
            <a:spLocks noGrp="1"/>
          </p:cNvSpPr>
          <p:nvPr>
            <p:ph type="dt" sz="half" idx="19"/>
          </p:nvPr>
        </p:nvSpPr>
        <p:spPr/>
        <p:txBody>
          <a:bodyPr/>
          <a:lstStyle/>
          <a:p>
            <a:fld id="{A68D69CF-73BC-4E26-B56A-FEC2ABB77ED4}" type="datetime1">
              <a:rPr lang="en-GB" smtClean="0"/>
              <a:pPr/>
              <a:t>01/03/2021</a:t>
            </a:fld>
            <a:endParaRPr lang="en-GB"/>
          </a:p>
        </p:txBody>
      </p:sp>
      <p:sp>
        <p:nvSpPr>
          <p:cNvPr id="5" name="Footer Placeholder 4"/>
          <p:cNvSpPr>
            <a:spLocks noGrp="1"/>
          </p:cNvSpPr>
          <p:nvPr>
            <p:ph type="ftr" sz="quarter" idx="20"/>
          </p:nvPr>
        </p:nvSpPr>
        <p:spPr/>
        <p:txBody>
          <a:bodyPr/>
          <a:lstStyle/>
          <a:p>
            <a:r>
              <a:rPr lang="et-EE"/>
              <a:t>Re</a:t>
            </a:r>
            <a:r>
              <a:rPr lang="en-US"/>
              <a:t>fined</a:t>
            </a:r>
            <a:r>
              <a:rPr lang="et-EE"/>
              <a:t> </a:t>
            </a:r>
            <a:r>
              <a:rPr lang="en-US"/>
              <a:t>PHC package of services </a:t>
            </a:r>
            <a:r>
              <a:rPr lang="et-EE"/>
              <a:t>for</a:t>
            </a:r>
            <a:r>
              <a:rPr lang="en-US"/>
              <a:t> Georgia</a:t>
            </a:r>
            <a:endParaRPr lang="en-GB"/>
          </a:p>
        </p:txBody>
      </p:sp>
      <p:sp>
        <p:nvSpPr>
          <p:cNvPr id="6" name="Slide Number Placeholder 5"/>
          <p:cNvSpPr>
            <a:spLocks noGrp="1"/>
          </p:cNvSpPr>
          <p:nvPr>
            <p:ph type="sldNum" sz="quarter" idx="21"/>
          </p:nvPr>
        </p:nvSpPr>
        <p:spPr/>
        <p:txBody>
          <a:bodyPr/>
          <a:lstStyle/>
          <a:p>
            <a:fld id="{A74CE0EA-F3B5-4684-BA10-C594598FDB9C}" type="slidenum">
              <a:rPr lang="en-GB" smtClean="0"/>
              <a:pPr/>
              <a:t>26</a:t>
            </a:fld>
            <a:endParaRPr lang="en-GB"/>
          </a:p>
        </p:txBody>
      </p:sp>
      <p:pic>
        <p:nvPicPr>
          <p:cNvPr id="11" name="Picture Placeholder 10">
            <a:extLst>
              <a:ext uri="{FF2B5EF4-FFF2-40B4-BE49-F238E27FC236}">
                <a16:creationId xmlns:a16="http://schemas.microsoft.com/office/drawing/2014/main" id="{78EABAA2-115C-4CA9-970F-6D13F8F95F8C}"/>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704832" y="384048"/>
            <a:ext cx="1976438" cy="695325"/>
          </a:xfrm>
        </p:spPr>
      </p:pic>
      <p:sp>
        <p:nvSpPr>
          <p:cNvPr id="10" name="Title 9">
            <a:extLst>
              <a:ext uri="{FF2B5EF4-FFF2-40B4-BE49-F238E27FC236}">
                <a16:creationId xmlns:a16="http://schemas.microsoft.com/office/drawing/2014/main" id="{BDB74864-DCF3-4DD1-B700-DE4BD7A5FFD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17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982C-01EE-4102-A536-0EE2365CBA5A}"/>
              </a:ext>
            </a:extLst>
          </p:cNvPr>
          <p:cNvSpPr>
            <a:spLocks noGrp="1"/>
          </p:cNvSpPr>
          <p:nvPr>
            <p:ph type="title"/>
          </p:nvPr>
        </p:nvSpPr>
        <p:spPr>
          <a:xfrm>
            <a:off x="479998" y="278111"/>
            <a:ext cx="8509997" cy="720000"/>
          </a:xfrm>
        </p:spPr>
        <p:txBody>
          <a:bodyPr/>
          <a:lstStyle/>
          <a:p>
            <a:r>
              <a:rPr lang="en-US">
                <a:ea typeface="+mj-lt"/>
                <a:cs typeface="+mj-lt"/>
              </a:rPr>
              <a:t>Discussion points cont.</a:t>
            </a:r>
            <a:endParaRPr lang="en-US" b="0">
              <a:ea typeface="+mj-lt"/>
              <a:cs typeface="+mj-lt"/>
            </a:endParaRPr>
          </a:p>
        </p:txBody>
      </p:sp>
      <p:sp>
        <p:nvSpPr>
          <p:cNvPr id="4" name="Text Placeholder 3">
            <a:extLst>
              <a:ext uri="{FF2B5EF4-FFF2-40B4-BE49-F238E27FC236}">
                <a16:creationId xmlns:a16="http://schemas.microsoft.com/office/drawing/2014/main" id="{4F49D852-099C-4DCA-8490-BBB312D328A2}"/>
              </a:ext>
            </a:extLst>
          </p:cNvPr>
          <p:cNvSpPr>
            <a:spLocks noGrp="1"/>
          </p:cNvSpPr>
          <p:nvPr>
            <p:ph type="body" idx="1"/>
          </p:nvPr>
        </p:nvSpPr>
        <p:spPr>
          <a:xfrm>
            <a:off x="259883" y="1210065"/>
            <a:ext cx="11685070" cy="5369824"/>
          </a:xfrm>
        </p:spPr>
        <p:txBody>
          <a:bodyPr vert="horz" lIns="18000" tIns="0" rIns="18000" bIns="0" rtlCol="0" anchor="t">
            <a:noAutofit/>
          </a:bodyPr>
          <a:lstStyle/>
          <a:p>
            <a:pPr marL="91440">
              <a:lnSpc>
                <a:spcPct val="100000"/>
              </a:lnSpc>
              <a:spcBef>
                <a:spcPts val="0"/>
              </a:spcBef>
              <a:spcAft>
                <a:spcPts val="0"/>
              </a:spcAft>
              <a:buClrTx/>
              <a:buSzTx/>
            </a:pPr>
            <a:endParaRPr lang="en-US" sz="2000" dirty="0">
              <a:cs typeface="Arial"/>
            </a:endParaRPr>
          </a:p>
          <a:p>
            <a:pPr marL="91440">
              <a:lnSpc>
                <a:spcPct val="100000"/>
              </a:lnSpc>
              <a:spcBef>
                <a:spcPts val="0"/>
              </a:spcBef>
              <a:spcAft>
                <a:spcPts val="0"/>
              </a:spcAft>
              <a:buClrTx/>
              <a:buSzTx/>
            </a:pPr>
            <a:r>
              <a:rPr lang="en-US" sz="2000" b="1" dirty="0">
                <a:cs typeface="Arial"/>
              </a:rPr>
              <a:t>3. Supporting</a:t>
            </a:r>
            <a:r>
              <a:rPr lang="en-US" sz="2000" b="1" dirty="0">
                <a:cs typeface="+mn-cs"/>
              </a:rPr>
              <a:t> selective contracting in urban areas</a:t>
            </a:r>
            <a:r>
              <a:rPr lang="en-US" sz="2000" dirty="0">
                <a:cs typeface="+mn-cs"/>
              </a:rPr>
              <a:t> </a:t>
            </a:r>
            <a:endParaRPr lang="en-US" sz="2000" dirty="0">
              <a:cs typeface="Arial"/>
            </a:endParaRPr>
          </a:p>
          <a:p>
            <a:pPr marL="466725" indent="-285750" algn="just">
              <a:spcBef>
                <a:spcPts val="500"/>
              </a:spcBef>
              <a:buClrTx/>
              <a:buSzTx/>
              <a:buChar char="•"/>
            </a:pPr>
            <a:r>
              <a:rPr lang="en-GB" sz="2000" dirty="0">
                <a:ea typeface="+mn-lt"/>
                <a:cs typeface="+mn-lt"/>
              </a:rPr>
              <a:t>Adapt new payment model for urban PHC providers who:</a:t>
            </a:r>
            <a:r>
              <a:rPr lang="en-US" sz="2000" dirty="0">
                <a:ea typeface="+mn-lt"/>
                <a:cs typeface="+mn-lt"/>
              </a:rPr>
              <a:t> </a:t>
            </a:r>
            <a:endParaRPr lang="en-GB" dirty="0">
              <a:ea typeface="+mn-lt"/>
              <a:cs typeface="+mn-lt"/>
            </a:endParaRPr>
          </a:p>
          <a:p>
            <a:pPr marL="933450" lvl="1" indent="-365760" algn="just">
              <a:spcBef>
                <a:spcPts val="500"/>
              </a:spcBef>
              <a:buClrTx/>
              <a:buSzTx/>
              <a:buChar char="•"/>
            </a:pPr>
            <a:r>
              <a:rPr lang="en-GB" sz="2000" dirty="0">
                <a:ea typeface="+mn-lt"/>
                <a:cs typeface="+mn-lt"/>
              </a:rPr>
              <a:t>are identified as early adopters (offer essential services and priority services under Package A)</a:t>
            </a:r>
            <a:endParaRPr lang="en-GB" dirty="0">
              <a:ea typeface="+mn-lt"/>
              <a:cs typeface="+mn-lt"/>
            </a:endParaRPr>
          </a:p>
          <a:p>
            <a:pPr marL="933450" lvl="1" indent="-365760" algn="just">
              <a:lnSpc>
                <a:spcPct val="100000"/>
              </a:lnSpc>
              <a:buClrTx/>
              <a:buSzTx/>
            </a:pPr>
            <a:r>
              <a:rPr lang="en-GB" sz="2000" dirty="0">
                <a:ea typeface="+mn-lt"/>
                <a:cs typeface="+mn-lt"/>
              </a:rPr>
              <a:t>Meet the selective contracting criteria</a:t>
            </a:r>
          </a:p>
          <a:p>
            <a:pPr lvl="1" algn="just">
              <a:lnSpc>
                <a:spcPct val="100000"/>
              </a:lnSpc>
              <a:buClrTx/>
              <a:buSzTx/>
            </a:pPr>
            <a:r>
              <a:rPr lang="en-GB" sz="2000" dirty="0">
                <a:ea typeface="+mn-lt"/>
                <a:cs typeface="+mn-lt"/>
              </a:rPr>
              <a:t>The budget impact could be up to 48 million GEL depending on:</a:t>
            </a:r>
          </a:p>
          <a:p>
            <a:pPr marL="998537" lvl="2" indent="-457200" algn="just">
              <a:buClrTx/>
              <a:buSzTx/>
              <a:buFont typeface="+mj-lt"/>
              <a:buAutoNum type="arabicPeriod"/>
            </a:pPr>
            <a:r>
              <a:rPr lang="en-US" sz="2000" b="1" dirty="0">
                <a:ea typeface="+mn-lt"/>
                <a:cs typeface="+mn-lt"/>
              </a:rPr>
              <a:t>Number of patients</a:t>
            </a:r>
            <a:r>
              <a:rPr lang="en-US" sz="2000" dirty="0">
                <a:ea typeface="+mn-lt"/>
                <a:cs typeface="+mn-lt"/>
              </a:rPr>
              <a:t>: the patient list is used as a basis to calculate the capitation amount</a:t>
            </a:r>
          </a:p>
          <a:p>
            <a:pPr marL="998537" lvl="2" indent="-457200" algn="just">
              <a:buClrTx/>
              <a:buSzTx/>
              <a:buFont typeface="+mj-lt"/>
              <a:buAutoNum type="arabicPeriod"/>
            </a:pPr>
            <a:r>
              <a:rPr lang="en-US" sz="2000" b="1" dirty="0">
                <a:ea typeface="+mn-lt"/>
                <a:cs typeface="+mn-lt"/>
              </a:rPr>
              <a:t>Number of providers</a:t>
            </a:r>
            <a:r>
              <a:rPr lang="en-US" sz="2000" dirty="0">
                <a:ea typeface="+mn-lt"/>
                <a:cs typeface="+mn-lt"/>
              </a:rPr>
              <a:t>: how many providers meet the criteria and are ready to be early adopters</a:t>
            </a:r>
          </a:p>
          <a:p>
            <a:pPr marL="998537" lvl="2" indent="-457200" algn="just">
              <a:buClrTx/>
              <a:buSzTx/>
              <a:buFont typeface="+mj-lt"/>
              <a:buAutoNum type="arabicPeriod"/>
            </a:pPr>
            <a:r>
              <a:rPr lang="en-US" sz="2000" b="1" dirty="0">
                <a:ea typeface="+mn-lt"/>
                <a:cs typeface="+mn-lt"/>
              </a:rPr>
              <a:t>Co-payment</a:t>
            </a:r>
            <a:r>
              <a:rPr lang="en-US" sz="2000" dirty="0">
                <a:ea typeface="+mn-lt"/>
                <a:cs typeface="+mn-lt"/>
              </a:rPr>
              <a:t>: whether co-payments are implemented for specialist services at PHC level</a:t>
            </a:r>
          </a:p>
          <a:p>
            <a:pPr marL="826770" lvl="2" algn="just">
              <a:buClrTx/>
              <a:buSzTx/>
            </a:pPr>
            <a:endParaRPr lang="en-GB" sz="2000" dirty="0">
              <a:cs typeface="Arial"/>
            </a:endParaRPr>
          </a:p>
          <a:p>
            <a:pPr marL="923925" lvl="1" indent="-365760">
              <a:lnSpc>
                <a:spcPct val="100000"/>
              </a:lnSpc>
              <a:spcBef>
                <a:spcPts val="0"/>
              </a:spcBef>
              <a:spcAft>
                <a:spcPts val="0"/>
              </a:spcAft>
              <a:buClrTx/>
              <a:buSzTx/>
              <a:buFont typeface="+mj-lt"/>
              <a:buAutoNum type="arabicPeriod"/>
            </a:pPr>
            <a:endParaRPr lang="en-US" sz="2000" b="1" dirty="0">
              <a:solidFill>
                <a:prstClr val="black"/>
              </a:solidFill>
              <a:cs typeface="+mn-cs"/>
            </a:endParaRPr>
          </a:p>
          <a:p>
            <a:pPr marL="91440">
              <a:lnSpc>
                <a:spcPct val="100000"/>
              </a:lnSpc>
              <a:spcBef>
                <a:spcPts val="0"/>
              </a:spcBef>
              <a:spcAft>
                <a:spcPts val="0"/>
              </a:spcAft>
              <a:buClrTx/>
              <a:buSzTx/>
            </a:pPr>
            <a:endParaRPr lang="en-GB" sz="2000" b="1" dirty="0">
              <a:ea typeface="+mn-lt"/>
              <a:cs typeface="+mn-lt"/>
            </a:endParaRPr>
          </a:p>
          <a:p>
            <a:pPr lvl="0">
              <a:lnSpc>
                <a:spcPct val="100000"/>
              </a:lnSpc>
              <a:spcAft>
                <a:spcPts val="0"/>
              </a:spcAft>
              <a:buClrTx/>
              <a:buSzTx/>
            </a:pPr>
            <a:endParaRPr lang="en-US" sz="2000" dirty="0">
              <a:solidFill>
                <a:prstClr val="black"/>
              </a:solidFill>
              <a:cs typeface="+mn-cs"/>
            </a:endParaRPr>
          </a:p>
          <a:p>
            <a:endParaRPr lang="en-US" dirty="0"/>
          </a:p>
        </p:txBody>
      </p:sp>
      <p:sp>
        <p:nvSpPr>
          <p:cNvPr id="5" name="Slide Number Placeholder 4">
            <a:extLst>
              <a:ext uri="{FF2B5EF4-FFF2-40B4-BE49-F238E27FC236}">
                <a16:creationId xmlns:a16="http://schemas.microsoft.com/office/drawing/2014/main" id="{9FF6DCE3-440A-4BA8-9B34-5304E9B8E200}"/>
              </a:ext>
            </a:extLst>
          </p:cNvPr>
          <p:cNvSpPr>
            <a:spLocks noGrp="1"/>
          </p:cNvSpPr>
          <p:nvPr>
            <p:ph type="sldNum" sz="quarter" idx="2"/>
          </p:nvPr>
        </p:nvSpPr>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29805761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800000"/>
            <a:ext cx="12191998" cy="1649446"/>
          </a:xfrm>
        </p:spPr>
        <p:txBody>
          <a:bodyPr/>
          <a:lstStyle/>
          <a:p>
            <a:pPr>
              <a:lnSpc>
                <a:spcPct val="150000"/>
              </a:lnSpc>
            </a:pPr>
            <a:r>
              <a:rPr lang="en-US" sz="4400" dirty="0"/>
              <a:t>Roadmap </a:t>
            </a:r>
          </a:p>
        </p:txBody>
      </p:sp>
      <p:sp>
        <p:nvSpPr>
          <p:cNvPr id="4" name="Date Placeholder 3"/>
          <p:cNvSpPr>
            <a:spLocks noGrp="1"/>
          </p:cNvSpPr>
          <p:nvPr>
            <p:ph type="dt" sz="half" idx="19"/>
          </p:nvPr>
        </p:nvSpPr>
        <p:spPr/>
        <p:txBody>
          <a:bodyPr/>
          <a:lstStyle/>
          <a:p>
            <a:fld id="{A68D69CF-73BC-4E26-B56A-FEC2ABB77ED4}" type="datetime1">
              <a:rPr lang="en-GB" smtClean="0"/>
              <a:pPr/>
              <a:t>01/03/2021</a:t>
            </a:fld>
            <a:endParaRPr lang="en-GB"/>
          </a:p>
        </p:txBody>
      </p:sp>
      <p:sp>
        <p:nvSpPr>
          <p:cNvPr id="5" name="Footer Placeholder 4"/>
          <p:cNvSpPr>
            <a:spLocks noGrp="1"/>
          </p:cNvSpPr>
          <p:nvPr>
            <p:ph type="ftr" sz="quarter" idx="20"/>
          </p:nvPr>
        </p:nvSpPr>
        <p:spPr/>
        <p:txBody>
          <a:bodyPr/>
          <a:lstStyle/>
          <a:p>
            <a:r>
              <a:rPr lang="et-EE"/>
              <a:t>Re</a:t>
            </a:r>
            <a:r>
              <a:rPr lang="en-US"/>
              <a:t>fined</a:t>
            </a:r>
            <a:r>
              <a:rPr lang="et-EE"/>
              <a:t> </a:t>
            </a:r>
            <a:r>
              <a:rPr lang="en-US"/>
              <a:t>PHC package of services </a:t>
            </a:r>
            <a:r>
              <a:rPr lang="et-EE"/>
              <a:t>for</a:t>
            </a:r>
            <a:r>
              <a:rPr lang="en-US"/>
              <a:t> Georgia</a:t>
            </a:r>
            <a:endParaRPr lang="en-GB"/>
          </a:p>
        </p:txBody>
      </p:sp>
      <p:sp>
        <p:nvSpPr>
          <p:cNvPr id="6" name="Slide Number Placeholder 5"/>
          <p:cNvSpPr>
            <a:spLocks noGrp="1"/>
          </p:cNvSpPr>
          <p:nvPr>
            <p:ph type="sldNum" sz="quarter" idx="21"/>
          </p:nvPr>
        </p:nvSpPr>
        <p:spPr/>
        <p:txBody>
          <a:bodyPr/>
          <a:lstStyle/>
          <a:p>
            <a:fld id="{A74CE0EA-F3B5-4684-BA10-C594598FDB9C}" type="slidenum">
              <a:rPr lang="en-GB" smtClean="0"/>
              <a:pPr/>
              <a:t>28</a:t>
            </a:fld>
            <a:endParaRPr lang="en-GB"/>
          </a:p>
        </p:txBody>
      </p:sp>
      <p:pic>
        <p:nvPicPr>
          <p:cNvPr id="11" name="Picture Placeholder 10">
            <a:extLst>
              <a:ext uri="{FF2B5EF4-FFF2-40B4-BE49-F238E27FC236}">
                <a16:creationId xmlns:a16="http://schemas.microsoft.com/office/drawing/2014/main" id="{78EABAA2-115C-4CA9-970F-6D13F8F95F8C}"/>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704832" y="384048"/>
            <a:ext cx="1976438" cy="695325"/>
          </a:xfrm>
        </p:spPr>
      </p:pic>
      <p:sp>
        <p:nvSpPr>
          <p:cNvPr id="10" name="Title 9">
            <a:extLst>
              <a:ext uri="{FF2B5EF4-FFF2-40B4-BE49-F238E27FC236}">
                <a16:creationId xmlns:a16="http://schemas.microsoft.com/office/drawing/2014/main" id="{BDB74864-DCF3-4DD1-B700-DE4BD7A5FFD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3708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p:txBody>
          <a:bodyPr/>
          <a:lstStyle/>
          <a:p>
            <a:r>
              <a:rPr lang="en-GB" noProof="0"/>
              <a:t>|     </a:t>
            </a:r>
            <a:r>
              <a:rPr lang="et-EE"/>
              <a:t>Re</a:t>
            </a:r>
            <a:r>
              <a:rPr lang="en-US"/>
              <a:t>fined</a:t>
            </a:r>
            <a:r>
              <a:rPr lang="et-EE"/>
              <a:t> </a:t>
            </a:r>
            <a:r>
              <a:rPr lang="en-US"/>
              <a:t>PHC package of services </a:t>
            </a:r>
            <a:r>
              <a:rPr lang="et-EE"/>
              <a:t>for</a:t>
            </a:r>
            <a:r>
              <a:rPr lang="en-US"/>
              <a:t> Georgia</a:t>
            </a:r>
            <a:endParaRPr lang="en-GB"/>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29</a:t>
            </a:fld>
            <a:endParaRPr lang="en-GB" noProof="0"/>
          </a:p>
        </p:txBody>
      </p:sp>
      <p:sp>
        <p:nvSpPr>
          <p:cNvPr id="8" name="Title 7"/>
          <p:cNvSpPr>
            <a:spLocks noGrp="1"/>
          </p:cNvSpPr>
          <p:nvPr>
            <p:ph type="title"/>
          </p:nvPr>
        </p:nvSpPr>
        <p:spPr>
          <a:xfrm>
            <a:off x="548436" y="657421"/>
            <a:ext cx="9436175" cy="602921"/>
          </a:xfrm>
        </p:spPr>
        <p:txBody>
          <a:bodyPr/>
          <a:lstStyle/>
          <a:p>
            <a:r>
              <a:rPr lang="en-GB" sz="3200" dirty="0"/>
              <a:t>PHC Roadmap Implementation (2021)</a:t>
            </a:r>
          </a:p>
        </p:txBody>
      </p:sp>
      <p:graphicFrame>
        <p:nvGraphicFramePr>
          <p:cNvPr id="3" name="Table 6">
            <a:extLst>
              <a:ext uri="{FF2B5EF4-FFF2-40B4-BE49-F238E27FC236}">
                <a16:creationId xmlns:a16="http://schemas.microsoft.com/office/drawing/2014/main" id="{E443E54B-DB4C-482C-96FB-FFA0CEAE410B}"/>
              </a:ext>
            </a:extLst>
          </p:cNvPr>
          <p:cNvGraphicFramePr>
            <a:graphicFrameLocks noGrp="1"/>
          </p:cNvGraphicFramePr>
          <p:nvPr>
            <p:extLst>
              <p:ext uri="{D42A27DB-BD31-4B8C-83A1-F6EECF244321}">
                <p14:modId xmlns:p14="http://schemas.microsoft.com/office/powerpoint/2010/main" val="1928735061"/>
              </p:ext>
            </p:extLst>
          </p:nvPr>
        </p:nvGraphicFramePr>
        <p:xfrm>
          <a:off x="617076" y="1469999"/>
          <a:ext cx="11215533" cy="4729650"/>
        </p:xfrm>
        <a:graphic>
          <a:graphicData uri="http://schemas.openxmlformats.org/drawingml/2006/table">
            <a:tbl>
              <a:tblPr firstRow="1" bandRow="1">
                <a:tableStyleId>{5C22544A-7EE6-4342-B048-85BDC9FD1C3A}</a:tableStyleId>
              </a:tblPr>
              <a:tblGrid>
                <a:gridCol w="436513">
                  <a:extLst>
                    <a:ext uri="{9D8B030D-6E8A-4147-A177-3AD203B41FA5}">
                      <a16:colId xmlns:a16="http://schemas.microsoft.com/office/drawing/2014/main" val="3346753218"/>
                    </a:ext>
                  </a:extLst>
                </a:gridCol>
                <a:gridCol w="8473290">
                  <a:extLst>
                    <a:ext uri="{9D8B030D-6E8A-4147-A177-3AD203B41FA5}">
                      <a16:colId xmlns:a16="http://schemas.microsoft.com/office/drawing/2014/main" val="1215963869"/>
                    </a:ext>
                  </a:extLst>
                </a:gridCol>
                <a:gridCol w="1364034">
                  <a:extLst>
                    <a:ext uri="{9D8B030D-6E8A-4147-A177-3AD203B41FA5}">
                      <a16:colId xmlns:a16="http://schemas.microsoft.com/office/drawing/2014/main" val="2020115894"/>
                    </a:ext>
                  </a:extLst>
                </a:gridCol>
                <a:gridCol w="941696">
                  <a:extLst>
                    <a:ext uri="{9D8B030D-6E8A-4147-A177-3AD203B41FA5}">
                      <a16:colId xmlns:a16="http://schemas.microsoft.com/office/drawing/2014/main" val="2033144784"/>
                    </a:ext>
                  </a:extLst>
                </a:gridCol>
              </a:tblGrid>
              <a:tr h="370840">
                <a:tc>
                  <a:txBody>
                    <a:bodyPr/>
                    <a:lstStyle/>
                    <a:p>
                      <a:pPr lvl="0">
                        <a:buNone/>
                      </a:pPr>
                      <a:r>
                        <a:rPr lang="en-US"/>
                        <a:t>#</a:t>
                      </a:r>
                    </a:p>
                  </a:txBody>
                  <a:tcPr/>
                </a:tc>
                <a:tc>
                  <a:txBody>
                    <a:bodyPr/>
                    <a:lstStyle/>
                    <a:p>
                      <a:r>
                        <a:rPr lang="en-US"/>
                        <a:t>Action </a:t>
                      </a:r>
                    </a:p>
                  </a:txBody>
                  <a:tcPr/>
                </a:tc>
                <a:tc>
                  <a:txBody>
                    <a:bodyPr/>
                    <a:lstStyle/>
                    <a:p>
                      <a:r>
                        <a:rPr lang="en-US"/>
                        <a:t>Timeframe</a:t>
                      </a:r>
                    </a:p>
                  </a:txBody>
                  <a:tcPr/>
                </a:tc>
                <a:tc>
                  <a:txBody>
                    <a:bodyPr/>
                    <a:lstStyle/>
                    <a:p>
                      <a:pPr lvl="0">
                        <a:buNone/>
                      </a:pPr>
                      <a:r>
                        <a:rPr lang="en-US"/>
                        <a:t>Lead</a:t>
                      </a:r>
                    </a:p>
                  </a:txBody>
                  <a:tcPr/>
                </a:tc>
                <a:extLst>
                  <a:ext uri="{0D108BD9-81ED-4DB2-BD59-A6C34878D82A}">
                    <a16:rowId xmlns:a16="http://schemas.microsoft.com/office/drawing/2014/main" val="4052803359"/>
                  </a:ext>
                </a:extLst>
              </a:tr>
              <a:tr h="370840">
                <a:tc>
                  <a:txBody>
                    <a:bodyPr/>
                    <a:lstStyle/>
                    <a:p>
                      <a:pPr lvl="0" algn="ctr">
                        <a:buNone/>
                      </a:pPr>
                      <a:r>
                        <a:rPr lang="en-US" sz="1600" u="none" strike="noStrike" noProof="0"/>
                        <a:t>1</a:t>
                      </a:r>
                      <a:endParaRPr lang="en-US" sz="1600" b="0" i="0" u="none" strike="noStrike" noProof="0">
                        <a:latin typeface="Arial"/>
                      </a:endParaRP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Present revised PHC PB and Roadmap to PHC Board</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February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676375167"/>
                  </a:ext>
                </a:extLst>
              </a:tr>
              <a:tr h="370839">
                <a:tc>
                  <a:txBody>
                    <a:bodyPr/>
                    <a:lstStyle/>
                    <a:p>
                      <a:pPr lvl="0" algn="ctr">
                        <a:buNone/>
                      </a:pPr>
                      <a:r>
                        <a:rPr lang="en-US" sz="1600" u="none" strike="noStrike" noProof="0"/>
                        <a:t>2</a:t>
                      </a:r>
                      <a:endParaRPr lang="en-US" sz="1600" b="0" i="0" u="none" strike="noStrike" noProof="0"/>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Adopt new ECD and NCD </a:t>
                      </a:r>
                      <a:r>
                        <a:rPr lang="en-US" sz="1600" b="1" u="none" strike="noStrike" kern="1200"/>
                        <a:t>national guidelines </a:t>
                      </a:r>
                      <a:r>
                        <a:rPr lang="en-US" sz="1600" u="none" strike="noStrike" kern="1200"/>
                        <a:t>and protocols</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February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lvl="0">
                        <a:buNone/>
                      </a:pPr>
                      <a:endParaRPr lang="en-US"/>
                    </a:p>
                  </a:txBody>
                  <a:tcPr/>
                </a:tc>
                <a:extLst>
                  <a:ext uri="{0D108BD9-81ED-4DB2-BD59-A6C34878D82A}">
                    <a16:rowId xmlns:a16="http://schemas.microsoft.com/office/drawing/2014/main" val="2717429369"/>
                  </a:ext>
                </a:extLst>
              </a:tr>
              <a:tr h="370840">
                <a:tc>
                  <a:txBody>
                    <a:bodyPr/>
                    <a:lstStyle/>
                    <a:p>
                      <a:pPr lvl="0" algn="ctr">
                        <a:buNone/>
                      </a:pPr>
                      <a:r>
                        <a:rPr lang="en-US" sz="1600" u="none" strike="noStrike" noProof="0"/>
                        <a:t>3</a:t>
                      </a:r>
                      <a:endParaRPr lang="en-US" sz="1600" b="0" i="0" u="none" strike="noStrike" noProof="0"/>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Confirm </a:t>
                      </a:r>
                      <a:r>
                        <a:rPr lang="en-US" sz="1600" b="1" u="none" strike="noStrike" kern="1200"/>
                        <a:t>Task Force </a:t>
                      </a:r>
                      <a:r>
                        <a:rPr lang="en-US" sz="1600" u="none" strike="noStrike" kern="1200"/>
                        <a:t>(</a:t>
                      </a:r>
                      <a:r>
                        <a:rPr lang="en-US" sz="1600" u="none" strike="noStrike" kern="1200" err="1"/>
                        <a:t>ToR</a:t>
                      </a:r>
                      <a:r>
                        <a:rPr lang="en-US" sz="1600" u="none" strike="noStrike" kern="1200"/>
                        <a:t>, accountability framework)</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February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181264590"/>
                  </a:ext>
                </a:extLst>
              </a:tr>
              <a:tr h="370840">
                <a:tc>
                  <a:txBody>
                    <a:bodyPr/>
                    <a:lstStyle/>
                    <a:p>
                      <a:pPr lvl="0" algn="ctr">
                        <a:buNone/>
                      </a:pPr>
                      <a:r>
                        <a:rPr lang="en-US" sz="1600" u="none" strike="noStrike" noProof="0"/>
                        <a:t>4</a:t>
                      </a:r>
                      <a:endParaRPr lang="en-US" sz="1600" b="0" i="0" u="none" strike="noStrike" noProof="0">
                        <a:latin typeface="Arial"/>
                      </a:endParaRP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Agree on</a:t>
                      </a:r>
                      <a:r>
                        <a:rPr lang="en-US" sz="1600" b="1" u="none" strike="noStrike" kern="1200"/>
                        <a:t> criteria for selection </a:t>
                      </a:r>
                      <a:r>
                        <a:rPr lang="en-US" sz="1600" u="none" strike="noStrike" kern="1200"/>
                        <a:t>of Early Adopters</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February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2238491859"/>
                  </a:ext>
                </a:extLst>
              </a:tr>
              <a:tr h="579062">
                <a:tc>
                  <a:txBody>
                    <a:bodyPr/>
                    <a:lstStyle/>
                    <a:p>
                      <a:pPr lvl="0" algn="ctr">
                        <a:buNone/>
                      </a:pPr>
                      <a:r>
                        <a:rPr lang="en-US" sz="1600" u="none" strike="noStrike" noProof="0"/>
                        <a:t>5</a:t>
                      </a:r>
                      <a:endParaRPr lang="en-US" sz="1600" b="0" i="0" u="none" strike="noStrike" noProof="0">
                        <a:latin typeface="Arial"/>
                      </a:endParaRP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Present </a:t>
                      </a:r>
                      <a:r>
                        <a:rPr lang="en-US" sz="1600" b="1" u="none" strike="noStrike" kern="1200"/>
                        <a:t>finalized costing and budgeting </a:t>
                      </a:r>
                      <a:r>
                        <a:rPr lang="en-US" sz="1600" u="none" strike="noStrike" kern="1200"/>
                        <a:t>for implementation of the new PHC model including upfront investment in infrastructure, equipment and capacity building</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February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1280663314"/>
                  </a:ext>
                </a:extLst>
              </a:tr>
              <a:tr h="528243">
                <a:tc>
                  <a:txBody>
                    <a:bodyPr/>
                    <a:lstStyle/>
                    <a:p>
                      <a:pPr lvl="0" algn="ctr">
                        <a:buNone/>
                      </a:pPr>
                      <a:r>
                        <a:rPr lang="en-US" sz="1600" u="none" strike="noStrike" noProof="0"/>
                        <a:t>6</a:t>
                      </a:r>
                      <a:endParaRPr lang="en-US" sz="1600" b="0" i="0" u="none" strike="noStrike" noProof="0">
                        <a:latin typeface="Arial"/>
                      </a:endParaRP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b="1" u="none" strike="noStrike" kern="1200"/>
                        <a:t>Complete selection of Early Adopters </a:t>
                      </a:r>
                      <a:r>
                        <a:rPr lang="en-US" sz="1600" u="none" strike="noStrike" kern="1200"/>
                        <a:t>– PHC providers who will implement the new PHC model with Package A (ECD, diabetes, hypertension, CVD management)</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15 April</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854240148"/>
                  </a:ext>
                </a:extLst>
              </a:tr>
              <a:tr h="370840">
                <a:tc>
                  <a:txBody>
                    <a:bodyPr/>
                    <a:lstStyle/>
                    <a:p>
                      <a:pPr marL="0" lvl="0" algn="ctr" defTabSz="914400" rtl="0" eaLnBrk="1" latinLnBrk="0" hangingPunct="1">
                        <a:buNone/>
                      </a:pPr>
                      <a:r>
                        <a:rPr lang="en-US" sz="1600" u="none" strike="noStrike" kern="1200" noProof="0">
                          <a:solidFill>
                            <a:schemeClr val="dk1"/>
                          </a:solidFill>
                          <a:latin typeface="+mn-lt"/>
                          <a:ea typeface="+mn-ea"/>
                          <a:cs typeface="+mn-cs"/>
                        </a:rPr>
                        <a:t>7</a:t>
                      </a: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Define </a:t>
                      </a:r>
                      <a:r>
                        <a:rPr lang="en-US" sz="1600" b="1" u="none" strike="noStrike" kern="1200"/>
                        <a:t>roles/responsibilities </a:t>
                      </a:r>
                      <a:r>
                        <a:rPr lang="en-US" sz="1600" u="none" strike="noStrike" kern="1200"/>
                        <a:t>of Early Adopters (SOP)</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u="none" strike="noStrike" kern="1200"/>
                        <a:t>April - May</a:t>
                      </a:r>
                      <a:endParaRPr lang="en-US" sz="1600" b="0" i="0" u="none" strike="noStrike" kern="1200">
                        <a:solidFill>
                          <a:schemeClr val="dk1"/>
                        </a:solidFill>
                        <a:latin typeface="Arial"/>
                        <a:ea typeface="+mn-ea"/>
                        <a:cs typeface="+mn-cs"/>
                      </a:endParaRPr>
                    </a:p>
                  </a:txBody>
                  <a:tcPr marL="0" marR="0" marT="0" marB="0" anchor="ctr"/>
                </a:tc>
                <a:tc>
                  <a:txBody>
                    <a:bodyPr/>
                    <a:lstStyle/>
                    <a:p>
                      <a:pPr marL="91440"/>
                      <a:endParaRPr lang="en-US"/>
                    </a:p>
                  </a:txBody>
                  <a:tcPr/>
                </a:tc>
                <a:extLst>
                  <a:ext uri="{0D108BD9-81ED-4DB2-BD59-A6C34878D82A}">
                    <a16:rowId xmlns:a16="http://schemas.microsoft.com/office/drawing/2014/main" val="2884195926"/>
                  </a:ext>
                </a:extLst>
              </a:tr>
              <a:tr h="370840">
                <a:tc>
                  <a:txBody>
                    <a:bodyPr/>
                    <a:lstStyle/>
                    <a:p>
                      <a:pPr marL="0" lvl="0" algn="ctr" defTabSz="914400" rtl="0" eaLnBrk="1" latinLnBrk="0" hangingPunct="1">
                        <a:buNone/>
                      </a:pPr>
                      <a:r>
                        <a:rPr lang="en-US" sz="1600" u="none" strike="noStrike" kern="1200" noProof="0">
                          <a:solidFill>
                            <a:schemeClr val="dk1"/>
                          </a:solidFill>
                          <a:latin typeface="+mn-lt"/>
                          <a:ea typeface="+mn-ea"/>
                          <a:cs typeface="+mn-cs"/>
                        </a:rPr>
                        <a:t>8</a:t>
                      </a: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Map and assess PHC training resources (revise as needed)</a:t>
                      </a: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April</a:t>
                      </a:r>
                    </a:p>
                  </a:txBody>
                  <a:tcPr marL="0" marR="0" marT="0" marB="0" anchor="ctr"/>
                </a:tc>
                <a:tc>
                  <a:txBody>
                    <a:bodyPr/>
                    <a:lstStyle/>
                    <a:p>
                      <a:pPr marL="91440"/>
                      <a:endParaRPr lang="en-US"/>
                    </a:p>
                  </a:txBody>
                  <a:tcPr/>
                </a:tc>
                <a:extLst>
                  <a:ext uri="{0D108BD9-81ED-4DB2-BD59-A6C34878D82A}">
                    <a16:rowId xmlns:a16="http://schemas.microsoft.com/office/drawing/2014/main" val="4125561130"/>
                  </a:ext>
                </a:extLst>
              </a:tr>
              <a:tr h="513233">
                <a:tc>
                  <a:txBody>
                    <a:bodyPr/>
                    <a:lstStyle/>
                    <a:p>
                      <a:pPr marL="0" lvl="0" algn="ctr" defTabSz="914400" rtl="0" eaLnBrk="1" latinLnBrk="0" hangingPunct="1">
                        <a:buNone/>
                      </a:pPr>
                      <a:r>
                        <a:rPr lang="en-US" sz="1600" u="none" strike="noStrike" kern="1200" noProof="0">
                          <a:solidFill>
                            <a:schemeClr val="dk1"/>
                          </a:solidFill>
                          <a:latin typeface="+mn-lt"/>
                          <a:ea typeface="+mn-ea"/>
                          <a:cs typeface="+mn-cs"/>
                        </a:rPr>
                        <a:t>9</a:t>
                      </a: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Assess training needs of Early Adopters (digital health/technology, change management, protocols/guidelines)</a:t>
                      </a: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April - May</a:t>
                      </a:r>
                    </a:p>
                  </a:txBody>
                  <a:tcPr marL="0" marR="0" marT="0" marB="0" anchor="ctr"/>
                </a:tc>
                <a:tc>
                  <a:txBody>
                    <a:bodyPr/>
                    <a:lstStyle/>
                    <a:p>
                      <a:pPr marL="91440"/>
                      <a:endParaRPr lang="en-US"/>
                    </a:p>
                  </a:txBody>
                  <a:tcPr/>
                </a:tc>
                <a:extLst>
                  <a:ext uri="{0D108BD9-81ED-4DB2-BD59-A6C34878D82A}">
                    <a16:rowId xmlns:a16="http://schemas.microsoft.com/office/drawing/2014/main" val="4082022795"/>
                  </a:ext>
                </a:extLst>
              </a:tr>
              <a:tr h="513233">
                <a:tc>
                  <a:txBody>
                    <a:bodyPr/>
                    <a:lstStyle/>
                    <a:p>
                      <a:pPr marL="0" lvl="0" algn="ctr" defTabSz="914400" rtl="0" eaLnBrk="1" latinLnBrk="0" hangingPunct="1">
                        <a:buNone/>
                      </a:pPr>
                      <a:r>
                        <a:rPr lang="en-US" sz="1600" u="none" strike="noStrike" kern="1200" noProof="0">
                          <a:solidFill>
                            <a:schemeClr val="dk1"/>
                          </a:solidFill>
                          <a:latin typeface="+mn-lt"/>
                          <a:ea typeface="+mn-ea"/>
                          <a:cs typeface="+mn-cs"/>
                        </a:rPr>
                        <a:t>10</a:t>
                      </a:r>
                    </a:p>
                  </a:txBody>
                  <a:tcPr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Review/revise nursing competencies and develop strategy to increase role of nurses in PHC</a:t>
                      </a:r>
                    </a:p>
                  </a:txBody>
                  <a:tcPr marL="0" marR="0" marT="0" marB="0" anchor="ctr"/>
                </a:tc>
                <a:tc>
                  <a:txBody>
                    <a:bodyPr/>
                    <a:lstStyle/>
                    <a:p>
                      <a:pPr marL="91440" marR="0" lvl="0" algn="l" defTabSz="914400" rtl="0" eaLnBrk="1" latinLnBrk="0" hangingPunct="1">
                        <a:lnSpc>
                          <a:spcPct val="100000"/>
                        </a:lnSpc>
                        <a:spcBef>
                          <a:spcPts val="0"/>
                        </a:spcBef>
                        <a:spcAft>
                          <a:spcPts val="0"/>
                        </a:spcAft>
                        <a:buNone/>
                      </a:pPr>
                      <a:r>
                        <a:rPr lang="en-US" sz="1600" b="0" i="0" u="none" strike="noStrike" kern="1200">
                          <a:solidFill>
                            <a:schemeClr val="dk1"/>
                          </a:solidFill>
                          <a:latin typeface="Arial"/>
                          <a:ea typeface="+mn-ea"/>
                          <a:cs typeface="+mn-cs"/>
                        </a:rPr>
                        <a:t>May-June</a:t>
                      </a:r>
                    </a:p>
                  </a:txBody>
                  <a:tcPr marL="0" marR="0" marT="0" marB="0" anchor="ctr"/>
                </a:tc>
                <a:tc>
                  <a:txBody>
                    <a:bodyPr/>
                    <a:lstStyle/>
                    <a:p>
                      <a:pPr marL="91440"/>
                      <a:endParaRPr lang="en-US"/>
                    </a:p>
                  </a:txBody>
                  <a:tcPr/>
                </a:tc>
                <a:extLst>
                  <a:ext uri="{0D108BD9-81ED-4DB2-BD59-A6C34878D82A}">
                    <a16:rowId xmlns:a16="http://schemas.microsoft.com/office/drawing/2014/main" val="3842437401"/>
                  </a:ext>
                </a:extLst>
              </a:tr>
            </a:tbl>
          </a:graphicData>
        </a:graphic>
      </p:graphicFrame>
    </p:spTree>
    <p:extLst>
      <p:ext uri="{BB962C8B-B14F-4D97-AF65-F5344CB8AC3E}">
        <p14:creationId xmlns:p14="http://schemas.microsoft.com/office/powerpoint/2010/main" val="311838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66CB6-D6B6-4802-937B-927FDA446551}"/>
              </a:ext>
            </a:extLst>
          </p:cNvPr>
          <p:cNvSpPr>
            <a:spLocks noGrp="1"/>
          </p:cNvSpPr>
          <p:nvPr>
            <p:ph type="dt" sz="half" idx="22"/>
          </p:nvPr>
        </p:nvSpPr>
        <p:spPr/>
        <p:txBody>
          <a:bodyPr/>
          <a:lstStyle/>
          <a:p>
            <a:fld id="{035824F7-C870-482C-80C0-AFECF2DA260C}" type="datetime1">
              <a:rPr lang="en-GB" noProof="0" smtClean="0"/>
              <a:t>01/03/2021</a:t>
            </a:fld>
            <a:endParaRPr lang="en-GB" noProof="0"/>
          </a:p>
        </p:txBody>
      </p:sp>
      <p:sp>
        <p:nvSpPr>
          <p:cNvPr id="3" name="Footer Placeholder 2">
            <a:extLst>
              <a:ext uri="{FF2B5EF4-FFF2-40B4-BE49-F238E27FC236}">
                <a16:creationId xmlns:a16="http://schemas.microsoft.com/office/drawing/2014/main" id="{664A457D-6133-4244-BA2F-FD685FB0BF2A}"/>
              </a:ext>
            </a:extLst>
          </p:cNvPr>
          <p:cNvSpPr>
            <a:spLocks noGrp="1"/>
          </p:cNvSpPr>
          <p:nvPr>
            <p:ph type="ftr" sz="quarter" idx="23"/>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id="{07CF3764-C93B-437E-97B3-21C6D36033C5}"/>
              </a:ext>
            </a:extLst>
          </p:cNvPr>
          <p:cNvSpPr>
            <a:spLocks noGrp="1"/>
          </p:cNvSpPr>
          <p:nvPr>
            <p:ph type="sldNum" sz="quarter" idx="24"/>
          </p:nvPr>
        </p:nvSpPr>
        <p:spPr/>
        <p:txBody>
          <a:bodyPr/>
          <a:lstStyle/>
          <a:p>
            <a:fld id="{A74CE0EA-F3B5-4684-BA10-C594598FDB9C}" type="slidenum">
              <a:rPr lang="en-GB" noProof="0" smtClean="0"/>
              <a:pPr/>
              <a:t>3</a:t>
            </a:fld>
            <a:endParaRPr lang="en-GB" noProof="0"/>
          </a:p>
        </p:txBody>
      </p:sp>
      <p:sp>
        <p:nvSpPr>
          <p:cNvPr id="5" name="Text Placeholder 4">
            <a:extLst>
              <a:ext uri="{FF2B5EF4-FFF2-40B4-BE49-F238E27FC236}">
                <a16:creationId xmlns:a16="http://schemas.microsoft.com/office/drawing/2014/main" id="{E33E6737-D0F0-4D04-AB11-BBA944033DEC}"/>
              </a:ext>
            </a:extLst>
          </p:cNvPr>
          <p:cNvSpPr>
            <a:spLocks noGrp="1"/>
          </p:cNvSpPr>
          <p:nvPr>
            <p:ph type="body" sz="quarter" idx="21"/>
          </p:nvPr>
        </p:nvSpPr>
        <p:spPr/>
        <p:txBody>
          <a:bodyPr/>
          <a:lstStyle/>
          <a:p>
            <a:endParaRPr lang="en-US"/>
          </a:p>
        </p:txBody>
      </p:sp>
      <p:sp>
        <p:nvSpPr>
          <p:cNvPr id="6" name="Title 5">
            <a:extLst>
              <a:ext uri="{FF2B5EF4-FFF2-40B4-BE49-F238E27FC236}">
                <a16:creationId xmlns:a16="http://schemas.microsoft.com/office/drawing/2014/main" id="{D0A3D5C3-A2E6-4F02-89B5-20D7EC9EAB2D}"/>
              </a:ext>
            </a:extLst>
          </p:cNvPr>
          <p:cNvSpPr>
            <a:spLocks noGrp="1"/>
          </p:cNvSpPr>
          <p:nvPr>
            <p:ph type="title"/>
          </p:nvPr>
        </p:nvSpPr>
        <p:spPr/>
        <p:txBody>
          <a:bodyPr/>
          <a:lstStyle/>
          <a:p>
            <a:r>
              <a:rPr lang="en-GB"/>
              <a:t>Key challenges facing PHC strengthening </a:t>
            </a:r>
            <a:endParaRPr lang="en-US"/>
          </a:p>
        </p:txBody>
      </p:sp>
      <p:sp>
        <p:nvSpPr>
          <p:cNvPr id="7" name="Content Placeholder 6">
            <a:extLst>
              <a:ext uri="{FF2B5EF4-FFF2-40B4-BE49-F238E27FC236}">
                <a16:creationId xmlns:a16="http://schemas.microsoft.com/office/drawing/2014/main" id="{2AFB22E2-B164-4269-9C88-89AEE3492675}"/>
              </a:ext>
            </a:extLst>
          </p:cNvPr>
          <p:cNvSpPr>
            <a:spLocks noGrp="1"/>
          </p:cNvSpPr>
          <p:nvPr>
            <p:ph sz="half" idx="25"/>
          </p:nvPr>
        </p:nvSpPr>
        <p:spPr>
          <a:xfrm>
            <a:off x="479999" y="1841013"/>
            <a:ext cx="5472000" cy="1656000"/>
          </a:xfrm>
        </p:spPr>
        <p:txBody>
          <a:bodyPr/>
          <a:lstStyle/>
          <a:p>
            <a:pPr marL="285750" indent="-285750">
              <a:lnSpc>
                <a:spcPct val="100000"/>
              </a:lnSpc>
              <a:spcBef>
                <a:spcPts val="0"/>
              </a:spcBef>
              <a:buFont typeface="Arial" panose="020B0604020202020204" pitchFamily="34" charset="0"/>
              <a:buChar char="•"/>
            </a:pPr>
            <a:r>
              <a:rPr lang="en-US" dirty="0"/>
              <a:t>Lack of separately defined </a:t>
            </a:r>
            <a:r>
              <a:rPr lang="en-US" b="1" dirty="0"/>
              <a:t>PHC benefits package</a:t>
            </a:r>
          </a:p>
          <a:p>
            <a:pPr marL="285750" indent="-285750">
              <a:lnSpc>
                <a:spcPct val="100000"/>
              </a:lnSpc>
              <a:spcBef>
                <a:spcPts val="0"/>
              </a:spcBef>
              <a:buFont typeface="Arial" panose="020B0604020202020204" pitchFamily="34" charset="0"/>
              <a:buChar char="•"/>
            </a:pPr>
            <a:r>
              <a:rPr lang="en-US" dirty="0"/>
              <a:t>Highly </a:t>
            </a:r>
            <a:r>
              <a:rPr lang="en-US" b="1" dirty="0"/>
              <a:t>fragmented</a:t>
            </a:r>
            <a:r>
              <a:rPr lang="en-US" dirty="0"/>
              <a:t> PHC structures</a:t>
            </a:r>
          </a:p>
          <a:p>
            <a:pPr marL="285750" indent="-285750">
              <a:lnSpc>
                <a:spcPct val="100000"/>
              </a:lnSpc>
              <a:spcBef>
                <a:spcPts val="0"/>
              </a:spcBef>
              <a:buFont typeface="Arial" panose="020B0604020202020204" pitchFamily="34" charset="0"/>
              <a:buChar char="•"/>
            </a:pPr>
            <a:r>
              <a:rPr lang="en-US" dirty="0"/>
              <a:t>Misaligned </a:t>
            </a:r>
            <a:r>
              <a:rPr lang="en-US" b="1" dirty="0"/>
              <a:t>incentive</a:t>
            </a:r>
            <a:r>
              <a:rPr lang="en-US" dirty="0"/>
              <a:t> structure</a:t>
            </a:r>
          </a:p>
          <a:p>
            <a:pPr marL="285750" indent="-285750">
              <a:lnSpc>
                <a:spcPct val="100000"/>
              </a:lnSpc>
              <a:spcBef>
                <a:spcPts val="0"/>
              </a:spcBef>
              <a:buFont typeface="Arial" panose="020B0604020202020204" pitchFamily="34" charset="0"/>
              <a:buChar char="•"/>
            </a:pPr>
            <a:r>
              <a:rPr lang="en-US" dirty="0"/>
              <a:t>Poorly defined </a:t>
            </a:r>
            <a:r>
              <a:rPr lang="en-US" b="1" dirty="0"/>
              <a:t>patient pathways</a:t>
            </a:r>
          </a:p>
          <a:p>
            <a:endParaRPr lang="en-US" dirty="0"/>
          </a:p>
        </p:txBody>
      </p:sp>
      <p:sp>
        <p:nvSpPr>
          <p:cNvPr id="8" name="Content Placeholder 7">
            <a:extLst>
              <a:ext uri="{FF2B5EF4-FFF2-40B4-BE49-F238E27FC236}">
                <a16:creationId xmlns:a16="http://schemas.microsoft.com/office/drawing/2014/main" id="{DBD5978E-07C8-40FE-A3DD-205BCEFBAA07}"/>
              </a:ext>
            </a:extLst>
          </p:cNvPr>
          <p:cNvSpPr>
            <a:spLocks noGrp="1"/>
          </p:cNvSpPr>
          <p:nvPr>
            <p:ph sz="half" idx="26"/>
          </p:nvPr>
        </p:nvSpPr>
        <p:spPr>
          <a:xfrm>
            <a:off x="6234364" y="1841013"/>
            <a:ext cx="5472000" cy="1656000"/>
          </a:xfrm>
        </p:spPr>
        <p:txBody>
          <a:bodyPr/>
          <a:lstStyle/>
          <a:p>
            <a:pPr marL="285750" indent="-285750">
              <a:lnSpc>
                <a:spcPct val="100000"/>
              </a:lnSpc>
              <a:spcBef>
                <a:spcPts val="0"/>
              </a:spcBef>
              <a:buFont typeface="Arial" panose="020B0604020202020204" pitchFamily="34" charset="0"/>
              <a:buChar char="•"/>
            </a:pPr>
            <a:r>
              <a:rPr lang="en-US" b="1" dirty="0"/>
              <a:t>Low PHC payment </a:t>
            </a:r>
            <a:r>
              <a:rPr lang="en-US" dirty="0"/>
              <a:t>rates</a:t>
            </a:r>
          </a:p>
          <a:p>
            <a:pPr marL="285750" indent="-285750">
              <a:lnSpc>
                <a:spcPct val="100000"/>
              </a:lnSpc>
              <a:spcBef>
                <a:spcPts val="0"/>
              </a:spcBef>
              <a:buFont typeface="Arial" panose="020B0604020202020204" pitchFamily="34" charset="0"/>
              <a:buChar char="•"/>
            </a:pPr>
            <a:r>
              <a:rPr lang="en-US" dirty="0"/>
              <a:t>Variation in </a:t>
            </a:r>
            <a:r>
              <a:rPr lang="en-US" b="1" dirty="0"/>
              <a:t>financing</a:t>
            </a:r>
            <a:r>
              <a:rPr lang="en-US" dirty="0"/>
              <a:t> of rural, urban and priority diseases</a:t>
            </a:r>
          </a:p>
          <a:p>
            <a:pPr marL="285750" indent="-285750">
              <a:lnSpc>
                <a:spcPct val="100000"/>
              </a:lnSpc>
              <a:spcBef>
                <a:spcPts val="0"/>
              </a:spcBef>
              <a:buFont typeface="Arial" panose="020B0604020202020204" pitchFamily="34" charset="0"/>
              <a:buChar char="•"/>
            </a:pPr>
            <a:r>
              <a:rPr lang="en-US" dirty="0"/>
              <a:t>Complicated coverage and eligibility criteria</a:t>
            </a:r>
          </a:p>
          <a:p>
            <a:pPr marL="285750" indent="-285750">
              <a:lnSpc>
                <a:spcPct val="100000"/>
              </a:lnSpc>
              <a:spcBef>
                <a:spcPts val="0"/>
              </a:spcBef>
              <a:buFont typeface="Arial" panose="020B0604020202020204" pitchFamily="34" charset="0"/>
              <a:buChar char="•"/>
            </a:pPr>
            <a:r>
              <a:rPr lang="en-US" dirty="0"/>
              <a:t>Complex</a:t>
            </a:r>
            <a:r>
              <a:rPr lang="en-US" b="1" dirty="0"/>
              <a:t> co-payment </a:t>
            </a:r>
            <a:r>
              <a:rPr lang="en-US" dirty="0"/>
              <a:t>system hinders access to PHC services</a:t>
            </a:r>
          </a:p>
        </p:txBody>
      </p:sp>
      <p:sp>
        <p:nvSpPr>
          <p:cNvPr id="9" name="Text Placeholder 8">
            <a:extLst>
              <a:ext uri="{FF2B5EF4-FFF2-40B4-BE49-F238E27FC236}">
                <a16:creationId xmlns:a16="http://schemas.microsoft.com/office/drawing/2014/main" id="{D565C0CB-0B2E-430C-9CBA-9C63FBD2B185}"/>
              </a:ext>
            </a:extLst>
          </p:cNvPr>
          <p:cNvSpPr>
            <a:spLocks noGrp="1"/>
          </p:cNvSpPr>
          <p:nvPr>
            <p:ph type="body" sz="quarter" idx="27"/>
          </p:nvPr>
        </p:nvSpPr>
        <p:spPr>
          <a:xfrm>
            <a:off x="479999" y="1481013"/>
            <a:ext cx="5472001" cy="252012"/>
          </a:xfrm>
        </p:spPr>
        <p:txBody>
          <a:bodyPr>
            <a:normAutofit lnSpcReduction="10000"/>
          </a:bodyPr>
          <a:lstStyle/>
          <a:p>
            <a:r>
              <a:rPr lang="en-US"/>
              <a:t>Design and Structure</a:t>
            </a:r>
          </a:p>
        </p:txBody>
      </p:sp>
      <p:sp>
        <p:nvSpPr>
          <p:cNvPr id="10" name="Text Placeholder 9">
            <a:extLst>
              <a:ext uri="{FF2B5EF4-FFF2-40B4-BE49-F238E27FC236}">
                <a16:creationId xmlns:a16="http://schemas.microsoft.com/office/drawing/2014/main" id="{55811013-5AD9-4C53-A034-FADAD1E43A33}"/>
              </a:ext>
            </a:extLst>
          </p:cNvPr>
          <p:cNvSpPr>
            <a:spLocks noGrp="1"/>
          </p:cNvSpPr>
          <p:nvPr>
            <p:ph type="body" sz="quarter" idx="28"/>
          </p:nvPr>
        </p:nvSpPr>
        <p:spPr>
          <a:xfrm>
            <a:off x="6234365" y="1481013"/>
            <a:ext cx="5472000" cy="252012"/>
          </a:xfrm>
        </p:spPr>
        <p:txBody>
          <a:bodyPr>
            <a:normAutofit lnSpcReduction="10000"/>
          </a:bodyPr>
          <a:lstStyle/>
          <a:p>
            <a:r>
              <a:rPr lang="en-US"/>
              <a:t>Financing and Coverage</a:t>
            </a:r>
          </a:p>
        </p:txBody>
      </p:sp>
      <p:sp>
        <p:nvSpPr>
          <p:cNvPr id="12" name="Content Placeholder 11">
            <a:extLst>
              <a:ext uri="{FF2B5EF4-FFF2-40B4-BE49-F238E27FC236}">
                <a16:creationId xmlns:a16="http://schemas.microsoft.com/office/drawing/2014/main" id="{3AF1D764-0A23-488C-87EF-AEC492EA9454}"/>
              </a:ext>
            </a:extLst>
          </p:cNvPr>
          <p:cNvSpPr>
            <a:spLocks noGrp="1"/>
          </p:cNvSpPr>
          <p:nvPr>
            <p:ph sz="half" idx="30"/>
          </p:nvPr>
        </p:nvSpPr>
        <p:spPr>
          <a:xfrm>
            <a:off x="479999" y="4062213"/>
            <a:ext cx="5472000" cy="2153080"/>
          </a:xfrm>
        </p:spPr>
        <p:txBody>
          <a:bodyPr/>
          <a:lstStyle/>
          <a:p>
            <a:pPr marL="285750" indent="-285750">
              <a:lnSpc>
                <a:spcPct val="100000"/>
              </a:lnSpc>
              <a:spcBef>
                <a:spcPts val="0"/>
              </a:spcBef>
              <a:buFont typeface="Arial" panose="020B0604020202020204" pitchFamily="34" charset="0"/>
              <a:buChar char="•"/>
            </a:pPr>
            <a:r>
              <a:rPr lang="en-US" dirty="0"/>
              <a:t>Weak</a:t>
            </a:r>
            <a:r>
              <a:rPr lang="en-US" b="1" dirty="0"/>
              <a:t> gatekeeping </a:t>
            </a:r>
            <a:r>
              <a:rPr lang="en-US" dirty="0"/>
              <a:t>function (40% referral rate)</a:t>
            </a:r>
          </a:p>
          <a:p>
            <a:pPr marL="285750" indent="-285750">
              <a:lnSpc>
                <a:spcPct val="100000"/>
              </a:lnSpc>
              <a:spcBef>
                <a:spcPts val="0"/>
              </a:spcBef>
              <a:buFont typeface="Arial" panose="020B0604020202020204" pitchFamily="34" charset="0"/>
              <a:buChar char="•"/>
            </a:pPr>
            <a:r>
              <a:rPr lang="en-US" dirty="0"/>
              <a:t>Narrow </a:t>
            </a:r>
            <a:r>
              <a:rPr lang="en-US" b="1" dirty="0"/>
              <a:t>scope</a:t>
            </a:r>
            <a:r>
              <a:rPr lang="en-US" dirty="0"/>
              <a:t> of practice among urban PHC</a:t>
            </a:r>
          </a:p>
          <a:p>
            <a:pPr marL="285750" indent="-285750">
              <a:lnSpc>
                <a:spcPct val="100000"/>
              </a:lnSpc>
              <a:spcBef>
                <a:spcPts val="0"/>
              </a:spcBef>
              <a:buFont typeface="Arial" panose="020B0604020202020204" pitchFamily="34" charset="0"/>
              <a:buChar char="•"/>
            </a:pPr>
            <a:r>
              <a:rPr lang="en-US" dirty="0"/>
              <a:t>Inadequate/outdated </a:t>
            </a:r>
            <a:r>
              <a:rPr lang="en-US" b="1" dirty="0"/>
              <a:t>clinical guidelines</a:t>
            </a:r>
          </a:p>
          <a:p>
            <a:pPr marL="285750" indent="-285750">
              <a:lnSpc>
                <a:spcPct val="100000"/>
              </a:lnSpc>
              <a:spcBef>
                <a:spcPts val="0"/>
              </a:spcBef>
              <a:buFont typeface="Arial" panose="020B0604020202020204" pitchFamily="34" charset="0"/>
              <a:buChar char="•"/>
            </a:pPr>
            <a:r>
              <a:rPr lang="en-US" dirty="0"/>
              <a:t>Lack of </a:t>
            </a:r>
            <a:r>
              <a:rPr lang="en-US" b="1" dirty="0"/>
              <a:t>accountability</a:t>
            </a:r>
            <a:r>
              <a:rPr lang="en-US" dirty="0"/>
              <a:t> and performance oversight</a:t>
            </a:r>
          </a:p>
          <a:p>
            <a:pPr marL="285750" indent="-285750">
              <a:lnSpc>
                <a:spcPct val="100000"/>
              </a:lnSpc>
              <a:spcBef>
                <a:spcPts val="0"/>
              </a:spcBef>
              <a:buFont typeface="Arial" panose="020B0604020202020204" pitchFamily="34" charset="0"/>
              <a:buChar char="•"/>
            </a:pPr>
            <a:r>
              <a:rPr lang="en-US" dirty="0"/>
              <a:t>Intensive reporting on inputs without data on </a:t>
            </a:r>
            <a:r>
              <a:rPr lang="en-US" b="1" dirty="0"/>
              <a:t>performance outcomes </a:t>
            </a:r>
            <a:r>
              <a:rPr lang="en-US" dirty="0"/>
              <a:t>(insufficient IT)</a:t>
            </a:r>
          </a:p>
          <a:p>
            <a:pPr marL="285750" indent="-285750">
              <a:lnSpc>
                <a:spcPct val="100000"/>
              </a:lnSpc>
              <a:spcBef>
                <a:spcPts val="0"/>
              </a:spcBef>
              <a:buFont typeface="Arial" panose="020B0604020202020204" pitchFamily="34" charset="0"/>
              <a:buChar char="•"/>
            </a:pPr>
            <a:r>
              <a:rPr lang="en-US" dirty="0"/>
              <a:t>Poor </a:t>
            </a:r>
            <a:r>
              <a:rPr lang="en-US" b="1" dirty="0"/>
              <a:t>regulation</a:t>
            </a:r>
            <a:r>
              <a:rPr lang="en-US" dirty="0"/>
              <a:t> of pharmaceutical market</a:t>
            </a:r>
          </a:p>
          <a:p>
            <a:pPr marL="285750" indent="-285750">
              <a:lnSpc>
                <a:spcPct val="100000"/>
              </a:lnSpc>
              <a:spcBef>
                <a:spcPts val="0"/>
              </a:spcBef>
              <a:buFont typeface="Arial" panose="020B0604020202020204" pitchFamily="34" charset="0"/>
              <a:buChar char="•"/>
            </a:pPr>
            <a:endParaRPr lang="en-US" dirty="0"/>
          </a:p>
          <a:p>
            <a:endParaRPr lang="en-US" dirty="0"/>
          </a:p>
        </p:txBody>
      </p:sp>
      <p:sp>
        <p:nvSpPr>
          <p:cNvPr id="13" name="Content Placeholder 12">
            <a:extLst>
              <a:ext uri="{FF2B5EF4-FFF2-40B4-BE49-F238E27FC236}">
                <a16:creationId xmlns:a16="http://schemas.microsoft.com/office/drawing/2014/main" id="{914E17C1-8CDD-40F7-9CF1-BDEF1BFD46BE}"/>
              </a:ext>
            </a:extLst>
          </p:cNvPr>
          <p:cNvSpPr>
            <a:spLocks noGrp="1"/>
          </p:cNvSpPr>
          <p:nvPr>
            <p:ph sz="half" idx="34"/>
          </p:nvPr>
        </p:nvSpPr>
        <p:spPr>
          <a:xfrm>
            <a:off x="6234364" y="3534723"/>
            <a:ext cx="5472000" cy="956343"/>
          </a:xfrm>
        </p:spPr>
        <p:txBody>
          <a:bodyPr/>
          <a:lstStyle/>
          <a:p>
            <a:pPr marL="285750" indent="-285750">
              <a:lnSpc>
                <a:spcPct val="100000"/>
              </a:lnSpc>
              <a:spcBef>
                <a:spcPts val="0"/>
              </a:spcBef>
              <a:buFont typeface="Arial" panose="020B0604020202020204" pitchFamily="34" charset="0"/>
              <a:buChar char="•"/>
            </a:pPr>
            <a:r>
              <a:rPr lang="en-US" dirty="0"/>
              <a:t>Limited </a:t>
            </a:r>
            <a:r>
              <a:rPr lang="en-US" b="1" dirty="0"/>
              <a:t>nursing</a:t>
            </a:r>
            <a:r>
              <a:rPr lang="en-US" dirty="0"/>
              <a:t> workforce</a:t>
            </a:r>
          </a:p>
          <a:p>
            <a:pPr marL="285750" indent="-285750">
              <a:lnSpc>
                <a:spcPct val="100000"/>
              </a:lnSpc>
              <a:spcBef>
                <a:spcPts val="0"/>
              </a:spcBef>
              <a:buFont typeface="Arial" panose="020B0604020202020204" pitchFamily="34" charset="0"/>
              <a:buChar char="•"/>
            </a:pPr>
            <a:r>
              <a:rPr lang="en-US" dirty="0"/>
              <a:t>Lack of system for </a:t>
            </a:r>
            <a:r>
              <a:rPr lang="en-US" b="1" dirty="0"/>
              <a:t>CME</a:t>
            </a:r>
          </a:p>
          <a:p>
            <a:pPr marL="285750" indent="-285750">
              <a:lnSpc>
                <a:spcPct val="100000"/>
              </a:lnSpc>
              <a:spcBef>
                <a:spcPts val="0"/>
              </a:spcBef>
              <a:buFont typeface="Arial" panose="020B0604020202020204" pitchFamily="34" charset="0"/>
              <a:buChar char="•"/>
            </a:pPr>
            <a:r>
              <a:rPr lang="en-US" dirty="0"/>
              <a:t>Low quality of rural PHC </a:t>
            </a:r>
            <a:r>
              <a:rPr lang="en-US" b="1" dirty="0"/>
              <a:t>facilities</a:t>
            </a:r>
          </a:p>
          <a:p>
            <a:pPr marL="285750" indent="-285750">
              <a:lnSpc>
                <a:spcPct val="100000"/>
              </a:lnSpc>
              <a:spcBef>
                <a:spcPts val="0"/>
              </a:spcBef>
              <a:buFont typeface="Arial" panose="020B0604020202020204" pitchFamily="34" charset="0"/>
              <a:buChar char="•"/>
            </a:pPr>
            <a:r>
              <a:rPr lang="en-US" dirty="0"/>
              <a:t>Insufficient IT and </a:t>
            </a:r>
            <a:r>
              <a:rPr lang="en-US" b="1" dirty="0"/>
              <a:t>digital health </a:t>
            </a:r>
            <a:r>
              <a:rPr lang="en-US" dirty="0"/>
              <a:t>capacity</a:t>
            </a:r>
          </a:p>
          <a:p>
            <a:pPr marL="285750" indent="-285750">
              <a:buFont typeface="Arial" panose="020B0604020202020204" pitchFamily="34" charset="0"/>
              <a:buChar char="•"/>
            </a:pPr>
            <a:endParaRPr lang="en-US" dirty="0"/>
          </a:p>
        </p:txBody>
      </p:sp>
      <p:sp>
        <p:nvSpPr>
          <p:cNvPr id="14" name="Text Placeholder 13">
            <a:extLst>
              <a:ext uri="{FF2B5EF4-FFF2-40B4-BE49-F238E27FC236}">
                <a16:creationId xmlns:a16="http://schemas.microsoft.com/office/drawing/2014/main" id="{A799BAF6-C77C-4D30-B4D2-AEE2F1AF6309}"/>
              </a:ext>
            </a:extLst>
          </p:cNvPr>
          <p:cNvSpPr>
            <a:spLocks noGrp="1"/>
          </p:cNvSpPr>
          <p:nvPr>
            <p:ph type="body" sz="quarter" idx="35"/>
          </p:nvPr>
        </p:nvSpPr>
        <p:spPr>
          <a:xfrm>
            <a:off x="479999" y="3720537"/>
            <a:ext cx="5472001" cy="252012"/>
          </a:xfrm>
        </p:spPr>
        <p:txBody>
          <a:bodyPr>
            <a:normAutofit lnSpcReduction="10000"/>
          </a:bodyPr>
          <a:lstStyle/>
          <a:p>
            <a:r>
              <a:rPr lang="en-US"/>
              <a:t>Regulation and Oversight</a:t>
            </a:r>
          </a:p>
        </p:txBody>
      </p:sp>
      <p:sp>
        <p:nvSpPr>
          <p:cNvPr id="15" name="Text Placeholder 14">
            <a:extLst>
              <a:ext uri="{FF2B5EF4-FFF2-40B4-BE49-F238E27FC236}">
                <a16:creationId xmlns:a16="http://schemas.microsoft.com/office/drawing/2014/main" id="{401335FE-B8D2-43F6-97E1-B95B3F2AC5B6}"/>
              </a:ext>
            </a:extLst>
          </p:cNvPr>
          <p:cNvSpPr>
            <a:spLocks noGrp="1"/>
          </p:cNvSpPr>
          <p:nvPr>
            <p:ph type="body" sz="quarter" idx="36"/>
          </p:nvPr>
        </p:nvSpPr>
        <p:spPr>
          <a:xfrm>
            <a:off x="6234365" y="3164172"/>
            <a:ext cx="5472000" cy="252012"/>
          </a:xfrm>
        </p:spPr>
        <p:txBody>
          <a:bodyPr>
            <a:normAutofit lnSpcReduction="10000"/>
          </a:bodyPr>
          <a:lstStyle/>
          <a:p>
            <a:r>
              <a:rPr lang="en-US"/>
              <a:t>Workforce and Infrastructure</a:t>
            </a:r>
          </a:p>
        </p:txBody>
      </p:sp>
      <p:sp>
        <p:nvSpPr>
          <p:cNvPr id="16" name="Content Placeholder 12">
            <a:extLst>
              <a:ext uri="{FF2B5EF4-FFF2-40B4-BE49-F238E27FC236}">
                <a16:creationId xmlns:a16="http://schemas.microsoft.com/office/drawing/2014/main" id="{4AE7D1AE-833C-4477-84D6-0E1705E6EB54}"/>
              </a:ext>
            </a:extLst>
          </p:cNvPr>
          <p:cNvSpPr txBox="1">
            <a:spLocks/>
          </p:cNvSpPr>
          <p:nvPr/>
        </p:nvSpPr>
        <p:spPr bwMode="invGray">
          <a:xfrm>
            <a:off x="6259174" y="5149842"/>
            <a:ext cx="5472000" cy="956343"/>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dirty="0"/>
              <a:t>Limited public health/epidemiology </a:t>
            </a:r>
            <a:r>
              <a:rPr lang="en-US" b="1" dirty="0"/>
              <a:t>capacity</a:t>
            </a:r>
          </a:p>
          <a:p>
            <a:pPr marL="285750" indent="-285750">
              <a:lnSpc>
                <a:spcPct val="100000"/>
              </a:lnSpc>
              <a:spcBef>
                <a:spcPts val="0"/>
              </a:spcBef>
              <a:buFont typeface="Arial" panose="020B0604020202020204" pitchFamily="34" charset="0"/>
              <a:buChar char="•"/>
            </a:pPr>
            <a:r>
              <a:rPr lang="en-US" dirty="0"/>
              <a:t>Insufficient attention to </a:t>
            </a:r>
            <a:r>
              <a:rPr lang="en-US" b="1" dirty="0"/>
              <a:t>population health </a:t>
            </a:r>
            <a:r>
              <a:rPr lang="en-US" dirty="0"/>
              <a:t>needs and outcomes</a:t>
            </a:r>
          </a:p>
          <a:p>
            <a:pPr marL="285750" indent="-285750">
              <a:lnSpc>
                <a:spcPct val="100000"/>
              </a:lnSpc>
              <a:spcBef>
                <a:spcPts val="0"/>
              </a:spcBef>
              <a:buFont typeface="Arial" panose="020B0604020202020204" pitchFamily="34" charset="0"/>
              <a:buChar char="•"/>
            </a:pPr>
            <a:r>
              <a:rPr lang="en-US" dirty="0"/>
              <a:t>Insufficient health</a:t>
            </a:r>
            <a:r>
              <a:rPr lang="en-US" b="1" dirty="0"/>
              <a:t> education </a:t>
            </a:r>
            <a:r>
              <a:rPr lang="en-US" dirty="0"/>
              <a:t>and health </a:t>
            </a:r>
            <a:r>
              <a:rPr lang="en-US" b="1" dirty="0"/>
              <a:t>promotion</a:t>
            </a:r>
          </a:p>
          <a:p>
            <a:pPr marL="285750" indent="-285750">
              <a:buFont typeface="Arial" panose="020B0604020202020204" pitchFamily="34" charset="0"/>
              <a:buChar char="•"/>
            </a:pPr>
            <a:endParaRPr lang="en-US" dirty="0"/>
          </a:p>
        </p:txBody>
      </p:sp>
      <p:sp>
        <p:nvSpPr>
          <p:cNvPr id="17" name="Text Placeholder 14">
            <a:extLst>
              <a:ext uri="{FF2B5EF4-FFF2-40B4-BE49-F238E27FC236}">
                <a16:creationId xmlns:a16="http://schemas.microsoft.com/office/drawing/2014/main" id="{8B456971-AEF4-4DEC-9743-0E5F6B5EF44D}"/>
              </a:ext>
            </a:extLst>
          </p:cNvPr>
          <p:cNvSpPr txBox="1">
            <a:spLocks/>
          </p:cNvSpPr>
          <p:nvPr/>
        </p:nvSpPr>
        <p:spPr bwMode="invGray">
          <a:xfrm>
            <a:off x="6259175" y="4808166"/>
            <a:ext cx="5472000" cy="252012"/>
          </a:xfrm>
          <a:prstGeom prst="rect">
            <a:avLst/>
          </a:prstGeom>
          <a:solidFill>
            <a:srgbClr val="009CDE"/>
          </a:solidFill>
        </p:spPr>
        <p:txBody>
          <a:bodyPr vert="horz" lIns="72000" tIns="18000" rIns="72000" bIns="18000" rtlCol="0" anchor="ctr">
            <a:normAutofit lnSpcReduction="10000"/>
          </a:bodyPr>
          <a:lstStyle>
            <a:lvl1pPr marL="0" indent="0" algn="l" defTabSz="914400" rtl="0" eaLnBrk="1" latinLnBrk="0" hangingPunct="1">
              <a:lnSpc>
                <a:spcPct val="110000"/>
              </a:lnSpc>
              <a:spcBef>
                <a:spcPts val="1000"/>
              </a:spcBef>
              <a:spcAft>
                <a:spcPts val="600"/>
              </a:spcAft>
              <a:buClr>
                <a:schemeClr val="tx1"/>
              </a:buClr>
              <a:buSzPct val="80000"/>
              <a:buFontTx/>
              <a:buNone/>
              <a:defRPr lang="en-US" sz="1400" b="1" kern="1200" dirty="0">
                <a:solidFill>
                  <a:schemeClr val="bg1"/>
                </a:solidFill>
                <a:latin typeface="+mj-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Public Health</a:t>
            </a:r>
          </a:p>
        </p:txBody>
      </p:sp>
    </p:spTree>
    <p:extLst>
      <p:ext uri="{BB962C8B-B14F-4D97-AF65-F5344CB8AC3E}">
        <p14:creationId xmlns:p14="http://schemas.microsoft.com/office/powerpoint/2010/main" val="185037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p:txBody>
          <a:bodyPr/>
          <a:lstStyle/>
          <a:p>
            <a:r>
              <a:rPr lang="en-GB" noProof="0"/>
              <a:t>|     </a:t>
            </a:r>
            <a:r>
              <a:rPr lang="et-EE"/>
              <a:t>Re</a:t>
            </a:r>
            <a:r>
              <a:rPr lang="en-US"/>
              <a:t>fined</a:t>
            </a:r>
            <a:r>
              <a:rPr lang="et-EE"/>
              <a:t> </a:t>
            </a:r>
            <a:r>
              <a:rPr lang="en-US"/>
              <a:t>PHC package of services </a:t>
            </a:r>
            <a:r>
              <a:rPr lang="et-EE"/>
              <a:t>for</a:t>
            </a:r>
            <a:r>
              <a:rPr lang="en-US"/>
              <a:t> Georgia</a:t>
            </a:r>
            <a:endParaRPr lang="en-GB"/>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30</a:t>
            </a:fld>
            <a:endParaRPr lang="en-GB" noProof="0"/>
          </a:p>
        </p:txBody>
      </p:sp>
      <p:sp>
        <p:nvSpPr>
          <p:cNvPr id="8" name="Title 7"/>
          <p:cNvSpPr>
            <a:spLocks noGrp="1"/>
          </p:cNvSpPr>
          <p:nvPr>
            <p:ph type="title"/>
          </p:nvPr>
        </p:nvSpPr>
        <p:spPr>
          <a:xfrm>
            <a:off x="465623" y="205282"/>
            <a:ext cx="8862784" cy="722766"/>
          </a:xfrm>
        </p:spPr>
        <p:txBody>
          <a:bodyPr/>
          <a:lstStyle/>
          <a:p>
            <a:r>
              <a:rPr lang="en-GB" sz="3200" dirty="0"/>
              <a:t>Phase 1A Preparation </a:t>
            </a:r>
            <a:r>
              <a:rPr lang="en-GB" sz="3200" dirty="0">
                <a:ea typeface="+mj-lt"/>
                <a:cs typeface="+mj-lt"/>
              </a:rPr>
              <a:t>(2021)</a:t>
            </a:r>
            <a:endParaRPr lang="en-GB" sz="3200" dirty="0">
              <a:ea typeface="Ebrima"/>
              <a:cs typeface="Ebrima"/>
            </a:endParaRPr>
          </a:p>
        </p:txBody>
      </p:sp>
      <p:graphicFrame>
        <p:nvGraphicFramePr>
          <p:cNvPr id="3" name="Table 6">
            <a:extLst>
              <a:ext uri="{FF2B5EF4-FFF2-40B4-BE49-F238E27FC236}">
                <a16:creationId xmlns:a16="http://schemas.microsoft.com/office/drawing/2014/main" id="{E443E54B-DB4C-482C-96FB-FFA0CEAE410B}"/>
              </a:ext>
            </a:extLst>
          </p:cNvPr>
          <p:cNvGraphicFramePr>
            <a:graphicFrameLocks noGrp="1"/>
          </p:cNvGraphicFramePr>
          <p:nvPr>
            <p:extLst>
              <p:ext uri="{D42A27DB-BD31-4B8C-83A1-F6EECF244321}">
                <p14:modId xmlns:p14="http://schemas.microsoft.com/office/powerpoint/2010/main" val="3566904496"/>
              </p:ext>
            </p:extLst>
          </p:nvPr>
        </p:nvGraphicFramePr>
        <p:xfrm>
          <a:off x="531188" y="1099264"/>
          <a:ext cx="11175176" cy="5654040"/>
        </p:xfrm>
        <a:graphic>
          <a:graphicData uri="http://schemas.openxmlformats.org/drawingml/2006/table">
            <a:tbl>
              <a:tblPr firstRow="1" bandRow="1">
                <a:tableStyleId>{5C22544A-7EE6-4342-B048-85BDC9FD1C3A}</a:tableStyleId>
              </a:tblPr>
              <a:tblGrid>
                <a:gridCol w="483575">
                  <a:extLst>
                    <a:ext uri="{9D8B030D-6E8A-4147-A177-3AD203B41FA5}">
                      <a16:colId xmlns:a16="http://schemas.microsoft.com/office/drawing/2014/main" val="3346753218"/>
                    </a:ext>
                  </a:extLst>
                </a:gridCol>
                <a:gridCol w="8191499">
                  <a:extLst>
                    <a:ext uri="{9D8B030D-6E8A-4147-A177-3AD203B41FA5}">
                      <a16:colId xmlns:a16="http://schemas.microsoft.com/office/drawing/2014/main" val="1215963869"/>
                    </a:ext>
                  </a:extLst>
                </a:gridCol>
                <a:gridCol w="1362801">
                  <a:extLst>
                    <a:ext uri="{9D8B030D-6E8A-4147-A177-3AD203B41FA5}">
                      <a16:colId xmlns:a16="http://schemas.microsoft.com/office/drawing/2014/main" val="2020115894"/>
                    </a:ext>
                  </a:extLst>
                </a:gridCol>
                <a:gridCol w="1137301">
                  <a:extLst>
                    <a:ext uri="{9D8B030D-6E8A-4147-A177-3AD203B41FA5}">
                      <a16:colId xmlns:a16="http://schemas.microsoft.com/office/drawing/2014/main" val="2033144784"/>
                    </a:ext>
                  </a:extLst>
                </a:gridCol>
              </a:tblGrid>
              <a:tr h="370840">
                <a:tc>
                  <a:txBody>
                    <a:bodyPr/>
                    <a:lstStyle/>
                    <a:p>
                      <a:pPr lvl="0">
                        <a:buNone/>
                      </a:pPr>
                      <a:r>
                        <a:rPr lang="en-US"/>
                        <a:t>#</a:t>
                      </a:r>
                    </a:p>
                  </a:txBody>
                  <a:tcPr/>
                </a:tc>
                <a:tc>
                  <a:txBody>
                    <a:bodyPr/>
                    <a:lstStyle/>
                    <a:p>
                      <a:r>
                        <a:rPr lang="en-US"/>
                        <a:t>Action </a:t>
                      </a:r>
                    </a:p>
                  </a:txBody>
                  <a:tcPr/>
                </a:tc>
                <a:tc>
                  <a:txBody>
                    <a:bodyPr/>
                    <a:lstStyle/>
                    <a:p>
                      <a:r>
                        <a:rPr lang="en-US"/>
                        <a:t>Timeframe</a:t>
                      </a:r>
                    </a:p>
                  </a:txBody>
                  <a:tcPr/>
                </a:tc>
                <a:tc>
                  <a:txBody>
                    <a:bodyPr/>
                    <a:lstStyle/>
                    <a:p>
                      <a:r>
                        <a:rPr lang="en-US"/>
                        <a:t>Lead</a:t>
                      </a:r>
                    </a:p>
                  </a:txBody>
                  <a:tcPr/>
                </a:tc>
                <a:extLst>
                  <a:ext uri="{0D108BD9-81ED-4DB2-BD59-A6C34878D82A}">
                    <a16:rowId xmlns:a16="http://schemas.microsoft.com/office/drawing/2014/main" val="4052803359"/>
                  </a:ext>
                </a:extLst>
              </a:tr>
              <a:tr h="370840">
                <a:tc>
                  <a:txBody>
                    <a:bodyPr/>
                    <a:lstStyle/>
                    <a:p>
                      <a:pPr lvl="0">
                        <a:buNone/>
                      </a:pPr>
                      <a:r>
                        <a:rPr lang="en-US" sz="1600" b="0" i="0" u="none" strike="noStrike" noProof="0">
                          <a:latin typeface="Arial"/>
                        </a:rPr>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dk1"/>
                          </a:solidFill>
                          <a:latin typeface="+mn-lt"/>
                          <a:ea typeface="+mn-ea"/>
                          <a:cs typeface="+mn-cs"/>
                        </a:rPr>
                        <a:t>Community Focus Groups </a:t>
                      </a:r>
                      <a:r>
                        <a:rPr lang="en-US" sz="1600" b="0" i="0" u="none" strike="noStrike" kern="1200">
                          <a:solidFill>
                            <a:schemeClr val="dk1"/>
                          </a:solidFill>
                          <a:latin typeface="+mn-lt"/>
                          <a:ea typeface="+mn-ea"/>
                          <a:cs typeface="+mn-cs"/>
                        </a:rPr>
                        <a:t>(identify perception/understanding of PHC, barriers, expectations, preferences, needs)</a:t>
                      </a:r>
                    </a:p>
                  </a:txBody>
                  <a:tcPr/>
                </a:tc>
                <a:tc>
                  <a:txBody>
                    <a:bodyPr/>
                    <a:lstStyle/>
                    <a:p>
                      <a:r>
                        <a:rPr lang="en-US" sz="1600"/>
                        <a:t>May- June</a:t>
                      </a:r>
                    </a:p>
                  </a:txBody>
                  <a:tcPr/>
                </a:tc>
                <a:tc>
                  <a:txBody>
                    <a:bodyPr/>
                    <a:lstStyle/>
                    <a:p>
                      <a:endParaRPr lang="en-US" sz="1600"/>
                    </a:p>
                  </a:txBody>
                  <a:tcPr/>
                </a:tc>
                <a:extLst>
                  <a:ext uri="{0D108BD9-81ED-4DB2-BD59-A6C34878D82A}">
                    <a16:rowId xmlns:a16="http://schemas.microsoft.com/office/drawing/2014/main" val="676375167"/>
                  </a:ext>
                </a:extLst>
              </a:tr>
              <a:tr h="370840">
                <a:tc>
                  <a:txBody>
                    <a:bodyPr/>
                    <a:lstStyle/>
                    <a:p>
                      <a:pPr lvl="0">
                        <a:buNone/>
                      </a:pPr>
                      <a:r>
                        <a:rPr lang="en-US" sz="1600" b="0" i="0" u="none" strike="noStrike" noProof="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a:solidFill>
                            <a:schemeClr val="dk1"/>
                          </a:solidFill>
                          <a:latin typeface="+mn-lt"/>
                          <a:ea typeface="+mn-ea"/>
                          <a:cs typeface="+mn-cs"/>
                        </a:rPr>
                        <a:t>Policy Roundtable Urban PHC (Key Stakeholders/Policy makers, local government and providers)</a:t>
                      </a:r>
                    </a:p>
                  </a:txBody>
                  <a:tcPr/>
                </a:tc>
                <a:tc>
                  <a:txBody>
                    <a:bodyPr/>
                    <a:lstStyle/>
                    <a:p>
                      <a:r>
                        <a:rPr lang="en-US" sz="1600"/>
                        <a:t>May</a:t>
                      </a:r>
                    </a:p>
                  </a:txBody>
                  <a:tcPr/>
                </a:tc>
                <a:tc>
                  <a:txBody>
                    <a:bodyPr/>
                    <a:lstStyle/>
                    <a:p>
                      <a:endParaRPr lang="en-US" sz="1600"/>
                    </a:p>
                  </a:txBody>
                  <a:tcPr/>
                </a:tc>
                <a:extLst>
                  <a:ext uri="{0D108BD9-81ED-4DB2-BD59-A6C34878D82A}">
                    <a16:rowId xmlns:a16="http://schemas.microsoft.com/office/drawing/2014/main" val="181264590"/>
                  </a:ext>
                </a:extLst>
              </a:tr>
              <a:tr h="370839">
                <a:tc>
                  <a:txBody>
                    <a:bodyPr/>
                    <a:lstStyle/>
                    <a:p>
                      <a:pPr lvl="0">
                        <a:buNone/>
                      </a:pPr>
                      <a:r>
                        <a:rPr lang="en-US" sz="1600" b="0" i="0" u="none" strike="noStrike" noProof="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noProof="0"/>
                        <a:t> </a:t>
                      </a:r>
                      <a:r>
                        <a:rPr lang="en-US" sz="1600" b="0" i="0" u="none" strike="noStrike" kern="1200">
                          <a:solidFill>
                            <a:schemeClr val="dk1"/>
                          </a:solidFill>
                          <a:latin typeface="+mn-lt"/>
                          <a:ea typeface="+mn-ea"/>
                          <a:cs typeface="+mn-cs"/>
                        </a:rPr>
                        <a:t>Policy Roundtable Urban PHC (Key Stakeholders/Policy makers, local government and providers)</a:t>
                      </a:r>
                    </a:p>
                  </a:txBody>
                  <a:tcPr/>
                </a:tc>
                <a:tc>
                  <a:txBody>
                    <a:bodyPr/>
                    <a:lstStyle/>
                    <a:p>
                      <a:pPr lvl="0">
                        <a:buNone/>
                      </a:pPr>
                      <a:r>
                        <a:rPr lang="en-US" sz="1600"/>
                        <a:t>May</a:t>
                      </a:r>
                    </a:p>
                  </a:txBody>
                  <a:tcPr/>
                </a:tc>
                <a:tc>
                  <a:txBody>
                    <a:bodyPr/>
                    <a:lstStyle/>
                    <a:p>
                      <a:pPr lvl="0">
                        <a:buNone/>
                      </a:pPr>
                      <a:endParaRPr lang="en-US" sz="1600"/>
                    </a:p>
                  </a:txBody>
                  <a:tcPr/>
                </a:tc>
                <a:extLst>
                  <a:ext uri="{0D108BD9-81ED-4DB2-BD59-A6C34878D82A}">
                    <a16:rowId xmlns:a16="http://schemas.microsoft.com/office/drawing/2014/main" val="88999083"/>
                  </a:ext>
                </a:extLst>
              </a:tr>
              <a:tr h="370840">
                <a:tc>
                  <a:txBody>
                    <a:bodyPr/>
                    <a:lstStyle/>
                    <a:p>
                      <a:pPr lvl="0">
                        <a:buNone/>
                      </a:pPr>
                      <a:r>
                        <a:rPr lang="en-US" sz="1600" b="0" i="0" u="none" strike="noStrike" noProof="0">
                          <a:latin typeface="Arial"/>
                        </a:rPr>
                        <a:t>14</a:t>
                      </a:r>
                    </a:p>
                  </a:txBody>
                  <a:tcPr/>
                </a:tc>
                <a:tc>
                  <a:txBody>
                    <a:bodyPr/>
                    <a:lstStyle/>
                    <a:p>
                      <a:pPr lvl="0">
                        <a:buNone/>
                      </a:pPr>
                      <a:r>
                        <a:rPr lang="en-US" sz="1600"/>
                        <a:t>Approve new </a:t>
                      </a:r>
                      <a:r>
                        <a:rPr lang="en-US" sz="1600" b="1"/>
                        <a:t>contracting payment</a:t>
                      </a:r>
                      <a:r>
                        <a:rPr lang="en-US" sz="1600"/>
                        <a:t>, reporting and verification mechanisms for Early Adopters (incl. motivational payment for Package A)</a:t>
                      </a:r>
                    </a:p>
                  </a:txBody>
                  <a:tcPr/>
                </a:tc>
                <a:tc>
                  <a:txBody>
                    <a:bodyPr/>
                    <a:lstStyle/>
                    <a:p>
                      <a:r>
                        <a:rPr lang="en-US" sz="1600"/>
                        <a:t>1 June</a:t>
                      </a:r>
                    </a:p>
                  </a:txBody>
                  <a:tcPr/>
                </a:tc>
                <a:tc>
                  <a:txBody>
                    <a:bodyPr/>
                    <a:lstStyle/>
                    <a:p>
                      <a:endParaRPr lang="en-US" sz="1600"/>
                    </a:p>
                  </a:txBody>
                  <a:tcPr/>
                </a:tc>
                <a:extLst>
                  <a:ext uri="{0D108BD9-81ED-4DB2-BD59-A6C34878D82A}">
                    <a16:rowId xmlns:a16="http://schemas.microsoft.com/office/drawing/2014/main" val="3605576045"/>
                  </a:ext>
                </a:extLst>
              </a:tr>
              <a:tr h="370840">
                <a:tc>
                  <a:txBody>
                    <a:bodyPr/>
                    <a:lstStyle/>
                    <a:p>
                      <a:pPr lvl="0">
                        <a:buNone/>
                      </a:pPr>
                      <a:r>
                        <a:rPr lang="en-US" sz="1600" b="0" i="0" u="none" strike="noStrike" noProof="0">
                          <a:latin typeface="Arial"/>
                        </a:rPr>
                        <a:t>15</a:t>
                      </a:r>
                    </a:p>
                  </a:txBody>
                  <a:tcPr/>
                </a:tc>
                <a:tc>
                  <a:txBody>
                    <a:bodyPr/>
                    <a:lstStyle/>
                    <a:p>
                      <a:pPr lvl="0">
                        <a:buNone/>
                      </a:pPr>
                      <a:r>
                        <a:rPr lang="en-US" sz="1600"/>
                        <a:t>Establish criteria to define patients in catchment area</a:t>
                      </a:r>
                    </a:p>
                  </a:txBody>
                  <a:tcPr/>
                </a:tc>
                <a:tc>
                  <a:txBody>
                    <a:bodyPr/>
                    <a:lstStyle/>
                    <a:p>
                      <a:r>
                        <a:rPr lang="en-US" sz="1600"/>
                        <a:t>15 June</a:t>
                      </a:r>
                    </a:p>
                  </a:txBody>
                  <a:tcPr/>
                </a:tc>
                <a:tc>
                  <a:txBody>
                    <a:bodyPr/>
                    <a:lstStyle/>
                    <a:p>
                      <a:endParaRPr lang="en-US" sz="1600"/>
                    </a:p>
                  </a:txBody>
                  <a:tcPr/>
                </a:tc>
                <a:extLst>
                  <a:ext uri="{0D108BD9-81ED-4DB2-BD59-A6C34878D82A}">
                    <a16:rowId xmlns:a16="http://schemas.microsoft.com/office/drawing/2014/main" val="2383347066"/>
                  </a:ext>
                </a:extLst>
              </a:tr>
              <a:tr h="370840">
                <a:tc>
                  <a:txBody>
                    <a:bodyPr/>
                    <a:lstStyle/>
                    <a:p>
                      <a:pPr lvl="0">
                        <a:buNone/>
                      </a:pPr>
                      <a:r>
                        <a:rPr lang="en-US" sz="1600" b="0" i="0" u="none" strike="noStrike" noProof="0">
                          <a:latin typeface="Arial"/>
                        </a:rPr>
                        <a:t>16</a:t>
                      </a:r>
                    </a:p>
                  </a:txBody>
                  <a:tcPr/>
                </a:tc>
                <a:tc>
                  <a:txBody>
                    <a:bodyPr/>
                    <a:lstStyle/>
                    <a:p>
                      <a:pPr lvl="0">
                        <a:buNone/>
                      </a:pPr>
                      <a:r>
                        <a:rPr lang="en-US" sz="1600" b="0" i="0" u="none" strike="noStrike" noProof="0">
                          <a:latin typeface="+mn-lt"/>
                        </a:rPr>
                        <a:t>Approve revised </a:t>
                      </a:r>
                      <a:r>
                        <a:rPr lang="en-US" sz="1600" b="1" i="0" u="none" strike="noStrike" noProof="0">
                          <a:latin typeface="+mn-lt"/>
                        </a:rPr>
                        <a:t>legal and regulatory base</a:t>
                      </a:r>
                      <a:r>
                        <a:rPr lang="en-US" sz="1600" b="0" i="0" u="none" strike="noStrike" noProof="0">
                          <a:latin typeface="+mn-lt"/>
                        </a:rPr>
                        <a:t> – new national guidelines and protocols, changes to the state health programs, including changes to financing mechanism for the priority services packages and empanelment procedures for the target populations for early adopters</a:t>
                      </a:r>
                      <a:endParaRPr lang="en-US" sz="1600"/>
                    </a:p>
                  </a:txBody>
                  <a:tcPr/>
                </a:tc>
                <a:tc>
                  <a:txBody>
                    <a:bodyPr/>
                    <a:lstStyle/>
                    <a:p>
                      <a:r>
                        <a:rPr lang="en-US" sz="1600"/>
                        <a:t>15 June</a:t>
                      </a:r>
                    </a:p>
                  </a:txBody>
                  <a:tcPr/>
                </a:tc>
                <a:tc>
                  <a:txBody>
                    <a:bodyPr/>
                    <a:lstStyle/>
                    <a:p>
                      <a:endParaRPr lang="en-US" sz="1600"/>
                    </a:p>
                  </a:txBody>
                  <a:tcPr/>
                </a:tc>
                <a:extLst>
                  <a:ext uri="{0D108BD9-81ED-4DB2-BD59-A6C34878D82A}">
                    <a16:rowId xmlns:a16="http://schemas.microsoft.com/office/drawing/2014/main" val="2781605964"/>
                  </a:ext>
                </a:extLst>
              </a:tr>
              <a:tr h="370840">
                <a:tc>
                  <a:txBody>
                    <a:bodyPr/>
                    <a:lstStyle/>
                    <a:p>
                      <a:pPr lvl="0">
                        <a:buNone/>
                      </a:pPr>
                      <a:r>
                        <a:rPr lang="en-US" sz="1600" b="0" i="0" u="none" strike="noStrike" noProof="0">
                          <a:latin typeface="Arial"/>
                        </a:rPr>
                        <a:t>17</a:t>
                      </a:r>
                    </a:p>
                  </a:txBody>
                  <a:tcPr/>
                </a:tc>
                <a:tc>
                  <a:txBody>
                    <a:bodyPr/>
                    <a:lstStyle/>
                    <a:p>
                      <a:pPr lvl="0">
                        <a:buNone/>
                      </a:pPr>
                      <a:r>
                        <a:rPr lang="en-US" sz="1600"/>
                        <a:t>National Policy Roundtable II (Early Adopters/PHC managers and providers)</a:t>
                      </a:r>
                    </a:p>
                  </a:txBody>
                  <a:tcPr/>
                </a:tc>
                <a:tc>
                  <a:txBody>
                    <a:bodyPr/>
                    <a:lstStyle/>
                    <a:p>
                      <a:r>
                        <a:rPr lang="en-US" sz="1600"/>
                        <a:t>30 June</a:t>
                      </a:r>
                    </a:p>
                  </a:txBody>
                  <a:tcPr/>
                </a:tc>
                <a:tc>
                  <a:txBody>
                    <a:bodyPr/>
                    <a:lstStyle/>
                    <a:p>
                      <a:endParaRPr lang="en-US" sz="1600"/>
                    </a:p>
                  </a:txBody>
                  <a:tcPr/>
                </a:tc>
                <a:extLst>
                  <a:ext uri="{0D108BD9-81ED-4DB2-BD59-A6C34878D82A}">
                    <a16:rowId xmlns:a16="http://schemas.microsoft.com/office/drawing/2014/main" val="2119674400"/>
                  </a:ext>
                </a:extLst>
              </a:tr>
              <a:tr h="370840">
                <a:tc>
                  <a:txBody>
                    <a:bodyPr/>
                    <a:lstStyle/>
                    <a:p>
                      <a:pPr lvl="0">
                        <a:buNone/>
                      </a:pPr>
                      <a:r>
                        <a:rPr lang="en-US" sz="1600" b="0" i="0" u="none" strike="noStrike" noProof="0">
                          <a:latin typeface="Arial"/>
                        </a:rPr>
                        <a:t>18</a:t>
                      </a:r>
                    </a:p>
                  </a:txBody>
                  <a:tcPr/>
                </a:tc>
                <a:tc>
                  <a:txBody>
                    <a:bodyPr/>
                    <a:lstStyle/>
                    <a:p>
                      <a:pPr lvl="0">
                        <a:buNone/>
                      </a:pPr>
                      <a:r>
                        <a:rPr lang="en-US" sz="1600"/>
                        <a:t>Procure and supply equipment to Early Adopters for office and home-based services under new PHC model</a:t>
                      </a:r>
                    </a:p>
                  </a:txBody>
                  <a:tcPr/>
                </a:tc>
                <a:tc>
                  <a:txBody>
                    <a:bodyPr/>
                    <a:lstStyle/>
                    <a:p>
                      <a:r>
                        <a:rPr lang="en-US" sz="1600"/>
                        <a:t>June - July</a:t>
                      </a:r>
                    </a:p>
                  </a:txBody>
                  <a:tcPr/>
                </a:tc>
                <a:tc>
                  <a:txBody>
                    <a:bodyPr/>
                    <a:lstStyle/>
                    <a:p>
                      <a:endParaRPr lang="en-US" sz="1600"/>
                    </a:p>
                  </a:txBody>
                  <a:tcPr/>
                </a:tc>
                <a:extLst>
                  <a:ext uri="{0D108BD9-81ED-4DB2-BD59-A6C34878D82A}">
                    <a16:rowId xmlns:a16="http://schemas.microsoft.com/office/drawing/2014/main" val="2238491859"/>
                  </a:ext>
                </a:extLst>
              </a:tr>
              <a:tr h="370839">
                <a:tc>
                  <a:txBody>
                    <a:bodyPr/>
                    <a:lstStyle/>
                    <a:p>
                      <a:pPr lvl="0">
                        <a:buNone/>
                      </a:pPr>
                      <a:r>
                        <a:rPr lang="en-US" sz="1600" b="0" i="0" u="none" strike="noStrike" noProof="0">
                          <a:latin typeface="Arial"/>
                        </a:rPr>
                        <a:t>19</a:t>
                      </a:r>
                    </a:p>
                  </a:txBody>
                  <a:tcPr/>
                </a:tc>
                <a:tc>
                  <a:txBody>
                    <a:bodyPr/>
                    <a:lstStyle/>
                    <a:p>
                      <a:pPr lvl="0">
                        <a:buNone/>
                      </a:pPr>
                      <a:r>
                        <a:rPr lang="en-US" sz="1600"/>
                        <a:t>Develop and implement community engagement (link to public health) strategy, communication, public awareness</a:t>
                      </a:r>
                    </a:p>
                  </a:txBody>
                  <a:tcPr/>
                </a:tc>
                <a:tc>
                  <a:txBody>
                    <a:bodyPr/>
                    <a:lstStyle/>
                    <a:p>
                      <a:pPr lvl="0">
                        <a:buNone/>
                      </a:pPr>
                      <a:r>
                        <a:rPr lang="en-US" sz="1600"/>
                        <a:t>1 June ongoing</a:t>
                      </a:r>
                    </a:p>
                  </a:txBody>
                  <a:tcPr/>
                </a:tc>
                <a:tc>
                  <a:txBody>
                    <a:bodyPr/>
                    <a:lstStyle/>
                    <a:p>
                      <a:pPr lvl="0">
                        <a:buNone/>
                      </a:pPr>
                      <a:endParaRPr lang="en-US" sz="1600"/>
                    </a:p>
                  </a:txBody>
                  <a:tcPr/>
                </a:tc>
                <a:extLst>
                  <a:ext uri="{0D108BD9-81ED-4DB2-BD59-A6C34878D82A}">
                    <a16:rowId xmlns:a16="http://schemas.microsoft.com/office/drawing/2014/main" val="562609027"/>
                  </a:ext>
                </a:extLst>
              </a:tr>
            </a:tbl>
          </a:graphicData>
        </a:graphic>
      </p:graphicFrame>
    </p:spTree>
    <p:extLst>
      <p:ext uri="{BB962C8B-B14F-4D97-AF65-F5344CB8AC3E}">
        <p14:creationId xmlns:p14="http://schemas.microsoft.com/office/powerpoint/2010/main" val="346447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p:txBody>
          <a:bodyPr/>
          <a:lstStyle/>
          <a:p>
            <a:r>
              <a:rPr lang="en-GB" noProof="0"/>
              <a:t>|     </a:t>
            </a:r>
            <a:r>
              <a:rPr lang="et-EE"/>
              <a:t>Re</a:t>
            </a:r>
            <a:r>
              <a:rPr lang="en-US"/>
              <a:t>fined</a:t>
            </a:r>
            <a:r>
              <a:rPr lang="et-EE"/>
              <a:t> </a:t>
            </a:r>
            <a:r>
              <a:rPr lang="en-US"/>
              <a:t>PHC package of services </a:t>
            </a:r>
            <a:r>
              <a:rPr lang="et-EE"/>
              <a:t>for</a:t>
            </a:r>
            <a:r>
              <a:rPr lang="en-US"/>
              <a:t> Georgia</a:t>
            </a:r>
            <a:endParaRPr lang="en-GB"/>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31</a:t>
            </a:fld>
            <a:endParaRPr lang="en-GB" noProof="0"/>
          </a:p>
        </p:txBody>
      </p:sp>
      <p:sp>
        <p:nvSpPr>
          <p:cNvPr id="8" name="Title 7"/>
          <p:cNvSpPr>
            <a:spLocks noGrp="1"/>
          </p:cNvSpPr>
          <p:nvPr>
            <p:ph type="title"/>
          </p:nvPr>
        </p:nvSpPr>
        <p:spPr>
          <a:xfrm>
            <a:off x="465623" y="205282"/>
            <a:ext cx="8862784" cy="890468"/>
          </a:xfrm>
        </p:spPr>
        <p:txBody>
          <a:bodyPr/>
          <a:lstStyle/>
          <a:p>
            <a:r>
              <a:rPr lang="en-GB" sz="3200" dirty="0"/>
              <a:t>Phase 1A Preparation </a:t>
            </a:r>
            <a:r>
              <a:rPr lang="en-GB" sz="3200" dirty="0">
                <a:ea typeface="+mj-lt"/>
                <a:cs typeface="+mj-lt"/>
              </a:rPr>
              <a:t>Continued (2021)</a:t>
            </a:r>
            <a:endParaRPr lang="en-GB" sz="3200" dirty="0">
              <a:ea typeface="Ebrima"/>
              <a:cs typeface="Ebrima"/>
            </a:endParaRPr>
          </a:p>
        </p:txBody>
      </p:sp>
      <p:graphicFrame>
        <p:nvGraphicFramePr>
          <p:cNvPr id="3" name="Table 6">
            <a:extLst>
              <a:ext uri="{FF2B5EF4-FFF2-40B4-BE49-F238E27FC236}">
                <a16:creationId xmlns:a16="http://schemas.microsoft.com/office/drawing/2014/main" id="{E443E54B-DB4C-482C-96FB-FFA0CEAE410B}"/>
              </a:ext>
            </a:extLst>
          </p:cNvPr>
          <p:cNvGraphicFramePr>
            <a:graphicFrameLocks noGrp="1"/>
          </p:cNvGraphicFramePr>
          <p:nvPr>
            <p:extLst>
              <p:ext uri="{D42A27DB-BD31-4B8C-83A1-F6EECF244321}">
                <p14:modId xmlns:p14="http://schemas.microsoft.com/office/powerpoint/2010/main" val="1072293526"/>
              </p:ext>
            </p:extLst>
          </p:nvPr>
        </p:nvGraphicFramePr>
        <p:xfrm>
          <a:off x="531188" y="1263040"/>
          <a:ext cx="11175176" cy="5039360"/>
        </p:xfrm>
        <a:graphic>
          <a:graphicData uri="http://schemas.openxmlformats.org/drawingml/2006/table">
            <a:tbl>
              <a:tblPr firstRow="1" bandRow="1">
                <a:tableStyleId>{5C22544A-7EE6-4342-B048-85BDC9FD1C3A}</a:tableStyleId>
              </a:tblPr>
              <a:tblGrid>
                <a:gridCol w="483575">
                  <a:extLst>
                    <a:ext uri="{9D8B030D-6E8A-4147-A177-3AD203B41FA5}">
                      <a16:colId xmlns:a16="http://schemas.microsoft.com/office/drawing/2014/main" val="3346753218"/>
                    </a:ext>
                  </a:extLst>
                </a:gridCol>
                <a:gridCol w="8191499">
                  <a:extLst>
                    <a:ext uri="{9D8B030D-6E8A-4147-A177-3AD203B41FA5}">
                      <a16:colId xmlns:a16="http://schemas.microsoft.com/office/drawing/2014/main" val="1215963869"/>
                    </a:ext>
                  </a:extLst>
                </a:gridCol>
                <a:gridCol w="1362801">
                  <a:extLst>
                    <a:ext uri="{9D8B030D-6E8A-4147-A177-3AD203B41FA5}">
                      <a16:colId xmlns:a16="http://schemas.microsoft.com/office/drawing/2014/main" val="2020115894"/>
                    </a:ext>
                  </a:extLst>
                </a:gridCol>
                <a:gridCol w="1137301">
                  <a:extLst>
                    <a:ext uri="{9D8B030D-6E8A-4147-A177-3AD203B41FA5}">
                      <a16:colId xmlns:a16="http://schemas.microsoft.com/office/drawing/2014/main" val="2033144784"/>
                    </a:ext>
                  </a:extLst>
                </a:gridCol>
              </a:tblGrid>
              <a:tr h="370840">
                <a:tc>
                  <a:txBody>
                    <a:bodyPr/>
                    <a:lstStyle/>
                    <a:p>
                      <a:pPr lvl="0">
                        <a:buNone/>
                      </a:pPr>
                      <a:r>
                        <a:rPr lang="en-US"/>
                        <a:t>#</a:t>
                      </a:r>
                    </a:p>
                  </a:txBody>
                  <a:tcPr/>
                </a:tc>
                <a:tc>
                  <a:txBody>
                    <a:bodyPr/>
                    <a:lstStyle/>
                    <a:p>
                      <a:r>
                        <a:rPr lang="en-US"/>
                        <a:t>Action </a:t>
                      </a:r>
                    </a:p>
                  </a:txBody>
                  <a:tcPr/>
                </a:tc>
                <a:tc>
                  <a:txBody>
                    <a:bodyPr/>
                    <a:lstStyle/>
                    <a:p>
                      <a:r>
                        <a:rPr lang="en-US"/>
                        <a:t>Timeframe</a:t>
                      </a:r>
                    </a:p>
                  </a:txBody>
                  <a:tcPr/>
                </a:tc>
                <a:tc>
                  <a:txBody>
                    <a:bodyPr/>
                    <a:lstStyle/>
                    <a:p>
                      <a:r>
                        <a:rPr lang="en-US"/>
                        <a:t>Lead</a:t>
                      </a:r>
                    </a:p>
                  </a:txBody>
                  <a:tcPr/>
                </a:tc>
                <a:extLst>
                  <a:ext uri="{0D108BD9-81ED-4DB2-BD59-A6C34878D82A}">
                    <a16:rowId xmlns:a16="http://schemas.microsoft.com/office/drawing/2014/main" val="4052803359"/>
                  </a:ext>
                </a:extLst>
              </a:tr>
              <a:tr h="370840">
                <a:tc>
                  <a:txBody>
                    <a:bodyPr/>
                    <a:lstStyle/>
                    <a:p>
                      <a:pPr lvl="0">
                        <a:buNone/>
                      </a:pPr>
                      <a:r>
                        <a:rPr lang="en-US" sz="1600" b="0" i="0" u="none" strike="noStrike" noProof="0">
                          <a:latin typeface="Arial"/>
                        </a:rPr>
                        <a:t>20</a:t>
                      </a:r>
                    </a:p>
                  </a:txBody>
                  <a:tcPr/>
                </a:tc>
                <a:tc>
                  <a:txBody>
                    <a:bodyPr/>
                    <a:lstStyle/>
                    <a:p>
                      <a:pPr lvl="0">
                        <a:buNone/>
                      </a:pPr>
                      <a:r>
                        <a:rPr lang="en-US" sz="1600"/>
                        <a:t>Electronic Health Information System: Unified Management Information System (E-MIS): testing of e-module for patient flow, e-referral, telemedicine for PHC</a:t>
                      </a:r>
                    </a:p>
                  </a:txBody>
                  <a:tcPr/>
                </a:tc>
                <a:tc>
                  <a:txBody>
                    <a:bodyPr/>
                    <a:lstStyle/>
                    <a:p>
                      <a:r>
                        <a:rPr lang="en-US" sz="1600"/>
                        <a:t>1 June – 1 September</a:t>
                      </a:r>
                    </a:p>
                  </a:txBody>
                  <a:tcPr/>
                </a:tc>
                <a:tc>
                  <a:txBody>
                    <a:bodyPr/>
                    <a:lstStyle/>
                    <a:p>
                      <a:endParaRPr lang="en-US" sz="1600"/>
                    </a:p>
                  </a:txBody>
                  <a:tcPr/>
                </a:tc>
                <a:extLst>
                  <a:ext uri="{0D108BD9-81ED-4DB2-BD59-A6C34878D82A}">
                    <a16:rowId xmlns:a16="http://schemas.microsoft.com/office/drawing/2014/main" val="676375167"/>
                  </a:ext>
                </a:extLst>
              </a:tr>
              <a:tr h="370840">
                <a:tc>
                  <a:txBody>
                    <a:bodyPr/>
                    <a:lstStyle/>
                    <a:p>
                      <a:pPr lvl="0">
                        <a:buNone/>
                      </a:pPr>
                      <a:r>
                        <a:rPr lang="en-US" sz="1600" b="0" i="0" u="none" strike="noStrike" noProof="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noProof="0">
                          <a:latin typeface="+mn-lt"/>
                        </a:rPr>
                        <a:t>Register and empanel </a:t>
                      </a:r>
                      <a:r>
                        <a:rPr lang="en-US" sz="1600" b="0" i="0" u="none" strike="noStrike" noProof="0">
                          <a:latin typeface="+mn-lt"/>
                        </a:rPr>
                        <a:t>target populations (families with children under 6 years of age, patients with diabetes, hypertension and CVD) by the early adopters</a:t>
                      </a:r>
                      <a:endParaRPr lang="en-US" sz="1600"/>
                    </a:p>
                  </a:txBody>
                  <a:tcPr/>
                </a:tc>
                <a:tc>
                  <a:txBody>
                    <a:bodyPr/>
                    <a:lstStyle/>
                    <a:p>
                      <a:r>
                        <a:rPr lang="en-US" sz="1600"/>
                        <a:t>1 June – 1 August</a:t>
                      </a:r>
                    </a:p>
                  </a:txBody>
                  <a:tcPr/>
                </a:tc>
                <a:tc>
                  <a:txBody>
                    <a:bodyPr/>
                    <a:lstStyle/>
                    <a:p>
                      <a:endParaRPr lang="en-US" sz="1600"/>
                    </a:p>
                  </a:txBody>
                  <a:tcPr/>
                </a:tc>
                <a:extLst>
                  <a:ext uri="{0D108BD9-81ED-4DB2-BD59-A6C34878D82A}">
                    <a16:rowId xmlns:a16="http://schemas.microsoft.com/office/drawing/2014/main" val="181264590"/>
                  </a:ext>
                </a:extLst>
              </a:tr>
              <a:tr h="370839">
                <a:tc>
                  <a:txBody>
                    <a:bodyPr/>
                    <a:lstStyle/>
                    <a:p>
                      <a:pPr lvl="0">
                        <a:buNone/>
                      </a:pPr>
                      <a:r>
                        <a:rPr lang="en-US" sz="1600" b="0" i="0" u="none" strike="noStrike" noProof="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noProof="0"/>
                        <a:t>Establish mechanisms to ensure access to necessary </a:t>
                      </a:r>
                      <a:r>
                        <a:rPr lang="en-US" sz="1600" b="1" i="0" u="none" strike="noStrike" noProof="0"/>
                        <a:t>diagnostics </a:t>
                      </a:r>
                      <a:r>
                        <a:rPr lang="en-US" sz="1600" b="0" i="0" u="none" strike="noStrike" noProof="0"/>
                        <a:t>for all Early Adopters  </a:t>
                      </a:r>
                      <a:endParaRPr lang="en-US" sz="1600"/>
                    </a:p>
                  </a:txBody>
                  <a:tcPr/>
                </a:tc>
                <a:tc>
                  <a:txBody>
                    <a:bodyPr/>
                    <a:lstStyle/>
                    <a:p>
                      <a:pPr lvl="0">
                        <a:buNone/>
                      </a:pPr>
                      <a:r>
                        <a:rPr lang="en-US" sz="1600"/>
                        <a:t>June</a:t>
                      </a:r>
                    </a:p>
                  </a:txBody>
                  <a:tcPr/>
                </a:tc>
                <a:tc>
                  <a:txBody>
                    <a:bodyPr/>
                    <a:lstStyle/>
                    <a:p>
                      <a:pPr lvl="0">
                        <a:buNone/>
                      </a:pPr>
                      <a:endParaRPr lang="en-US" sz="1600"/>
                    </a:p>
                  </a:txBody>
                  <a:tcPr/>
                </a:tc>
                <a:extLst>
                  <a:ext uri="{0D108BD9-81ED-4DB2-BD59-A6C34878D82A}">
                    <a16:rowId xmlns:a16="http://schemas.microsoft.com/office/drawing/2014/main" val="88999083"/>
                  </a:ext>
                </a:extLst>
              </a:tr>
              <a:tr h="370840">
                <a:tc>
                  <a:txBody>
                    <a:bodyPr/>
                    <a:lstStyle/>
                    <a:p>
                      <a:pPr lvl="0">
                        <a:buNone/>
                      </a:pPr>
                      <a:r>
                        <a:rPr lang="en-US" sz="1600" b="0" i="0" u="none" strike="noStrike" noProof="0">
                          <a:latin typeface="Arial"/>
                        </a:rPr>
                        <a:t>23</a:t>
                      </a:r>
                    </a:p>
                  </a:txBody>
                  <a:tcPr/>
                </a:tc>
                <a:tc>
                  <a:txBody>
                    <a:bodyPr/>
                    <a:lstStyle/>
                    <a:p>
                      <a:pPr lvl="0">
                        <a:buNone/>
                      </a:pPr>
                      <a:r>
                        <a:rPr lang="en-US" sz="1600"/>
                        <a:t>Develop </a:t>
                      </a:r>
                      <a:r>
                        <a:rPr lang="en-US" sz="1600" b="1"/>
                        <a:t>monitoring and evaluation framework</a:t>
                      </a:r>
                      <a:r>
                        <a:rPr lang="en-US" sz="1600"/>
                        <a:t>, tools and mechanism including digital platform for care coordination, monitoring and continuous improvement of services</a:t>
                      </a:r>
                    </a:p>
                  </a:txBody>
                  <a:tcPr/>
                </a:tc>
                <a:tc>
                  <a:txBody>
                    <a:bodyPr/>
                    <a:lstStyle/>
                    <a:p>
                      <a:r>
                        <a:rPr lang="en-US" sz="1600"/>
                        <a:t>June</a:t>
                      </a:r>
                    </a:p>
                  </a:txBody>
                  <a:tcPr/>
                </a:tc>
                <a:tc>
                  <a:txBody>
                    <a:bodyPr/>
                    <a:lstStyle/>
                    <a:p>
                      <a:endParaRPr lang="en-US" sz="1600"/>
                    </a:p>
                  </a:txBody>
                  <a:tcPr/>
                </a:tc>
                <a:extLst>
                  <a:ext uri="{0D108BD9-81ED-4DB2-BD59-A6C34878D82A}">
                    <a16:rowId xmlns:a16="http://schemas.microsoft.com/office/drawing/2014/main" val="3276104407"/>
                  </a:ext>
                </a:extLst>
              </a:tr>
              <a:tr h="370840">
                <a:tc>
                  <a:txBody>
                    <a:bodyPr/>
                    <a:lstStyle/>
                    <a:p>
                      <a:pPr lvl="0">
                        <a:buNone/>
                      </a:pPr>
                      <a:r>
                        <a:rPr lang="en-US" sz="1600" b="0" i="0" u="none" strike="noStrike" noProof="0">
                          <a:latin typeface="Arial"/>
                        </a:rPr>
                        <a:t>24</a:t>
                      </a:r>
                    </a:p>
                  </a:txBody>
                  <a:tcPr/>
                </a:tc>
                <a:tc>
                  <a:txBody>
                    <a:bodyPr/>
                    <a:lstStyle/>
                    <a:p>
                      <a:pPr lvl="0">
                        <a:buNone/>
                      </a:pPr>
                      <a:r>
                        <a:rPr lang="en-US" sz="1600" b="1" i="0" u="none" strike="noStrike" noProof="0">
                          <a:latin typeface="Arial"/>
                        </a:rPr>
                        <a:t>Train </a:t>
                      </a:r>
                      <a:r>
                        <a:rPr lang="en-US" sz="1600" b="0" i="0" u="none" strike="noStrike" noProof="0">
                          <a:latin typeface="Arial"/>
                        </a:rPr>
                        <a:t>up to 60 Master trainers and 600 teams of FP and FN of the Early Adopters in the priority packages (Package A)</a:t>
                      </a:r>
                      <a:endParaRPr lang="en-US" sz="1600"/>
                    </a:p>
                  </a:txBody>
                  <a:tcPr/>
                </a:tc>
                <a:tc>
                  <a:txBody>
                    <a:bodyPr/>
                    <a:lstStyle/>
                    <a:p>
                      <a:r>
                        <a:rPr lang="en-US" sz="1600"/>
                        <a:t>1 June</a:t>
                      </a:r>
                    </a:p>
                  </a:txBody>
                  <a:tcPr/>
                </a:tc>
                <a:tc>
                  <a:txBody>
                    <a:bodyPr/>
                    <a:lstStyle/>
                    <a:p>
                      <a:endParaRPr lang="en-US" sz="1600"/>
                    </a:p>
                  </a:txBody>
                  <a:tcPr/>
                </a:tc>
                <a:extLst>
                  <a:ext uri="{0D108BD9-81ED-4DB2-BD59-A6C34878D82A}">
                    <a16:rowId xmlns:a16="http://schemas.microsoft.com/office/drawing/2014/main" val="1280663314"/>
                  </a:ext>
                </a:extLst>
              </a:tr>
              <a:tr h="370840">
                <a:tc>
                  <a:txBody>
                    <a:bodyPr/>
                    <a:lstStyle/>
                    <a:p>
                      <a:pPr lvl="0">
                        <a:buNone/>
                      </a:pPr>
                      <a:r>
                        <a:rPr lang="en-US" sz="1600"/>
                        <a:t>25</a:t>
                      </a:r>
                    </a:p>
                  </a:txBody>
                  <a:tcPr/>
                </a:tc>
                <a:tc>
                  <a:txBody>
                    <a:bodyPr/>
                    <a:lstStyle/>
                    <a:p>
                      <a:pPr lvl="0">
                        <a:buNone/>
                      </a:pPr>
                      <a:r>
                        <a:rPr lang="en-US" sz="1600" b="0" i="0" u="none" strike="noStrike" noProof="0"/>
                        <a:t>Set up mentoring system </a:t>
                      </a:r>
                      <a:r>
                        <a:rPr lang="en-US" sz="1600" b="1" i="0" u="none" strike="noStrike" noProof="0"/>
                        <a:t>and train early adopter PHC workforce </a:t>
                      </a:r>
                      <a:r>
                        <a:rPr lang="en-US" sz="1600" b="0" i="0" u="none" strike="noStrike" noProof="0"/>
                        <a:t>(managers, FP, FN) in delivery of Package A services, referrals/counter-referral in accordance with new/revised training module, digital platforms and monitoring and evaluation tools</a:t>
                      </a:r>
                    </a:p>
                  </a:txBody>
                  <a:tcPr/>
                </a:tc>
                <a:tc>
                  <a:txBody>
                    <a:bodyPr/>
                    <a:lstStyle/>
                    <a:p>
                      <a:r>
                        <a:rPr lang="en-US" sz="1600"/>
                        <a:t>July - August</a:t>
                      </a:r>
                    </a:p>
                  </a:txBody>
                  <a:tcPr/>
                </a:tc>
                <a:tc>
                  <a:txBody>
                    <a:bodyPr/>
                    <a:lstStyle/>
                    <a:p>
                      <a:endParaRPr lang="en-US" sz="1600"/>
                    </a:p>
                  </a:txBody>
                  <a:tcPr/>
                </a:tc>
                <a:extLst>
                  <a:ext uri="{0D108BD9-81ED-4DB2-BD59-A6C34878D82A}">
                    <a16:rowId xmlns:a16="http://schemas.microsoft.com/office/drawing/2014/main" val="529856000"/>
                  </a:ext>
                </a:extLst>
              </a:tr>
              <a:tr h="370840">
                <a:tc>
                  <a:txBody>
                    <a:bodyPr/>
                    <a:lstStyle/>
                    <a:p>
                      <a:pPr lvl="0">
                        <a:buNone/>
                      </a:pPr>
                      <a:r>
                        <a:rPr lang="en-US" sz="1600"/>
                        <a:t>26</a:t>
                      </a:r>
                    </a:p>
                  </a:txBody>
                  <a:tcPr/>
                </a:tc>
                <a:tc>
                  <a:txBody>
                    <a:bodyPr/>
                    <a:lstStyle/>
                    <a:p>
                      <a:pPr lvl="0">
                        <a:buNone/>
                      </a:pPr>
                      <a:r>
                        <a:rPr lang="en-US" sz="1600" b="0" i="0" u="none" strike="noStrike" noProof="0"/>
                        <a:t>Contract early adopters for Phase 1A </a:t>
                      </a:r>
                    </a:p>
                  </a:txBody>
                  <a:tcPr/>
                </a:tc>
                <a:tc>
                  <a:txBody>
                    <a:bodyPr/>
                    <a:lstStyle/>
                    <a:p>
                      <a:r>
                        <a:rPr lang="en-US" sz="1600"/>
                        <a:t>July - August</a:t>
                      </a:r>
                    </a:p>
                  </a:txBody>
                  <a:tcPr/>
                </a:tc>
                <a:tc>
                  <a:txBody>
                    <a:bodyPr/>
                    <a:lstStyle/>
                    <a:p>
                      <a:endParaRPr lang="en-US" sz="1600"/>
                    </a:p>
                  </a:txBody>
                  <a:tcPr/>
                </a:tc>
                <a:extLst>
                  <a:ext uri="{0D108BD9-81ED-4DB2-BD59-A6C34878D82A}">
                    <a16:rowId xmlns:a16="http://schemas.microsoft.com/office/drawing/2014/main" val="1738792337"/>
                  </a:ext>
                </a:extLst>
              </a:tr>
              <a:tr h="370840">
                <a:tc>
                  <a:txBody>
                    <a:bodyPr/>
                    <a:lstStyle/>
                    <a:p>
                      <a:pPr lvl="0">
                        <a:buNone/>
                      </a:pPr>
                      <a:r>
                        <a:rPr lang="en-US" sz="1600"/>
                        <a:t>27</a:t>
                      </a:r>
                    </a:p>
                  </a:txBody>
                  <a:tcPr/>
                </a:tc>
                <a:tc>
                  <a:txBody>
                    <a:bodyPr/>
                    <a:lstStyle/>
                    <a:p>
                      <a:pPr lvl="0">
                        <a:buNone/>
                      </a:pPr>
                      <a:r>
                        <a:rPr lang="en-US" sz="1600" b="1" i="0" u="none" strike="noStrike" noProof="0"/>
                        <a:t>Initiate service provision </a:t>
                      </a:r>
                      <a:r>
                        <a:rPr lang="en-US" sz="1600" b="0" i="0" u="none" strike="noStrike" noProof="0"/>
                        <a:t>by Early Adopters with ongoing supportive supervision and monitoring of implementation of Package A services</a:t>
                      </a:r>
                    </a:p>
                  </a:txBody>
                  <a:tcPr/>
                </a:tc>
                <a:tc>
                  <a:txBody>
                    <a:bodyPr/>
                    <a:lstStyle/>
                    <a:p>
                      <a:r>
                        <a:rPr lang="en-US" sz="1600"/>
                        <a:t>September</a:t>
                      </a:r>
                    </a:p>
                  </a:txBody>
                  <a:tcPr/>
                </a:tc>
                <a:tc>
                  <a:txBody>
                    <a:bodyPr/>
                    <a:lstStyle/>
                    <a:p>
                      <a:endParaRPr lang="en-US" sz="1600"/>
                    </a:p>
                  </a:txBody>
                  <a:tcPr/>
                </a:tc>
                <a:extLst>
                  <a:ext uri="{0D108BD9-81ED-4DB2-BD59-A6C34878D82A}">
                    <a16:rowId xmlns:a16="http://schemas.microsoft.com/office/drawing/2014/main" val="1577050733"/>
                  </a:ext>
                </a:extLst>
              </a:tr>
            </a:tbl>
          </a:graphicData>
        </a:graphic>
      </p:graphicFrame>
    </p:spTree>
    <p:extLst>
      <p:ext uri="{BB962C8B-B14F-4D97-AF65-F5344CB8AC3E}">
        <p14:creationId xmlns:p14="http://schemas.microsoft.com/office/powerpoint/2010/main" val="2088408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01/03/2021</a:t>
            </a:fld>
            <a:endParaRPr lang="en-GB" noProof="0"/>
          </a:p>
        </p:txBody>
      </p:sp>
      <p:sp>
        <p:nvSpPr>
          <p:cNvPr id="5" name="Footer Placeholder 4"/>
          <p:cNvSpPr>
            <a:spLocks noGrp="1"/>
          </p:cNvSpPr>
          <p:nvPr>
            <p:ph type="ftr" sz="quarter" idx="15"/>
          </p:nvPr>
        </p:nvSpPr>
        <p:spPr/>
        <p:txBody>
          <a:bodyPr/>
          <a:lstStyle/>
          <a:p>
            <a:r>
              <a:rPr lang="en-GB" noProof="0"/>
              <a:t>|     </a:t>
            </a:r>
            <a:r>
              <a:rPr lang="et-EE"/>
              <a:t>Re</a:t>
            </a:r>
            <a:r>
              <a:rPr lang="en-US"/>
              <a:t>fined</a:t>
            </a:r>
            <a:r>
              <a:rPr lang="et-EE"/>
              <a:t> </a:t>
            </a:r>
            <a:r>
              <a:rPr lang="en-US"/>
              <a:t>PHC package of services </a:t>
            </a:r>
            <a:r>
              <a:rPr lang="et-EE"/>
              <a:t>for</a:t>
            </a:r>
            <a:r>
              <a:rPr lang="en-US"/>
              <a:t> Georgia</a:t>
            </a:r>
            <a:endParaRPr lang="en-GB"/>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32</a:t>
            </a:fld>
            <a:endParaRPr lang="en-GB" noProof="0"/>
          </a:p>
        </p:txBody>
      </p:sp>
      <p:sp>
        <p:nvSpPr>
          <p:cNvPr id="8" name="Title 7"/>
          <p:cNvSpPr>
            <a:spLocks noGrp="1"/>
          </p:cNvSpPr>
          <p:nvPr>
            <p:ph type="title"/>
          </p:nvPr>
        </p:nvSpPr>
        <p:spPr>
          <a:xfrm>
            <a:off x="480000" y="377810"/>
            <a:ext cx="9926707" cy="890468"/>
          </a:xfrm>
        </p:spPr>
        <p:txBody>
          <a:bodyPr/>
          <a:lstStyle/>
          <a:p>
            <a:r>
              <a:rPr lang="en-GB" sz="3200">
                <a:ea typeface="+mj-lt"/>
                <a:cs typeface="+mj-lt"/>
              </a:rPr>
              <a:t>PHC Roadmap Implementation</a:t>
            </a:r>
            <a:r>
              <a:rPr lang="en-GB" sz="3600">
                <a:ea typeface="+mj-lt"/>
                <a:cs typeface="+mj-lt"/>
              </a:rPr>
              <a:t> </a:t>
            </a:r>
            <a:br>
              <a:rPr lang="en-GB" sz="3200">
                <a:ea typeface="+mj-lt"/>
                <a:cs typeface="+mj-lt"/>
              </a:rPr>
            </a:br>
            <a:r>
              <a:rPr lang="en-GB">
                <a:ea typeface="+mj-lt"/>
                <a:cs typeface="+mj-lt"/>
              </a:rPr>
              <a:t>(September 2021 – March 2023)</a:t>
            </a:r>
            <a:endParaRPr lang="en-GB" b="0">
              <a:ea typeface="Ebrima"/>
              <a:cs typeface="Ebrima"/>
            </a:endParaRPr>
          </a:p>
        </p:txBody>
      </p:sp>
      <p:graphicFrame>
        <p:nvGraphicFramePr>
          <p:cNvPr id="3" name="Table 6">
            <a:extLst>
              <a:ext uri="{FF2B5EF4-FFF2-40B4-BE49-F238E27FC236}">
                <a16:creationId xmlns:a16="http://schemas.microsoft.com/office/drawing/2014/main" id="{E443E54B-DB4C-482C-96FB-FFA0CEAE410B}"/>
              </a:ext>
            </a:extLst>
          </p:cNvPr>
          <p:cNvGraphicFramePr>
            <a:graphicFrameLocks noGrp="1"/>
          </p:cNvGraphicFramePr>
          <p:nvPr>
            <p:extLst>
              <p:ext uri="{D42A27DB-BD31-4B8C-83A1-F6EECF244321}">
                <p14:modId xmlns:p14="http://schemas.microsoft.com/office/powerpoint/2010/main" val="1492132057"/>
              </p:ext>
            </p:extLst>
          </p:nvPr>
        </p:nvGraphicFramePr>
        <p:xfrm>
          <a:off x="560486" y="1493079"/>
          <a:ext cx="11145878" cy="5156199"/>
        </p:xfrm>
        <a:graphic>
          <a:graphicData uri="http://schemas.openxmlformats.org/drawingml/2006/table">
            <a:tbl>
              <a:tblPr firstRow="1" bandRow="1">
                <a:tableStyleId>{5C22544A-7EE6-4342-B048-85BDC9FD1C3A}</a:tableStyleId>
              </a:tblPr>
              <a:tblGrid>
                <a:gridCol w="454268">
                  <a:extLst>
                    <a:ext uri="{9D8B030D-6E8A-4147-A177-3AD203B41FA5}">
                      <a16:colId xmlns:a16="http://schemas.microsoft.com/office/drawing/2014/main" val="3346753218"/>
                    </a:ext>
                  </a:extLst>
                </a:gridCol>
                <a:gridCol w="8191499">
                  <a:extLst>
                    <a:ext uri="{9D8B030D-6E8A-4147-A177-3AD203B41FA5}">
                      <a16:colId xmlns:a16="http://schemas.microsoft.com/office/drawing/2014/main" val="1215963869"/>
                    </a:ext>
                  </a:extLst>
                </a:gridCol>
                <a:gridCol w="1647494">
                  <a:extLst>
                    <a:ext uri="{9D8B030D-6E8A-4147-A177-3AD203B41FA5}">
                      <a16:colId xmlns:a16="http://schemas.microsoft.com/office/drawing/2014/main" val="2020115894"/>
                    </a:ext>
                  </a:extLst>
                </a:gridCol>
                <a:gridCol w="852617">
                  <a:extLst>
                    <a:ext uri="{9D8B030D-6E8A-4147-A177-3AD203B41FA5}">
                      <a16:colId xmlns:a16="http://schemas.microsoft.com/office/drawing/2014/main" val="2033144784"/>
                    </a:ext>
                  </a:extLst>
                </a:gridCol>
              </a:tblGrid>
              <a:tr h="370840">
                <a:tc>
                  <a:txBody>
                    <a:bodyPr/>
                    <a:lstStyle/>
                    <a:p>
                      <a:pPr lvl="0">
                        <a:buNone/>
                      </a:pPr>
                      <a:r>
                        <a:rPr lang="en-US"/>
                        <a:t>#</a:t>
                      </a:r>
                    </a:p>
                  </a:txBody>
                  <a:tcPr/>
                </a:tc>
                <a:tc>
                  <a:txBody>
                    <a:bodyPr/>
                    <a:lstStyle/>
                    <a:p>
                      <a:r>
                        <a:rPr lang="en-US"/>
                        <a:t>Action </a:t>
                      </a:r>
                    </a:p>
                  </a:txBody>
                  <a:tcPr/>
                </a:tc>
                <a:tc>
                  <a:txBody>
                    <a:bodyPr/>
                    <a:lstStyle/>
                    <a:p>
                      <a:r>
                        <a:rPr lang="en-US"/>
                        <a:t>Timeframe</a:t>
                      </a:r>
                    </a:p>
                  </a:txBody>
                  <a:tcPr/>
                </a:tc>
                <a:tc>
                  <a:txBody>
                    <a:bodyPr/>
                    <a:lstStyle/>
                    <a:p>
                      <a:r>
                        <a:rPr lang="en-US"/>
                        <a:t>Lead</a:t>
                      </a:r>
                    </a:p>
                  </a:txBody>
                  <a:tcPr/>
                </a:tc>
                <a:extLst>
                  <a:ext uri="{0D108BD9-81ED-4DB2-BD59-A6C34878D82A}">
                    <a16:rowId xmlns:a16="http://schemas.microsoft.com/office/drawing/2014/main" val="4052803359"/>
                  </a:ext>
                </a:extLst>
              </a:tr>
              <a:tr h="370840">
                <a:tc>
                  <a:txBody>
                    <a:bodyPr/>
                    <a:lstStyle/>
                    <a:p>
                      <a:pPr lvl="0">
                        <a:buNone/>
                      </a:pPr>
                      <a:r>
                        <a:rPr lang="en-US" sz="1600"/>
                        <a:t>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noProof="0"/>
                        <a:t>Initiate service provision </a:t>
                      </a:r>
                      <a:r>
                        <a:rPr lang="en-US" sz="1600" b="0" i="0" u="none" strike="noStrike" noProof="0"/>
                        <a:t>by Early Adopters with ongoing supportive supervision and monitoring of implementation of Package A services</a:t>
                      </a:r>
                    </a:p>
                  </a:txBody>
                  <a:tcPr/>
                </a:tc>
                <a:tc>
                  <a:txBody>
                    <a:bodyPr/>
                    <a:lstStyle/>
                    <a:p>
                      <a:r>
                        <a:rPr lang="en-US" sz="1600"/>
                        <a:t>September</a:t>
                      </a:r>
                    </a:p>
                  </a:txBody>
                  <a:tcPr/>
                </a:tc>
                <a:tc>
                  <a:txBody>
                    <a:bodyPr/>
                    <a:lstStyle/>
                    <a:p>
                      <a:endParaRPr lang="en-US" sz="1600"/>
                    </a:p>
                  </a:txBody>
                  <a:tcPr/>
                </a:tc>
                <a:extLst>
                  <a:ext uri="{0D108BD9-81ED-4DB2-BD59-A6C34878D82A}">
                    <a16:rowId xmlns:a16="http://schemas.microsoft.com/office/drawing/2014/main" val="967072977"/>
                  </a:ext>
                </a:extLst>
              </a:tr>
              <a:tr h="370840">
                <a:tc>
                  <a:txBody>
                    <a:bodyPr/>
                    <a:lstStyle/>
                    <a:p>
                      <a:pPr lvl="0">
                        <a:buNone/>
                      </a:pPr>
                      <a:r>
                        <a:rPr lang="en-US" sz="1600" b="0" i="0" u="none" strike="noStrike" noProof="0">
                          <a:latin typeface="Arial"/>
                        </a:rPr>
                        <a:t>28</a:t>
                      </a:r>
                      <a:endParaRPr lang="en-US" sz="1600"/>
                    </a:p>
                  </a:txBody>
                  <a:tcPr/>
                </a:tc>
                <a:tc>
                  <a:txBody>
                    <a:bodyPr/>
                    <a:lstStyle/>
                    <a:p>
                      <a:pPr lvl="0">
                        <a:buNone/>
                      </a:pPr>
                      <a:r>
                        <a:rPr lang="en-US" sz="1600" b="0" i="0" u="none" strike="noStrike" noProof="0"/>
                        <a:t>PHC Implementation Roundtable I (lessons learned from Rural Early Adopters)</a:t>
                      </a:r>
                      <a:endParaRPr lang="en-US" sz="1600" b="0"/>
                    </a:p>
                  </a:txBody>
                  <a:tcPr/>
                </a:tc>
                <a:tc>
                  <a:txBody>
                    <a:bodyPr/>
                    <a:lstStyle/>
                    <a:p>
                      <a:r>
                        <a:rPr lang="en-US" sz="1600"/>
                        <a:t>November</a:t>
                      </a:r>
                    </a:p>
                  </a:txBody>
                  <a:tcPr/>
                </a:tc>
                <a:tc>
                  <a:txBody>
                    <a:bodyPr/>
                    <a:lstStyle/>
                    <a:p>
                      <a:endParaRPr lang="en-US" sz="1600"/>
                    </a:p>
                  </a:txBody>
                  <a:tcPr/>
                </a:tc>
                <a:extLst>
                  <a:ext uri="{0D108BD9-81ED-4DB2-BD59-A6C34878D82A}">
                    <a16:rowId xmlns:a16="http://schemas.microsoft.com/office/drawing/2014/main" val="676375167"/>
                  </a:ext>
                </a:extLst>
              </a:tr>
              <a:tr h="370840">
                <a:tc>
                  <a:txBody>
                    <a:bodyPr/>
                    <a:lstStyle/>
                    <a:p>
                      <a:pPr lvl="0">
                        <a:buNone/>
                      </a:pPr>
                      <a:r>
                        <a:rPr lang="en-US" sz="1600"/>
                        <a:t>29</a:t>
                      </a:r>
                    </a:p>
                  </a:txBody>
                  <a:tcPr/>
                </a:tc>
                <a:tc>
                  <a:txBody>
                    <a:bodyPr/>
                    <a:lstStyle/>
                    <a:p>
                      <a:pPr lvl="0">
                        <a:buNone/>
                      </a:pPr>
                      <a:r>
                        <a:rPr lang="en-US" sz="1600"/>
                        <a:t>PHC Implementation Roundtable I (lessons learned from Urban Early Adopters)</a:t>
                      </a:r>
                    </a:p>
                  </a:txBody>
                  <a:tcPr/>
                </a:tc>
                <a:tc>
                  <a:txBody>
                    <a:bodyPr/>
                    <a:lstStyle/>
                    <a:p>
                      <a:r>
                        <a:rPr lang="en-US" sz="1600"/>
                        <a:t>November</a:t>
                      </a:r>
                    </a:p>
                  </a:txBody>
                  <a:tcPr/>
                </a:tc>
                <a:tc>
                  <a:txBody>
                    <a:bodyPr/>
                    <a:lstStyle/>
                    <a:p>
                      <a:endParaRPr lang="en-US" sz="1600"/>
                    </a:p>
                  </a:txBody>
                  <a:tcPr/>
                </a:tc>
                <a:extLst>
                  <a:ext uri="{0D108BD9-81ED-4DB2-BD59-A6C34878D82A}">
                    <a16:rowId xmlns:a16="http://schemas.microsoft.com/office/drawing/2014/main" val="13016002"/>
                  </a:ext>
                </a:extLst>
              </a:tr>
              <a:tr h="370840">
                <a:tc>
                  <a:txBody>
                    <a:bodyPr/>
                    <a:lstStyle/>
                    <a:p>
                      <a:pPr lvl="0">
                        <a:buNone/>
                      </a:pPr>
                      <a:r>
                        <a:rPr lang="en-US" sz="1600"/>
                        <a:t>30</a:t>
                      </a:r>
                    </a:p>
                  </a:txBody>
                  <a:tcPr/>
                </a:tc>
                <a:tc>
                  <a:txBody>
                    <a:bodyPr/>
                    <a:lstStyle/>
                    <a:p>
                      <a:pPr lvl="0">
                        <a:buNone/>
                      </a:pPr>
                      <a:r>
                        <a:rPr lang="en-US" sz="1600" b="0" i="0" u="none" strike="noStrike" noProof="0"/>
                        <a:t>PHC Implementation Roundtable II (lessons learned from Rural Early Adopters)</a:t>
                      </a:r>
                      <a:endParaRPr lang="en-US" sz="1600" b="0"/>
                    </a:p>
                  </a:txBody>
                  <a:tcPr/>
                </a:tc>
                <a:tc>
                  <a:txBody>
                    <a:bodyPr/>
                    <a:lstStyle/>
                    <a:p>
                      <a:r>
                        <a:rPr lang="en-US" sz="1600"/>
                        <a:t>February</a:t>
                      </a:r>
                    </a:p>
                  </a:txBody>
                  <a:tcPr/>
                </a:tc>
                <a:tc>
                  <a:txBody>
                    <a:bodyPr/>
                    <a:lstStyle/>
                    <a:p>
                      <a:endParaRPr lang="en-US" sz="1600"/>
                    </a:p>
                  </a:txBody>
                  <a:tcPr/>
                </a:tc>
                <a:extLst>
                  <a:ext uri="{0D108BD9-81ED-4DB2-BD59-A6C34878D82A}">
                    <a16:rowId xmlns:a16="http://schemas.microsoft.com/office/drawing/2014/main" val="3158906651"/>
                  </a:ext>
                </a:extLst>
              </a:tr>
              <a:tr h="370840">
                <a:tc>
                  <a:txBody>
                    <a:bodyPr/>
                    <a:lstStyle/>
                    <a:p>
                      <a:pPr lvl="0">
                        <a:buNone/>
                      </a:pPr>
                      <a:r>
                        <a:rPr lang="en-US" sz="1600"/>
                        <a:t>31</a:t>
                      </a:r>
                    </a:p>
                  </a:txBody>
                  <a:tcPr/>
                </a:tc>
                <a:tc>
                  <a:txBody>
                    <a:bodyPr/>
                    <a:lstStyle/>
                    <a:p>
                      <a:pPr lvl="0">
                        <a:buNone/>
                      </a:pPr>
                      <a:r>
                        <a:rPr lang="en-US" sz="1600"/>
                        <a:t>PHC Implementation Roundtable II (lessons learned from Urban Early Adopters)</a:t>
                      </a:r>
                    </a:p>
                  </a:txBody>
                  <a:tcPr/>
                </a:tc>
                <a:tc>
                  <a:txBody>
                    <a:bodyPr/>
                    <a:lstStyle/>
                    <a:p>
                      <a:r>
                        <a:rPr lang="en-US" sz="1600"/>
                        <a:t>February</a:t>
                      </a:r>
                    </a:p>
                  </a:txBody>
                  <a:tcPr/>
                </a:tc>
                <a:tc>
                  <a:txBody>
                    <a:bodyPr/>
                    <a:lstStyle/>
                    <a:p>
                      <a:endParaRPr lang="en-US" sz="1600"/>
                    </a:p>
                  </a:txBody>
                  <a:tcPr/>
                </a:tc>
                <a:extLst>
                  <a:ext uri="{0D108BD9-81ED-4DB2-BD59-A6C34878D82A}">
                    <a16:rowId xmlns:a16="http://schemas.microsoft.com/office/drawing/2014/main" val="4159181950"/>
                  </a:ext>
                </a:extLst>
              </a:tr>
              <a:tr h="370840">
                <a:tc>
                  <a:txBody>
                    <a:bodyPr/>
                    <a:lstStyle/>
                    <a:p>
                      <a:pPr lvl="0">
                        <a:buNone/>
                      </a:pPr>
                      <a:r>
                        <a:rPr lang="en-US" sz="1600" b="0" i="0" u="none" strike="noStrike" noProof="0"/>
                        <a:t>32</a:t>
                      </a:r>
                    </a:p>
                  </a:txBody>
                  <a:tcPr/>
                </a:tc>
                <a:tc>
                  <a:txBody>
                    <a:bodyPr/>
                    <a:lstStyle/>
                    <a:p>
                      <a:pPr lvl="0">
                        <a:buNone/>
                      </a:pPr>
                      <a:r>
                        <a:rPr lang="en-US" sz="1600" b="0" i="0" u="none" strike="noStrike" noProof="0">
                          <a:latin typeface="Arial"/>
                        </a:rPr>
                        <a:t>Perform </a:t>
                      </a:r>
                      <a:r>
                        <a:rPr lang="en-US" sz="1600" b="1" i="0" u="none" strike="noStrike" noProof="0">
                          <a:latin typeface="Arial"/>
                        </a:rPr>
                        <a:t>mid-term assessment </a:t>
                      </a:r>
                      <a:r>
                        <a:rPr lang="en-US" sz="1600" b="0" i="0" u="none" strike="noStrike" noProof="0">
                          <a:latin typeface="Arial"/>
                        </a:rPr>
                        <a:t>of Package A implementation in Early Adopters to provide recommendations/refinements for national scale up</a:t>
                      </a:r>
                      <a:endParaRPr lang="en-US" sz="1600"/>
                    </a:p>
                  </a:txBody>
                  <a:tcPr/>
                </a:tc>
                <a:tc>
                  <a:txBody>
                    <a:bodyPr/>
                    <a:lstStyle/>
                    <a:p>
                      <a:r>
                        <a:rPr lang="en-US" sz="1600"/>
                        <a:t>1 July 2022– 1 Sept 2022</a:t>
                      </a:r>
                    </a:p>
                  </a:txBody>
                  <a:tcPr/>
                </a:tc>
                <a:tc>
                  <a:txBody>
                    <a:bodyPr/>
                    <a:lstStyle/>
                    <a:p>
                      <a:endParaRPr lang="en-US" sz="1600"/>
                    </a:p>
                  </a:txBody>
                  <a:tcPr/>
                </a:tc>
                <a:extLst>
                  <a:ext uri="{0D108BD9-81ED-4DB2-BD59-A6C34878D82A}">
                    <a16:rowId xmlns:a16="http://schemas.microsoft.com/office/drawing/2014/main" val="181264590"/>
                  </a:ext>
                </a:extLst>
              </a:tr>
              <a:tr h="627813">
                <a:tc>
                  <a:txBody>
                    <a:bodyPr/>
                    <a:lstStyle/>
                    <a:p>
                      <a:pPr lvl="0">
                        <a:buNone/>
                      </a:pPr>
                      <a:r>
                        <a:rPr lang="en-US" sz="1600" b="0" i="0" u="none" strike="noStrike" noProof="0">
                          <a:latin typeface="Arial"/>
                        </a:rPr>
                        <a:t>33</a:t>
                      </a:r>
                      <a:endParaRPr lang="en-US" sz="1600"/>
                    </a:p>
                  </a:txBody>
                  <a:tcPr/>
                </a:tc>
                <a:tc>
                  <a:txBody>
                    <a:bodyPr/>
                    <a:lstStyle/>
                    <a:p>
                      <a:pPr lvl="0">
                        <a:buNone/>
                      </a:pPr>
                      <a:r>
                        <a:rPr lang="en-US" sz="1600" b="1" i="0" u="none" strike="noStrike" noProof="0"/>
                        <a:t>Train</a:t>
                      </a:r>
                      <a:r>
                        <a:rPr lang="en-US" sz="1600" b="0" i="0" u="none" strike="noStrike" noProof="0"/>
                        <a:t> remaining PHC national workforce (managers, doctors, nurses) to deliver </a:t>
                      </a:r>
                      <a:r>
                        <a:rPr lang="en-US" sz="1600" b="1" i="0" u="none" strike="noStrike" noProof="0"/>
                        <a:t>Package A </a:t>
                      </a:r>
                      <a:r>
                        <a:rPr lang="en-US" sz="1600" b="0" i="0" u="none" strike="noStrike" noProof="0"/>
                        <a:t>services with the new/revised training module using the tools and coordination, monitoring and evaluation platform for Package A services</a:t>
                      </a:r>
                    </a:p>
                  </a:txBody>
                  <a:tcPr/>
                </a:tc>
                <a:tc>
                  <a:txBody>
                    <a:bodyPr/>
                    <a:lstStyle/>
                    <a:p>
                      <a:r>
                        <a:rPr lang="en-US" sz="1600"/>
                        <a:t>1 Jan 2022 – 1 Dec 2022</a:t>
                      </a:r>
                    </a:p>
                  </a:txBody>
                  <a:tcPr/>
                </a:tc>
                <a:tc>
                  <a:txBody>
                    <a:bodyPr/>
                    <a:lstStyle/>
                    <a:p>
                      <a:endParaRPr lang="en-US" sz="1600"/>
                    </a:p>
                  </a:txBody>
                  <a:tcPr/>
                </a:tc>
                <a:extLst>
                  <a:ext uri="{0D108BD9-81ED-4DB2-BD59-A6C34878D82A}">
                    <a16:rowId xmlns:a16="http://schemas.microsoft.com/office/drawing/2014/main" val="2238491859"/>
                  </a:ext>
                </a:extLst>
              </a:tr>
              <a:tr h="370840">
                <a:tc>
                  <a:txBody>
                    <a:bodyPr/>
                    <a:lstStyle/>
                    <a:p>
                      <a:pPr lvl="0">
                        <a:buNone/>
                      </a:pPr>
                      <a:r>
                        <a:rPr lang="en-US" sz="1600" b="0" i="0" u="none" strike="noStrike" noProof="0">
                          <a:latin typeface="Arial"/>
                        </a:rPr>
                        <a:t>34</a:t>
                      </a:r>
                    </a:p>
                  </a:txBody>
                  <a:tcPr/>
                </a:tc>
                <a:tc>
                  <a:txBody>
                    <a:bodyPr/>
                    <a:lstStyle/>
                    <a:p>
                      <a:pPr lvl="0">
                        <a:buNone/>
                      </a:pPr>
                      <a:r>
                        <a:rPr lang="en-US" sz="1600" b="1" i="0" u="none" strike="noStrike" noProof="0"/>
                        <a:t>Procure equipment</a:t>
                      </a:r>
                      <a:r>
                        <a:rPr lang="en-US" sz="1600" b="0" i="0" u="none" strike="noStrike" noProof="0"/>
                        <a:t> (as required) for Phase 2 PHC facilities (not early adopters) implementing Package A under new PHC model </a:t>
                      </a:r>
                    </a:p>
                  </a:txBody>
                  <a:tcPr/>
                </a:tc>
                <a:tc>
                  <a:txBody>
                    <a:bodyPr/>
                    <a:lstStyle/>
                    <a:p>
                      <a:r>
                        <a:rPr lang="en-US" sz="1600"/>
                        <a:t>1 December 2022</a:t>
                      </a:r>
                    </a:p>
                  </a:txBody>
                  <a:tcPr/>
                </a:tc>
                <a:tc>
                  <a:txBody>
                    <a:bodyPr/>
                    <a:lstStyle/>
                    <a:p>
                      <a:endParaRPr lang="en-US" sz="1600"/>
                    </a:p>
                  </a:txBody>
                  <a:tcPr/>
                </a:tc>
                <a:extLst>
                  <a:ext uri="{0D108BD9-81ED-4DB2-BD59-A6C34878D82A}">
                    <a16:rowId xmlns:a16="http://schemas.microsoft.com/office/drawing/2014/main" val="1280663314"/>
                  </a:ext>
                </a:extLst>
              </a:tr>
              <a:tr h="370840">
                <a:tc>
                  <a:txBody>
                    <a:bodyPr/>
                    <a:lstStyle/>
                    <a:p>
                      <a:pPr lvl="0">
                        <a:buNone/>
                      </a:pPr>
                      <a:r>
                        <a:rPr lang="en-US" sz="1600"/>
                        <a:t>35</a:t>
                      </a:r>
                    </a:p>
                  </a:txBody>
                  <a:tcPr/>
                </a:tc>
                <a:tc>
                  <a:txBody>
                    <a:bodyPr/>
                    <a:lstStyle/>
                    <a:p>
                      <a:pPr lvl="0">
                        <a:buNone/>
                      </a:pPr>
                      <a:r>
                        <a:rPr lang="en-US" sz="1600" b="1" i="0" u="none" strike="noStrike" noProof="0">
                          <a:latin typeface="Arial"/>
                        </a:rPr>
                        <a:t>Initiate Phase 2A </a:t>
                      </a:r>
                      <a:r>
                        <a:rPr lang="en-US" sz="1600" b="0" i="0" u="none" strike="noStrike" noProof="0">
                          <a:latin typeface="Arial"/>
                        </a:rPr>
                        <a:t>with integration of </a:t>
                      </a:r>
                      <a:r>
                        <a:rPr lang="en-US" sz="1600" b="1" i="0" u="none" strike="noStrike" noProof="0">
                          <a:latin typeface="Arial"/>
                        </a:rPr>
                        <a:t>Package A </a:t>
                      </a:r>
                      <a:r>
                        <a:rPr lang="en-US" sz="1600" b="0" i="0" u="none" strike="noStrike" noProof="0">
                          <a:latin typeface="Arial"/>
                        </a:rPr>
                        <a:t>services nationwide</a:t>
                      </a:r>
                      <a:endParaRPr lang="en-US" sz="1600"/>
                    </a:p>
                  </a:txBody>
                  <a:tcPr/>
                </a:tc>
                <a:tc>
                  <a:txBody>
                    <a:bodyPr/>
                    <a:lstStyle/>
                    <a:p>
                      <a:r>
                        <a:rPr lang="en-US" sz="1600"/>
                        <a:t>1 Jan 2023</a:t>
                      </a:r>
                    </a:p>
                  </a:txBody>
                  <a:tcPr/>
                </a:tc>
                <a:tc>
                  <a:txBody>
                    <a:bodyPr/>
                    <a:lstStyle/>
                    <a:p>
                      <a:endParaRPr lang="en-US" sz="1600"/>
                    </a:p>
                  </a:txBody>
                  <a:tcPr/>
                </a:tc>
                <a:extLst>
                  <a:ext uri="{0D108BD9-81ED-4DB2-BD59-A6C34878D82A}">
                    <a16:rowId xmlns:a16="http://schemas.microsoft.com/office/drawing/2014/main" val="529856000"/>
                  </a:ext>
                </a:extLst>
              </a:tr>
              <a:tr h="370839">
                <a:tc>
                  <a:txBody>
                    <a:bodyPr/>
                    <a:lstStyle/>
                    <a:p>
                      <a:pPr lvl="0">
                        <a:buNone/>
                      </a:pPr>
                      <a:r>
                        <a:rPr lang="en-US" sz="1600"/>
                        <a:t>36</a:t>
                      </a:r>
                    </a:p>
                  </a:txBody>
                  <a:tcPr/>
                </a:tc>
                <a:tc>
                  <a:txBody>
                    <a:bodyPr/>
                    <a:lstStyle/>
                    <a:p>
                      <a:pPr lvl="0">
                        <a:buNone/>
                      </a:pPr>
                      <a:r>
                        <a:rPr lang="en-US" sz="1600" b="1" i="0" u="none" strike="noStrike" noProof="0">
                          <a:latin typeface="Arial"/>
                        </a:rPr>
                        <a:t>Implement Phase 1B </a:t>
                      </a:r>
                      <a:r>
                        <a:rPr lang="en-US" sz="1600" b="0" i="0" u="none" strike="noStrike" noProof="0">
                          <a:latin typeface="Arial"/>
                        </a:rPr>
                        <a:t>with integration of </a:t>
                      </a:r>
                      <a:r>
                        <a:rPr lang="en-US" sz="1600" b="1" i="0" u="none" strike="noStrike" noProof="0">
                          <a:latin typeface="Arial"/>
                        </a:rPr>
                        <a:t>Package B </a:t>
                      </a:r>
                      <a:r>
                        <a:rPr lang="en-US" sz="1600" b="0" i="0" u="none" strike="noStrike" noProof="0">
                          <a:latin typeface="Arial"/>
                        </a:rPr>
                        <a:t>among Early Adopters </a:t>
                      </a:r>
                    </a:p>
                  </a:txBody>
                  <a:tcPr/>
                </a:tc>
                <a:tc>
                  <a:txBody>
                    <a:bodyPr/>
                    <a:lstStyle/>
                    <a:p>
                      <a:pPr lvl="0">
                        <a:buNone/>
                      </a:pPr>
                      <a:r>
                        <a:rPr lang="en-US" sz="1600"/>
                        <a:t>1 March 2023</a:t>
                      </a:r>
                    </a:p>
                  </a:txBody>
                  <a:tcPr/>
                </a:tc>
                <a:tc>
                  <a:txBody>
                    <a:bodyPr/>
                    <a:lstStyle/>
                    <a:p>
                      <a:pPr lvl="0">
                        <a:buNone/>
                      </a:pPr>
                      <a:endParaRPr lang="en-US" sz="1600"/>
                    </a:p>
                  </a:txBody>
                  <a:tcPr/>
                </a:tc>
                <a:extLst>
                  <a:ext uri="{0D108BD9-81ED-4DB2-BD59-A6C34878D82A}">
                    <a16:rowId xmlns:a16="http://schemas.microsoft.com/office/drawing/2014/main" val="302529666"/>
                  </a:ext>
                </a:extLst>
              </a:tr>
            </a:tbl>
          </a:graphicData>
        </a:graphic>
      </p:graphicFrame>
    </p:spTree>
    <p:extLst>
      <p:ext uri="{BB962C8B-B14F-4D97-AF65-F5344CB8AC3E}">
        <p14:creationId xmlns:p14="http://schemas.microsoft.com/office/powerpoint/2010/main" val="198977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167802BA-8623-48AE-9924-9F5F6790139C}" type="datetime1">
              <a:rPr lang="en-GB" noProof="0" smtClean="0"/>
              <a:t>01/03/2021</a:t>
            </a:fld>
            <a:endParaRPr lang="en-GB" noProof="0"/>
          </a:p>
        </p:txBody>
      </p:sp>
      <p:sp>
        <p:nvSpPr>
          <p:cNvPr id="3" name="Footer Placeholder 2"/>
          <p:cNvSpPr>
            <a:spLocks noGrp="1"/>
          </p:cNvSpPr>
          <p:nvPr>
            <p:ph type="ftr" sz="quarter" idx="23"/>
          </p:nvPr>
        </p:nvSpPr>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r>
              <a:rPr lang="en-GB">
                <a:cs typeface="Times New Roman"/>
              </a:rPr>
              <a:t> 5</a:t>
            </a:r>
            <a:endParaRPr lang="en-GB" noProof="0"/>
          </a:p>
        </p:txBody>
      </p:sp>
      <p:sp>
        <p:nvSpPr>
          <p:cNvPr id="6" name="Title 5"/>
          <p:cNvSpPr>
            <a:spLocks noGrp="1"/>
          </p:cNvSpPr>
          <p:nvPr>
            <p:ph type="title"/>
          </p:nvPr>
        </p:nvSpPr>
        <p:spPr>
          <a:xfrm>
            <a:off x="410814" y="337886"/>
            <a:ext cx="9637425" cy="720000"/>
          </a:xfrm>
        </p:spPr>
        <p:txBody>
          <a:bodyPr/>
          <a:lstStyle/>
          <a:p>
            <a:r>
              <a:rPr lang="en-US" sz="3200"/>
              <a:t>Georgia has the lowest public spending on PHC  </a:t>
            </a:r>
          </a:p>
        </p:txBody>
      </p:sp>
      <p:sp>
        <p:nvSpPr>
          <p:cNvPr id="8" name="Content Placeholder 7">
            <a:extLst>
              <a:ext uri="{FF2B5EF4-FFF2-40B4-BE49-F238E27FC236}">
                <a16:creationId xmlns:a16="http://schemas.microsoft.com/office/drawing/2014/main" id="{40860F0D-BE7F-4D1C-897F-9D490FC5E35C}"/>
              </a:ext>
            </a:extLst>
          </p:cNvPr>
          <p:cNvSpPr>
            <a:spLocks noGrp="1"/>
          </p:cNvSpPr>
          <p:nvPr>
            <p:ph sz="half" idx="25"/>
          </p:nvPr>
        </p:nvSpPr>
        <p:spPr/>
        <p:txBody>
          <a:bodyPr/>
          <a:lstStyle/>
          <a:p>
            <a:endParaRPr lang="en-US"/>
          </a:p>
        </p:txBody>
      </p:sp>
      <p:sp>
        <p:nvSpPr>
          <p:cNvPr id="5" name="TextBox 4">
            <a:extLst>
              <a:ext uri="{FF2B5EF4-FFF2-40B4-BE49-F238E27FC236}">
                <a16:creationId xmlns:a16="http://schemas.microsoft.com/office/drawing/2014/main" id="{B3C26DA5-66E3-4F09-84F8-7A4FA6E505CF}"/>
              </a:ext>
            </a:extLst>
          </p:cNvPr>
          <p:cNvSpPr txBox="1"/>
          <p:nvPr/>
        </p:nvSpPr>
        <p:spPr>
          <a:xfrm>
            <a:off x="6207077" y="6212337"/>
            <a:ext cx="5506721" cy="307777"/>
          </a:xfrm>
          <a:prstGeom prst="rect">
            <a:avLst/>
          </a:prstGeom>
          <a:noFill/>
        </p:spPr>
        <p:txBody>
          <a:bodyPr wrap="square" rtlCol="0">
            <a:spAutoFit/>
          </a:bodyPr>
          <a:lstStyle/>
          <a:p>
            <a:r>
              <a:rPr lang="en-US" sz="1400" b="1">
                <a:solidFill>
                  <a:schemeClr val="bg1"/>
                </a:solidFill>
                <a:highlight>
                  <a:srgbClr val="0092CC"/>
                </a:highlight>
              </a:rPr>
              <a:t>Source: 2018 data, Global Health Expenditure Database </a:t>
            </a:r>
          </a:p>
        </p:txBody>
      </p:sp>
      <p:graphicFrame>
        <p:nvGraphicFramePr>
          <p:cNvPr id="9" name="Chart 8">
            <a:extLst>
              <a:ext uri="{FF2B5EF4-FFF2-40B4-BE49-F238E27FC236}">
                <a16:creationId xmlns:a16="http://schemas.microsoft.com/office/drawing/2014/main" id="{C0654D9C-00CE-4096-ADD4-0E626B240CEB}"/>
              </a:ext>
            </a:extLst>
          </p:cNvPr>
          <p:cNvGraphicFramePr>
            <a:graphicFrameLocks/>
          </p:cNvGraphicFramePr>
          <p:nvPr>
            <p:extLst>
              <p:ext uri="{D42A27DB-BD31-4B8C-83A1-F6EECF244321}">
                <p14:modId xmlns:p14="http://schemas.microsoft.com/office/powerpoint/2010/main" val="1071533338"/>
              </p:ext>
            </p:extLst>
          </p:nvPr>
        </p:nvGraphicFramePr>
        <p:xfrm>
          <a:off x="613318" y="1686453"/>
          <a:ext cx="10181062" cy="4350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9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2E5C7-1215-4CE1-B366-4D02156D9853}"/>
              </a:ext>
            </a:extLst>
          </p:cNvPr>
          <p:cNvSpPr>
            <a:spLocks noGrp="1"/>
          </p:cNvSpPr>
          <p:nvPr>
            <p:ph type="dt" sz="half" idx="14"/>
          </p:nvPr>
        </p:nvSpPr>
        <p:spPr/>
        <p:txBody>
          <a:bodyPr/>
          <a:lstStyle/>
          <a:p>
            <a:fld id="{167802BA-8623-48AE-9924-9F5F6790139C}" type="datetime1">
              <a:rPr lang="en-GB" noProof="0" smtClean="0"/>
              <a:t>01/03/2021</a:t>
            </a:fld>
            <a:endParaRPr lang="en-GB" noProof="0"/>
          </a:p>
        </p:txBody>
      </p:sp>
      <p:sp>
        <p:nvSpPr>
          <p:cNvPr id="3" name="Footer Placeholder 2">
            <a:extLst>
              <a:ext uri="{FF2B5EF4-FFF2-40B4-BE49-F238E27FC236}">
                <a16:creationId xmlns:a16="http://schemas.microsoft.com/office/drawing/2014/main" id="{69D37953-7748-4249-8900-65F10E91ADCE}"/>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id="{F4C198A0-6A6E-4528-BF52-0AB1B782EF88}"/>
              </a:ext>
            </a:extLst>
          </p:cNvPr>
          <p:cNvSpPr>
            <a:spLocks noGrp="1"/>
          </p:cNvSpPr>
          <p:nvPr>
            <p:ph type="sldNum" sz="quarter" idx="16"/>
          </p:nvPr>
        </p:nvSpPr>
        <p:spPr/>
        <p:txBody>
          <a:bodyPr/>
          <a:lstStyle/>
          <a:p>
            <a:fld id="{A74CE0EA-F3B5-4684-BA10-C594598FDB9C}" type="slidenum">
              <a:rPr lang="en-GB" noProof="0" smtClean="0"/>
              <a:pPr/>
              <a:t>5</a:t>
            </a:fld>
            <a:endParaRPr lang="en-GB" noProof="0"/>
          </a:p>
        </p:txBody>
      </p:sp>
      <p:sp>
        <p:nvSpPr>
          <p:cNvPr id="16" name="Text Placeholder 15">
            <a:extLst>
              <a:ext uri="{FF2B5EF4-FFF2-40B4-BE49-F238E27FC236}">
                <a16:creationId xmlns:a16="http://schemas.microsoft.com/office/drawing/2014/main" id="{C905152E-32A6-402B-9421-2BE377A37263}"/>
              </a:ext>
            </a:extLst>
          </p:cNvPr>
          <p:cNvSpPr>
            <a:spLocks noGrp="1"/>
          </p:cNvSpPr>
          <p:nvPr>
            <p:ph type="body" sz="quarter" idx="21"/>
          </p:nvPr>
        </p:nvSpPr>
        <p:spPr/>
        <p:txBody>
          <a:bodyPr/>
          <a:lstStyle/>
          <a:p>
            <a:endParaRPr lang="en-US"/>
          </a:p>
        </p:txBody>
      </p:sp>
      <p:sp>
        <p:nvSpPr>
          <p:cNvPr id="13" name="Title 12">
            <a:extLst>
              <a:ext uri="{FF2B5EF4-FFF2-40B4-BE49-F238E27FC236}">
                <a16:creationId xmlns:a16="http://schemas.microsoft.com/office/drawing/2014/main" id="{87DCB1FF-CE55-4DC9-ABC9-7BA02A1FB999}"/>
              </a:ext>
            </a:extLst>
          </p:cNvPr>
          <p:cNvSpPr>
            <a:spLocks noGrp="1"/>
          </p:cNvSpPr>
          <p:nvPr>
            <p:ph type="title"/>
          </p:nvPr>
        </p:nvSpPr>
        <p:spPr>
          <a:xfrm>
            <a:off x="480000" y="460800"/>
            <a:ext cx="9826875" cy="720000"/>
          </a:xfrm>
        </p:spPr>
        <p:txBody>
          <a:bodyPr/>
          <a:lstStyle/>
          <a:p>
            <a:r>
              <a:rPr lang="en-US" sz="3200"/>
              <a:t>PHC not a priority for public spending on health</a:t>
            </a:r>
            <a:endParaRPr lang="en-US" sz="3200">
              <a:ea typeface="Ebrima"/>
              <a:cs typeface="Ebrima"/>
            </a:endParaRPr>
          </a:p>
        </p:txBody>
      </p:sp>
      <p:graphicFrame>
        <p:nvGraphicFramePr>
          <p:cNvPr id="12" name="Chart 11">
            <a:extLst>
              <a:ext uri="{FF2B5EF4-FFF2-40B4-BE49-F238E27FC236}">
                <a16:creationId xmlns:a16="http://schemas.microsoft.com/office/drawing/2014/main" id="{F2E45CDE-6FC0-4853-9B68-F0B0E21377C6}"/>
              </a:ext>
            </a:extLst>
          </p:cNvPr>
          <p:cNvGraphicFramePr>
            <a:graphicFrameLocks/>
          </p:cNvGraphicFramePr>
          <p:nvPr>
            <p:extLst>
              <p:ext uri="{D42A27DB-BD31-4B8C-83A1-F6EECF244321}">
                <p14:modId xmlns:p14="http://schemas.microsoft.com/office/powerpoint/2010/main" val="1994542273"/>
              </p:ext>
            </p:extLst>
          </p:nvPr>
        </p:nvGraphicFramePr>
        <p:xfrm>
          <a:off x="892098" y="1933007"/>
          <a:ext cx="9489687" cy="3884083"/>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A19F47A4-E7A5-4DD3-963E-C06B48F8023B}"/>
              </a:ext>
            </a:extLst>
          </p:cNvPr>
          <p:cNvSpPr txBox="1"/>
          <p:nvPr/>
        </p:nvSpPr>
        <p:spPr>
          <a:xfrm>
            <a:off x="6207077" y="6212337"/>
            <a:ext cx="5506721" cy="307777"/>
          </a:xfrm>
          <a:prstGeom prst="rect">
            <a:avLst/>
          </a:prstGeom>
          <a:noFill/>
        </p:spPr>
        <p:txBody>
          <a:bodyPr wrap="square" rtlCol="0">
            <a:spAutoFit/>
          </a:bodyPr>
          <a:lstStyle/>
          <a:p>
            <a:r>
              <a:rPr lang="en-US" sz="1400" b="1">
                <a:solidFill>
                  <a:schemeClr val="bg1"/>
                </a:solidFill>
                <a:highlight>
                  <a:srgbClr val="0092CC"/>
                </a:highlight>
              </a:rPr>
              <a:t>Source: 2018 data, Global Health Expenditure Database </a:t>
            </a:r>
          </a:p>
        </p:txBody>
      </p:sp>
    </p:spTree>
    <p:extLst>
      <p:ext uri="{BB962C8B-B14F-4D97-AF65-F5344CB8AC3E}">
        <p14:creationId xmlns:p14="http://schemas.microsoft.com/office/powerpoint/2010/main" val="184940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035824F7-C870-482C-80C0-AFECF2DA260C}" type="datetime1">
              <a:rPr lang="en-GB" noProof="0" smtClean="0"/>
              <a:t>01/03/2021</a:t>
            </a:fld>
            <a:endParaRPr lang="en-GB" noProof="0"/>
          </a:p>
        </p:txBody>
      </p:sp>
      <p:sp>
        <p:nvSpPr>
          <p:cNvPr id="3" name="Footer Placeholder 2"/>
          <p:cNvSpPr>
            <a:spLocks noGrp="1"/>
          </p:cNvSpPr>
          <p:nvPr>
            <p:ph type="ftr" sz="quarter" idx="23"/>
          </p:nvPr>
        </p:nvSpPr>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6</a:t>
            </a:fld>
            <a:endParaRPr lang="en-GB" noProof="0"/>
          </a:p>
        </p:txBody>
      </p:sp>
      <p:sp>
        <p:nvSpPr>
          <p:cNvPr id="6" name="Title 5"/>
          <p:cNvSpPr>
            <a:spLocks noGrp="1"/>
          </p:cNvSpPr>
          <p:nvPr>
            <p:ph type="title"/>
          </p:nvPr>
        </p:nvSpPr>
        <p:spPr>
          <a:xfrm>
            <a:off x="479999" y="531642"/>
            <a:ext cx="8908550" cy="582441"/>
          </a:xfrm>
        </p:spPr>
        <p:txBody>
          <a:bodyPr/>
          <a:lstStyle/>
          <a:p>
            <a:r>
              <a:rPr lang="en-GB" sz="3200"/>
              <a:t>Vision for PHC in Georgia</a:t>
            </a:r>
            <a:endParaRPr lang="en-US" sz="3200"/>
          </a:p>
        </p:txBody>
      </p:sp>
      <p:sp>
        <p:nvSpPr>
          <p:cNvPr id="7" name="Content Placeholder 6"/>
          <p:cNvSpPr>
            <a:spLocks noGrp="1"/>
          </p:cNvSpPr>
          <p:nvPr>
            <p:ph sz="half" idx="25"/>
          </p:nvPr>
        </p:nvSpPr>
        <p:spPr>
          <a:xfrm>
            <a:off x="481676" y="2592468"/>
            <a:ext cx="10627601" cy="4338320"/>
          </a:xfrm>
        </p:spPr>
        <p:txBody>
          <a:bodyPr vert="horz" lIns="18000" tIns="0" rIns="18000" bIns="0" rtlCol="0" anchor="t">
            <a:noAutofit/>
          </a:bodyPr>
          <a:lstStyle/>
          <a:p>
            <a:pPr lvl="1">
              <a:lnSpc>
                <a:spcPct val="100000"/>
              </a:lnSpc>
            </a:pPr>
            <a:r>
              <a:rPr lang="en-US" sz="2400" b="1" dirty="0">
                <a:cs typeface="Arial"/>
              </a:rPr>
              <a:t>High-quality, evidence-based, person-</a:t>
            </a:r>
            <a:r>
              <a:rPr lang="en-US" sz="2400" b="1" dirty="0" err="1">
                <a:cs typeface="Arial"/>
              </a:rPr>
              <a:t>centred</a:t>
            </a:r>
            <a:r>
              <a:rPr lang="en-US" sz="2400" b="1" dirty="0">
                <a:cs typeface="Arial"/>
              </a:rPr>
              <a:t> PHC</a:t>
            </a:r>
            <a:r>
              <a:rPr lang="en-US" sz="2400" dirty="0">
                <a:cs typeface="Arial"/>
              </a:rPr>
              <a:t> services capable of managing up to 80% of an individual’s health needs throughout their lifetime including prevention, treatment, and management of long-term conditions </a:t>
            </a:r>
          </a:p>
          <a:p>
            <a:pPr lvl="1">
              <a:lnSpc>
                <a:spcPct val="100000"/>
              </a:lnSpc>
            </a:pPr>
            <a:r>
              <a:rPr lang="en-US" sz="2400" dirty="0">
                <a:cs typeface="Arial"/>
              </a:rPr>
              <a:t>PHC that is </a:t>
            </a:r>
            <a:r>
              <a:rPr lang="en-US" sz="2400" b="1" dirty="0">
                <a:cs typeface="Arial"/>
              </a:rPr>
              <a:t>aligned with the needs</a:t>
            </a:r>
            <a:r>
              <a:rPr lang="en-US" sz="2400" dirty="0">
                <a:cs typeface="Arial"/>
              </a:rPr>
              <a:t> of the target population and </a:t>
            </a:r>
            <a:r>
              <a:rPr lang="en-US" sz="2400" b="1" dirty="0">
                <a:cs typeface="Arial"/>
              </a:rPr>
              <a:t>accessible equally to urban and rural populations</a:t>
            </a:r>
            <a:endParaRPr lang="en-US" sz="2400" dirty="0">
              <a:cs typeface="Arial"/>
            </a:endParaRPr>
          </a:p>
          <a:p>
            <a:pPr lvl="1">
              <a:lnSpc>
                <a:spcPct val="100000"/>
              </a:lnSpc>
            </a:pPr>
            <a:r>
              <a:rPr lang="en-US" sz="2400" b="1" dirty="0">
                <a:cs typeface="Arial"/>
              </a:rPr>
              <a:t>Increased trust and confidence </a:t>
            </a:r>
            <a:r>
              <a:rPr lang="en-US" sz="2400" dirty="0">
                <a:cs typeface="Arial"/>
              </a:rPr>
              <a:t>in PHC services</a:t>
            </a:r>
          </a:p>
        </p:txBody>
      </p:sp>
      <p:sp>
        <p:nvSpPr>
          <p:cNvPr id="11" name="Title 7">
            <a:extLst>
              <a:ext uri="{FF2B5EF4-FFF2-40B4-BE49-F238E27FC236}">
                <a16:creationId xmlns:a16="http://schemas.microsoft.com/office/drawing/2014/main" id="{FD4CDA6A-5F6E-4834-85F7-D1944A1D6DE9}"/>
              </a:ext>
            </a:extLst>
          </p:cNvPr>
          <p:cNvSpPr txBox="1">
            <a:spLocks/>
          </p:cNvSpPr>
          <p:nvPr/>
        </p:nvSpPr>
        <p:spPr bwMode="invGray">
          <a:xfrm>
            <a:off x="480000" y="1382261"/>
            <a:ext cx="11226364" cy="908517"/>
          </a:xfrm>
          <a:prstGeom prst="rect">
            <a:avLst/>
          </a:prstGeom>
          <a:solidFill>
            <a:schemeClr val="accent1"/>
          </a:solidFill>
        </p:spPr>
        <p:txBody>
          <a:bodyPr vert="horz" lIns="18000" tIns="0" rIns="360000" bIns="0" rtlCol="0" anchor="ctr">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180975" lvl="1"/>
            <a:r>
              <a:rPr lang="en-US" sz="2600" b="1" dirty="0">
                <a:solidFill>
                  <a:schemeClr val="bg1"/>
                </a:solidFill>
                <a:latin typeface="+mj-lt"/>
                <a:ea typeface="+mj-ea"/>
                <a:cs typeface="+mj-cs"/>
              </a:rPr>
              <a:t>This Roadmap aims to support: </a:t>
            </a:r>
            <a:endParaRPr lang="en-US" sz="2600" b="1" dirty="0">
              <a:solidFill>
                <a:schemeClr val="bg1"/>
              </a:solidFill>
              <a:latin typeface="+mj-lt"/>
              <a:ea typeface="Ebrima"/>
              <a:cs typeface="Ebrima"/>
            </a:endParaRPr>
          </a:p>
        </p:txBody>
      </p:sp>
    </p:spTree>
    <p:extLst>
      <p:ext uri="{BB962C8B-B14F-4D97-AF65-F5344CB8AC3E}">
        <p14:creationId xmlns:p14="http://schemas.microsoft.com/office/powerpoint/2010/main" val="390536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2"/>
          </p:nvPr>
        </p:nvSpPr>
        <p:spPr/>
        <p:txBody>
          <a:bodyPr/>
          <a:lstStyle/>
          <a:p>
            <a:fld id="{035824F7-C870-482C-80C0-AFECF2DA260C}" type="datetime1">
              <a:rPr lang="en-GB" noProof="0" smtClean="0"/>
              <a:t>01/03/2021</a:t>
            </a:fld>
            <a:endParaRPr lang="en-GB" noProof="0"/>
          </a:p>
        </p:txBody>
      </p:sp>
      <p:sp>
        <p:nvSpPr>
          <p:cNvPr id="3" name="Footer Placeholder 2"/>
          <p:cNvSpPr>
            <a:spLocks noGrp="1"/>
          </p:cNvSpPr>
          <p:nvPr>
            <p:ph type="ftr" sz="quarter" idx="23"/>
          </p:nvPr>
        </p:nvSpPr>
        <p:spPr/>
        <p:txBody>
          <a:bodyPr/>
          <a:lstStyle/>
          <a:p>
            <a:r>
              <a:rPr lang="en-GB" noProof="0"/>
              <a:t>|     </a:t>
            </a:r>
            <a:r>
              <a:rPr lang="en-US"/>
              <a:t>Refined PHC package of services for Georgia</a:t>
            </a:r>
            <a:endParaRPr lang="en-GB" noProof="0"/>
          </a:p>
        </p:txBody>
      </p:sp>
      <p:sp>
        <p:nvSpPr>
          <p:cNvPr id="4" name="Slide Number Placeholder 3"/>
          <p:cNvSpPr>
            <a:spLocks noGrp="1"/>
          </p:cNvSpPr>
          <p:nvPr>
            <p:ph type="sldNum" sz="quarter" idx="24"/>
          </p:nvPr>
        </p:nvSpPr>
        <p:spPr/>
        <p:txBody>
          <a:bodyPr/>
          <a:lstStyle/>
          <a:p>
            <a:fld id="{A74CE0EA-F3B5-4684-BA10-C594598FDB9C}" type="slidenum">
              <a:rPr lang="en-GB" noProof="0" smtClean="0"/>
              <a:pPr/>
              <a:t>7</a:t>
            </a:fld>
            <a:endParaRPr lang="en-GB" noProof="0"/>
          </a:p>
        </p:txBody>
      </p:sp>
      <p:sp>
        <p:nvSpPr>
          <p:cNvPr id="6" name="Title 5"/>
          <p:cNvSpPr>
            <a:spLocks noGrp="1"/>
          </p:cNvSpPr>
          <p:nvPr>
            <p:ph type="title"/>
          </p:nvPr>
        </p:nvSpPr>
        <p:spPr>
          <a:xfrm>
            <a:off x="479999" y="531642"/>
            <a:ext cx="8908550" cy="582441"/>
          </a:xfrm>
        </p:spPr>
        <p:txBody>
          <a:bodyPr/>
          <a:lstStyle/>
          <a:p>
            <a:r>
              <a:rPr lang="en-GB" sz="3200"/>
              <a:t>Key goals for Revised PHC Benefit Package  </a:t>
            </a:r>
            <a:endParaRPr lang="en-US" sz="3200"/>
          </a:p>
        </p:txBody>
      </p:sp>
      <p:sp>
        <p:nvSpPr>
          <p:cNvPr id="7" name="Content Placeholder 6"/>
          <p:cNvSpPr>
            <a:spLocks noGrp="1"/>
          </p:cNvSpPr>
          <p:nvPr>
            <p:ph sz="half" idx="25"/>
          </p:nvPr>
        </p:nvSpPr>
        <p:spPr>
          <a:xfrm>
            <a:off x="481677" y="1830468"/>
            <a:ext cx="5472000" cy="1734150"/>
          </a:xfrm>
        </p:spPr>
        <p:txBody>
          <a:bodyPr vert="horz" lIns="18000" tIns="0" rIns="18000" bIns="0" rtlCol="0" anchor="t">
            <a:noAutofit/>
          </a:bodyPr>
          <a:lstStyle/>
          <a:p>
            <a:pPr lvl="1">
              <a:lnSpc>
                <a:spcPct val="100000"/>
              </a:lnSpc>
            </a:pPr>
            <a:r>
              <a:rPr lang="en-US" sz="1600" b="1"/>
              <a:t>Community engagement </a:t>
            </a:r>
            <a:r>
              <a:rPr lang="en-US" sz="1600"/>
              <a:t>and awareness</a:t>
            </a:r>
          </a:p>
          <a:p>
            <a:pPr lvl="1">
              <a:lnSpc>
                <a:spcPct val="100000"/>
              </a:lnSpc>
            </a:pPr>
            <a:r>
              <a:rPr lang="en-US" sz="1600"/>
              <a:t>Increase use of </a:t>
            </a:r>
            <a:r>
              <a:rPr lang="en-US" sz="1600" b="1"/>
              <a:t>digital health services</a:t>
            </a:r>
          </a:p>
          <a:p>
            <a:pPr lvl="1">
              <a:lnSpc>
                <a:spcPct val="100000"/>
              </a:lnSpc>
            </a:pPr>
            <a:r>
              <a:rPr lang="en-US" sz="1600">
                <a:cs typeface="Arial"/>
              </a:rPr>
              <a:t>Strengthen PHC as </a:t>
            </a:r>
            <a:r>
              <a:rPr lang="en-US" sz="1600" b="1">
                <a:cs typeface="Arial"/>
              </a:rPr>
              <a:t>first point of contact</a:t>
            </a:r>
            <a:endParaRPr lang="en-US" sz="1600"/>
          </a:p>
          <a:p>
            <a:pPr lvl="1">
              <a:lnSpc>
                <a:spcPct val="100000"/>
              </a:lnSpc>
            </a:pPr>
            <a:r>
              <a:rPr lang="en-US" sz="1600"/>
              <a:t>Transition to networks of </a:t>
            </a:r>
            <a:r>
              <a:rPr lang="en-US" sz="1600" b="1"/>
              <a:t>multidisciplinary PHC teams </a:t>
            </a:r>
            <a:r>
              <a:rPr lang="en-US" sz="1600"/>
              <a:t>accountable for performance outcomes</a:t>
            </a:r>
          </a:p>
          <a:p>
            <a:pPr lvl="1">
              <a:lnSpc>
                <a:spcPct val="70000"/>
              </a:lnSpc>
            </a:pPr>
            <a:endParaRPr lang="en-US" sz="1800">
              <a:cs typeface="Arial"/>
            </a:endParaRPr>
          </a:p>
        </p:txBody>
      </p:sp>
      <p:sp>
        <p:nvSpPr>
          <p:cNvPr id="8" name="Content Placeholder 7"/>
          <p:cNvSpPr>
            <a:spLocks noGrp="1"/>
          </p:cNvSpPr>
          <p:nvPr>
            <p:ph sz="half" idx="26"/>
          </p:nvPr>
        </p:nvSpPr>
        <p:spPr>
          <a:xfrm>
            <a:off x="6226015" y="1830054"/>
            <a:ext cx="5472000" cy="1475276"/>
          </a:xfrm>
        </p:spPr>
        <p:txBody>
          <a:bodyPr vert="horz" lIns="18000" tIns="0" rIns="18000" bIns="0" rtlCol="0" anchor="t">
            <a:noAutofit/>
          </a:bodyPr>
          <a:lstStyle/>
          <a:p>
            <a:pPr lvl="1">
              <a:lnSpc>
                <a:spcPct val="100000"/>
              </a:lnSpc>
            </a:pPr>
            <a:r>
              <a:rPr lang="en-US" sz="1600"/>
              <a:t>Unified PHC model </a:t>
            </a:r>
            <a:r>
              <a:rPr lang="en-US" sz="1600" b="1"/>
              <a:t>applied universally to urban and rural practices </a:t>
            </a:r>
          </a:p>
          <a:p>
            <a:pPr lvl="1">
              <a:lnSpc>
                <a:spcPct val="100000"/>
              </a:lnSpc>
            </a:pPr>
            <a:r>
              <a:rPr lang="en-US" sz="1600"/>
              <a:t>Some </a:t>
            </a:r>
            <a:r>
              <a:rPr lang="en-US" sz="1600">
                <a:ea typeface="+mn-lt"/>
                <a:cs typeface="+mn-lt"/>
              </a:rPr>
              <a:t>differences should be acceptable for</a:t>
            </a:r>
            <a:r>
              <a:rPr lang="en-US" sz="1600" b="1">
                <a:ea typeface="+mn-lt"/>
                <a:cs typeface="+mn-lt"/>
              </a:rPr>
              <a:t> better alignment of services to priority health needs </a:t>
            </a:r>
            <a:r>
              <a:rPr lang="en-US" sz="1600"/>
              <a:t>of empaneled population </a:t>
            </a:r>
            <a:endParaRPr lang="en-US" sz="1600">
              <a:cs typeface="Arial"/>
            </a:endParaRPr>
          </a:p>
          <a:p>
            <a:endParaRPr lang="en-US"/>
          </a:p>
        </p:txBody>
      </p:sp>
      <p:sp>
        <p:nvSpPr>
          <p:cNvPr id="9" name="Text Placeholder 8"/>
          <p:cNvSpPr>
            <a:spLocks noGrp="1"/>
          </p:cNvSpPr>
          <p:nvPr>
            <p:ph type="body" sz="quarter" idx="27"/>
          </p:nvPr>
        </p:nvSpPr>
        <p:spPr>
          <a:xfrm>
            <a:off x="479999" y="1302951"/>
            <a:ext cx="5472001" cy="444683"/>
          </a:xfrm>
        </p:spPr>
        <p:txBody>
          <a:bodyPr>
            <a:normAutofit/>
          </a:bodyPr>
          <a:lstStyle/>
          <a:p>
            <a:r>
              <a:rPr lang="en-US" sz="2000"/>
              <a:t>Holistic, people-centered PHC</a:t>
            </a:r>
          </a:p>
        </p:txBody>
      </p:sp>
      <p:sp>
        <p:nvSpPr>
          <p:cNvPr id="10" name="Text Placeholder 9"/>
          <p:cNvSpPr>
            <a:spLocks noGrp="1"/>
          </p:cNvSpPr>
          <p:nvPr>
            <p:ph type="body" sz="quarter" idx="28"/>
          </p:nvPr>
        </p:nvSpPr>
        <p:spPr>
          <a:xfrm>
            <a:off x="6234365" y="1302951"/>
            <a:ext cx="5472000" cy="444683"/>
          </a:xfrm>
        </p:spPr>
        <p:txBody>
          <a:bodyPr>
            <a:normAutofit/>
          </a:bodyPr>
          <a:lstStyle/>
          <a:p>
            <a:r>
              <a:rPr lang="en-US" sz="2000"/>
              <a:t>Unified PHC model</a:t>
            </a:r>
          </a:p>
        </p:txBody>
      </p:sp>
      <p:sp>
        <p:nvSpPr>
          <p:cNvPr id="12" name="Content Placeholder 11"/>
          <p:cNvSpPr>
            <a:spLocks noGrp="1"/>
          </p:cNvSpPr>
          <p:nvPr>
            <p:ph sz="half" idx="30"/>
          </p:nvPr>
        </p:nvSpPr>
        <p:spPr>
          <a:xfrm>
            <a:off x="503941" y="4189028"/>
            <a:ext cx="5578412" cy="1899290"/>
          </a:xfrm>
        </p:spPr>
        <p:txBody>
          <a:bodyPr vert="horz" lIns="18000" tIns="0" rIns="18000" bIns="0" rtlCol="0" anchor="t">
            <a:noAutofit/>
          </a:bodyPr>
          <a:lstStyle/>
          <a:p>
            <a:pPr lvl="1">
              <a:lnSpc>
                <a:spcPct val="100000"/>
              </a:lnSpc>
            </a:pPr>
            <a:r>
              <a:rPr lang="en-US" sz="1600"/>
              <a:t>At least </a:t>
            </a:r>
            <a:r>
              <a:rPr lang="en-US" sz="1600" b="1"/>
              <a:t>one family nurse per family doctor</a:t>
            </a:r>
            <a:endParaRPr lang="en-US" sz="1600" b="1">
              <a:cs typeface="Arial"/>
            </a:endParaRPr>
          </a:p>
          <a:p>
            <a:pPr lvl="1">
              <a:lnSpc>
                <a:spcPct val="100000"/>
              </a:lnSpc>
            </a:pPr>
            <a:r>
              <a:rPr lang="en-US" sz="1600"/>
              <a:t>Enhance </a:t>
            </a:r>
            <a:r>
              <a:rPr lang="en-US" sz="1600" b="1"/>
              <a:t>competences and increase autonomy </a:t>
            </a:r>
            <a:endParaRPr lang="en-US" sz="1600" b="1">
              <a:cs typeface="Arial"/>
            </a:endParaRPr>
          </a:p>
          <a:p>
            <a:pPr lvl="1">
              <a:lnSpc>
                <a:spcPct val="100000"/>
              </a:lnSpc>
            </a:pPr>
            <a:r>
              <a:rPr lang="en-US" sz="1600">
                <a:ea typeface="+mn-lt"/>
                <a:cs typeface="+mn-lt"/>
              </a:rPr>
              <a:t>Engage in </a:t>
            </a:r>
            <a:r>
              <a:rPr lang="en-US" sz="1600" b="1">
                <a:ea typeface="+mn-lt"/>
                <a:cs typeface="+mn-lt"/>
              </a:rPr>
              <a:t>individual</a:t>
            </a:r>
            <a:r>
              <a:rPr lang="en-US" sz="1600" b="1"/>
              <a:t> risk assessment </a:t>
            </a:r>
            <a:r>
              <a:rPr lang="en-US" sz="1600"/>
              <a:t>and </a:t>
            </a:r>
            <a:r>
              <a:rPr lang="en-US" sz="1600" b="1"/>
              <a:t>brief interventions on behavioral change</a:t>
            </a:r>
            <a:endParaRPr lang="en-US" sz="1600" b="1">
              <a:cs typeface="Arial"/>
            </a:endParaRPr>
          </a:p>
          <a:p>
            <a:pPr lvl="1">
              <a:lnSpc>
                <a:spcPct val="100000"/>
              </a:lnSpc>
            </a:pPr>
            <a:r>
              <a:rPr lang="en-US" sz="1600">
                <a:cs typeface="Arial"/>
              </a:rPr>
              <a:t>Enhanced role in </a:t>
            </a:r>
            <a:r>
              <a:rPr lang="en-US" sz="1600" b="1">
                <a:cs typeface="Arial"/>
              </a:rPr>
              <a:t>preventive and patronage services </a:t>
            </a:r>
          </a:p>
          <a:p>
            <a:endParaRPr lang="en-US"/>
          </a:p>
        </p:txBody>
      </p:sp>
      <p:sp>
        <p:nvSpPr>
          <p:cNvPr id="13" name="Content Placeholder 12"/>
          <p:cNvSpPr>
            <a:spLocks noGrp="1"/>
          </p:cNvSpPr>
          <p:nvPr>
            <p:ph sz="half" idx="34"/>
          </p:nvPr>
        </p:nvSpPr>
        <p:spPr>
          <a:xfrm>
            <a:off x="6294255" y="4196243"/>
            <a:ext cx="5748651" cy="2029896"/>
          </a:xfrm>
        </p:spPr>
        <p:txBody>
          <a:bodyPr vert="horz" lIns="18000" tIns="0" rIns="18000" bIns="0" rtlCol="0" anchor="t">
            <a:noAutofit/>
          </a:bodyPr>
          <a:lstStyle/>
          <a:p>
            <a:pPr lvl="1">
              <a:lnSpc>
                <a:spcPct val="100000"/>
              </a:lnSpc>
            </a:pPr>
            <a:r>
              <a:rPr lang="en-GB" sz="1600"/>
              <a:t>Focus on better outcomes for priority conditions: </a:t>
            </a:r>
            <a:r>
              <a:rPr lang="en-GB" sz="1600" b="1"/>
              <a:t>hypertension, </a:t>
            </a:r>
            <a:r>
              <a:rPr lang="en-US" sz="1600" b="1"/>
              <a:t>CVD, type 2 diabetes, mental health</a:t>
            </a:r>
            <a:endParaRPr lang="lt-LT" sz="1600" b="1"/>
          </a:p>
          <a:p>
            <a:pPr lvl="1">
              <a:lnSpc>
                <a:spcPct val="100000"/>
              </a:lnSpc>
            </a:pPr>
            <a:r>
              <a:rPr lang="en-GB" sz="1600" b="1">
                <a:ea typeface="+mn-lt"/>
                <a:cs typeface="+mn-lt"/>
              </a:rPr>
              <a:t>Evidence-based </a:t>
            </a:r>
            <a:r>
              <a:rPr lang="en-GB" sz="1600">
                <a:ea typeface="+mn-lt"/>
                <a:cs typeface="+mn-lt"/>
              </a:rPr>
              <a:t>PHC interventions</a:t>
            </a:r>
          </a:p>
          <a:p>
            <a:pPr lvl="1">
              <a:lnSpc>
                <a:spcPct val="100000"/>
              </a:lnSpc>
            </a:pPr>
            <a:r>
              <a:rPr lang="en-GB" sz="1600">
                <a:ea typeface="+mn-lt"/>
                <a:cs typeface="+mn-lt"/>
              </a:rPr>
              <a:t>Introduce education and counselling services for </a:t>
            </a:r>
            <a:r>
              <a:rPr lang="en-GB" sz="1600" b="1">
                <a:ea typeface="+mn-lt"/>
                <a:cs typeface="+mn-lt"/>
              </a:rPr>
              <a:t>better patient self-management</a:t>
            </a:r>
            <a:endParaRPr lang="en-GB" sz="1600" b="1">
              <a:cs typeface="Arial"/>
            </a:endParaRPr>
          </a:p>
          <a:p>
            <a:pPr lvl="1">
              <a:lnSpc>
                <a:spcPct val="100000"/>
              </a:lnSpc>
            </a:pPr>
            <a:r>
              <a:rPr lang="en-GB" sz="1600">
                <a:cs typeface="Arial"/>
              </a:rPr>
              <a:t>Implement </a:t>
            </a:r>
            <a:r>
              <a:rPr lang="en-GB" sz="1600" b="1">
                <a:cs typeface="Arial"/>
              </a:rPr>
              <a:t>new patient pathways  </a:t>
            </a:r>
          </a:p>
          <a:p>
            <a:pPr lvl="1">
              <a:lnSpc>
                <a:spcPct val="70000"/>
              </a:lnSpc>
            </a:pPr>
            <a:endParaRPr lang="en-GB" sz="1800">
              <a:cs typeface="Arial"/>
            </a:endParaRPr>
          </a:p>
          <a:p>
            <a:endParaRPr lang="en-US"/>
          </a:p>
        </p:txBody>
      </p:sp>
      <p:sp>
        <p:nvSpPr>
          <p:cNvPr id="14" name="Text Placeholder 13"/>
          <p:cNvSpPr>
            <a:spLocks noGrp="1"/>
          </p:cNvSpPr>
          <p:nvPr>
            <p:ph type="body" sz="quarter" idx="35"/>
          </p:nvPr>
        </p:nvSpPr>
        <p:spPr>
          <a:xfrm>
            <a:off x="479998" y="3647459"/>
            <a:ext cx="5472001" cy="458728"/>
          </a:xfrm>
        </p:spPr>
        <p:txBody>
          <a:bodyPr>
            <a:normAutofit/>
          </a:bodyPr>
          <a:lstStyle/>
          <a:p>
            <a:r>
              <a:rPr lang="en-US" sz="2000"/>
              <a:t>Increased role of family nurse </a:t>
            </a:r>
          </a:p>
        </p:txBody>
      </p:sp>
      <p:sp>
        <p:nvSpPr>
          <p:cNvPr id="15" name="Text Placeholder 14"/>
          <p:cNvSpPr>
            <a:spLocks noGrp="1"/>
          </p:cNvSpPr>
          <p:nvPr>
            <p:ph type="body" sz="quarter" idx="36"/>
          </p:nvPr>
        </p:nvSpPr>
        <p:spPr>
          <a:xfrm>
            <a:off x="6274470" y="3641044"/>
            <a:ext cx="5472000" cy="465143"/>
          </a:xfrm>
        </p:spPr>
        <p:txBody>
          <a:bodyPr>
            <a:normAutofit/>
          </a:bodyPr>
          <a:lstStyle/>
          <a:p>
            <a:r>
              <a:rPr lang="en-US" sz="2000"/>
              <a:t>Chronic diseases management</a:t>
            </a:r>
          </a:p>
        </p:txBody>
      </p:sp>
    </p:spTree>
    <p:extLst>
      <p:ext uri="{BB962C8B-B14F-4D97-AF65-F5344CB8AC3E}">
        <p14:creationId xmlns:p14="http://schemas.microsoft.com/office/powerpoint/2010/main" val="301227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Health system enablers"/>
          <p:cNvSpPr txBox="1">
            <a:spLocks noGrp="1"/>
          </p:cNvSpPr>
          <p:nvPr>
            <p:ph type="title"/>
          </p:nvPr>
        </p:nvSpPr>
        <p:spPr>
          <a:prstGeom prst="rect">
            <a:avLst/>
          </a:prstGeom>
        </p:spPr>
        <p:txBody>
          <a:bodyPr/>
          <a:lstStyle/>
          <a:p>
            <a:r>
              <a:rPr sz="3200"/>
              <a:t>Health system enablers </a:t>
            </a:r>
          </a:p>
        </p:txBody>
      </p:sp>
      <p:grpSp>
        <p:nvGrpSpPr>
          <p:cNvPr id="207" name="Group"/>
          <p:cNvGrpSpPr/>
          <p:nvPr/>
        </p:nvGrpSpPr>
        <p:grpSpPr>
          <a:xfrm>
            <a:off x="16566" y="2197823"/>
            <a:ext cx="11582623" cy="4655811"/>
            <a:chOff x="0" y="0"/>
            <a:chExt cx="23165245" cy="9311613"/>
          </a:xfrm>
        </p:grpSpPr>
        <p:grpSp>
          <p:nvGrpSpPr>
            <p:cNvPr id="156" name="Group"/>
            <p:cNvGrpSpPr/>
            <p:nvPr/>
          </p:nvGrpSpPr>
          <p:grpSpPr>
            <a:xfrm>
              <a:off x="18341037" y="6842848"/>
              <a:ext cx="4824208" cy="2462464"/>
              <a:chOff x="0" y="0"/>
              <a:chExt cx="4824208" cy="2462462"/>
            </a:xfrm>
          </p:grpSpPr>
          <p:sp>
            <p:nvSpPr>
              <p:cNvPr id="153" name="Shape"/>
              <p:cNvSpPr/>
              <p:nvPr/>
            </p:nvSpPr>
            <p:spPr>
              <a:xfrm>
                <a:off x="0" y="0"/>
                <a:ext cx="180979" cy="24624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649ABC"/>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54" name="Shape"/>
              <p:cNvSpPr/>
              <p:nvPr/>
            </p:nvSpPr>
            <p:spPr>
              <a:xfrm>
                <a:off x="0" y="11706"/>
                <a:ext cx="4824208" cy="4952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 y="21600"/>
                    </a:lnTo>
                    <a:lnTo>
                      <a:pt x="21600" y="21600"/>
                    </a:lnTo>
                    <a:lnTo>
                      <a:pt x="21600"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55" name="Rectangle"/>
              <p:cNvSpPr/>
              <p:nvPr/>
            </p:nvSpPr>
            <p:spPr>
              <a:xfrm>
                <a:off x="180978" y="506744"/>
                <a:ext cx="4643230" cy="1955718"/>
              </a:xfrm>
              <a:prstGeom prst="rect">
                <a:avLst/>
              </a:prstGeom>
              <a:solidFill>
                <a:srgbClr val="72B1D7"/>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grpSp>
          <p:nvGrpSpPr>
            <p:cNvPr id="159" name="Group"/>
            <p:cNvGrpSpPr/>
            <p:nvPr/>
          </p:nvGrpSpPr>
          <p:grpSpPr>
            <a:xfrm>
              <a:off x="0" y="6854366"/>
              <a:ext cx="4417007" cy="2450946"/>
              <a:chOff x="0" y="0"/>
              <a:chExt cx="4417006" cy="2450945"/>
            </a:xfrm>
          </p:grpSpPr>
          <p:sp>
            <p:nvSpPr>
              <p:cNvPr id="157" name="Rectangle"/>
              <p:cNvSpPr/>
              <p:nvPr/>
            </p:nvSpPr>
            <p:spPr>
              <a:xfrm>
                <a:off x="0" y="495227"/>
                <a:ext cx="4417006" cy="1955718"/>
              </a:xfrm>
              <a:prstGeom prst="rect">
                <a:avLst/>
              </a:prstGeom>
              <a:solidFill>
                <a:srgbClr val="72B1D7"/>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58" name="Shape"/>
              <p:cNvSpPr/>
              <p:nvPr/>
            </p:nvSpPr>
            <p:spPr>
              <a:xfrm>
                <a:off x="0" y="0"/>
                <a:ext cx="4417006" cy="4952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grpSp>
          <p:nvGrpSpPr>
            <p:cNvPr id="165" name="Group"/>
            <p:cNvGrpSpPr/>
            <p:nvPr/>
          </p:nvGrpSpPr>
          <p:grpSpPr>
            <a:xfrm>
              <a:off x="11379021" y="6024144"/>
              <a:ext cx="6962018" cy="3281169"/>
              <a:chOff x="0" y="0"/>
              <a:chExt cx="6962016" cy="3281167"/>
            </a:xfrm>
          </p:grpSpPr>
          <p:grpSp>
            <p:nvGrpSpPr>
              <p:cNvPr id="163" name="Group"/>
              <p:cNvGrpSpPr/>
              <p:nvPr/>
            </p:nvGrpSpPr>
            <p:grpSpPr>
              <a:xfrm>
                <a:off x="0" y="0"/>
                <a:ext cx="6962016" cy="3281167"/>
                <a:chOff x="0" y="0"/>
                <a:chExt cx="6962016" cy="3281166"/>
              </a:xfrm>
            </p:grpSpPr>
            <p:sp>
              <p:nvSpPr>
                <p:cNvPr id="160" name="Shape"/>
                <p:cNvSpPr/>
                <p:nvPr/>
              </p:nvSpPr>
              <p:spPr>
                <a:xfrm>
                  <a:off x="0" y="0"/>
                  <a:ext cx="180979" cy="32811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99999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61" name="Shape"/>
                <p:cNvSpPr/>
                <p:nvPr/>
              </p:nvSpPr>
              <p:spPr>
                <a:xfrm>
                  <a:off x="0" y="15598"/>
                  <a:ext cx="6961752" cy="6598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62" name="Rectangle"/>
                <p:cNvSpPr/>
                <p:nvPr/>
              </p:nvSpPr>
              <p:spPr>
                <a:xfrm>
                  <a:off x="180978" y="675223"/>
                  <a:ext cx="6781038" cy="2605943"/>
                </a:xfrm>
                <a:prstGeom prst="rect">
                  <a:avLst/>
                </a:prstGeom>
                <a:solidFill>
                  <a:srgbClr val="B9B9B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64" name="Adequate and sustainable funding"/>
              <p:cNvSpPr txBox="1"/>
              <p:nvPr/>
            </p:nvSpPr>
            <p:spPr>
              <a:xfrm>
                <a:off x="656855" y="1764726"/>
                <a:ext cx="5648306" cy="124009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Adequate and sustainable funding</a:t>
                </a:r>
              </a:p>
            </p:txBody>
          </p:sp>
        </p:grpSp>
        <p:grpSp>
          <p:nvGrpSpPr>
            <p:cNvPr id="171" name="Group"/>
            <p:cNvGrpSpPr/>
            <p:nvPr/>
          </p:nvGrpSpPr>
          <p:grpSpPr>
            <a:xfrm>
              <a:off x="4417004" y="6651244"/>
              <a:ext cx="6962025" cy="2660369"/>
              <a:chOff x="-1" y="0"/>
              <a:chExt cx="6962023" cy="2660367"/>
            </a:xfrm>
          </p:grpSpPr>
          <p:grpSp>
            <p:nvGrpSpPr>
              <p:cNvPr id="169" name="Group"/>
              <p:cNvGrpSpPr/>
              <p:nvPr/>
            </p:nvGrpSpPr>
            <p:grpSpPr>
              <a:xfrm>
                <a:off x="-1" y="0"/>
                <a:ext cx="6962023" cy="2653578"/>
                <a:chOff x="0" y="0"/>
                <a:chExt cx="6962023" cy="2653577"/>
              </a:xfrm>
            </p:grpSpPr>
            <p:sp>
              <p:nvSpPr>
                <p:cNvPr id="166" name="Shape"/>
                <p:cNvSpPr/>
                <p:nvPr/>
              </p:nvSpPr>
              <p:spPr>
                <a:xfrm>
                  <a:off x="0" y="0"/>
                  <a:ext cx="180979" cy="2653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3484C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67" name="Shape"/>
                <p:cNvSpPr/>
                <p:nvPr/>
              </p:nvSpPr>
              <p:spPr>
                <a:xfrm>
                  <a:off x="270" y="12614"/>
                  <a:ext cx="6961753" cy="5336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68" name="Rectangle"/>
                <p:cNvSpPr/>
                <p:nvPr/>
              </p:nvSpPr>
              <p:spPr>
                <a:xfrm>
                  <a:off x="180978" y="546073"/>
                  <a:ext cx="6781038" cy="2107504"/>
                </a:xfrm>
                <a:prstGeom prst="rect">
                  <a:avLst/>
                </a:prstGeom>
                <a:solidFill>
                  <a:srgbClr val="3197E0"/>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70" name="Better governance, leadership and participation"/>
              <p:cNvSpPr txBox="1"/>
              <p:nvPr/>
            </p:nvSpPr>
            <p:spPr>
              <a:xfrm>
                <a:off x="206691" y="810169"/>
                <a:ext cx="6726588" cy="185019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Better governance, leadership and participation </a:t>
                </a:r>
              </a:p>
            </p:txBody>
          </p:sp>
        </p:grpSp>
        <p:grpSp>
          <p:nvGrpSpPr>
            <p:cNvPr id="174" name="Group"/>
            <p:cNvGrpSpPr/>
            <p:nvPr/>
          </p:nvGrpSpPr>
          <p:grpSpPr>
            <a:xfrm>
              <a:off x="0" y="4635199"/>
              <a:ext cx="1140307" cy="2714396"/>
              <a:chOff x="0" y="0"/>
              <a:chExt cx="1140306" cy="2714394"/>
            </a:xfrm>
          </p:grpSpPr>
          <p:sp>
            <p:nvSpPr>
              <p:cNvPr id="172" name="Rectangle"/>
              <p:cNvSpPr/>
              <p:nvPr/>
            </p:nvSpPr>
            <p:spPr>
              <a:xfrm>
                <a:off x="0" y="403092"/>
                <a:ext cx="1140306" cy="2311302"/>
              </a:xfrm>
              <a:prstGeom prst="rect">
                <a:avLst/>
              </a:prstGeom>
              <a:solidFill>
                <a:srgbClr val="3197E0"/>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73" name="Shape"/>
              <p:cNvSpPr/>
              <p:nvPr/>
            </p:nvSpPr>
            <p:spPr>
              <a:xfrm>
                <a:off x="0" y="0"/>
                <a:ext cx="1140306"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172" y="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grpSp>
          <p:nvGrpSpPr>
            <p:cNvPr id="180" name="Group"/>
            <p:cNvGrpSpPr/>
            <p:nvPr/>
          </p:nvGrpSpPr>
          <p:grpSpPr>
            <a:xfrm>
              <a:off x="1139996" y="4623322"/>
              <a:ext cx="6961754" cy="2726274"/>
              <a:chOff x="0" y="0"/>
              <a:chExt cx="6961753" cy="2726272"/>
            </a:xfrm>
          </p:grpSpPr>
          <p:grpSp>
            <p:nvGrpSpPr>
              <p:cNvPr id="178" name="Group"/>
              <p:cNvGrpSpPr/>
              <p:nvPr/>
            </p:nvGrpSpPr>
            <p:grpSpPr>
              <a:xfrm>
                <a:off x="0" y="0"/>
                <a:ext cx="6961753" cy="2726272"/>
                <a:chOff x="0" y="0"/>
                <a:chExt cx="6961752" cy="2726271"/>
              </a:xfrm>
            </p:grpSpPr>
            <p:sp>
              <p:nvSpPr>
                <p:cNvPr id="175" name="Rectangle"/>
                <p:cNvSpPr/>
                <p:nvPr/>
              </p:nvSpPr>
              <p:spPr>
                <a:xfrm>
                  <a:off x="180978" y="414609"/>
                  <a:ext cx="6780773" cy="2311662"/>
                </a:xfrm>
                <a:prstGeom prst="rect">
                  <a:avLst/>
                </a:prstGeom>
                <a:solidFill>
                  <a:srgbClr val="B9B9B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76" name="Shape"/>
                <p:cNvSpPr/>
                <p:nvPr/>
              </p:nvSpPr>
              <p:spPr>
                <a:xfrm>
                  <a:off x="0" y="11706"/>
                  <a:ext cx="6961752"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77" name="Shape"/>
                <p:cNvSpPr/>
                <p:nvPr/>
              </p:nvSpPr>
              <p:spPr>
                <a:xfrm>
                  <a:off x="0" y="0"/>
                  <a:ext cx="180979" cy="2726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99999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79" name="Services delivery and integration of care"/>
              <p:cNvSpPr txBox="1"/>
              <p:nvPr/>
            </p:nvSpPr>
            <p:spPr>
              <a:xfrm>
                <a:off x="747210" y="358902"/>
                <a:ext cx="5648305" cy="229360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Services delivery and integration of care </a:t>
                </a:r>
              </a:p>
            </p:txBody>
          </p:sp>
        </p:grpSp>
        <p:grpSp>
          <p:nvGrpSpPr>
            <p:cNvPr id="186" name="Group"/>
            <p:cNvGrpSpPr/>
            <p:nvPr/>
          </p:nvGrpSpPr>
          <p:grpSpPr>
            <a:xfrm>
              <a:off x="8101747" y="4623322"/>
              <a:ext cx="6961754" cy="2726274"/>
              <a:chOff x="0" y="0"/>
              <a:chExt cx="6961753" cy="2726272"/>
            </a:xfrm>
          </p:grpSpPr>
          <p:grpSp>
            <p:nvGrpSpPr>
              <p:cNvPr id="184" name="Group"/>
              <p:cNvGrpSpPr/>
              <p:nvPr/>
            </p:nvGrpSpPr>
            <p:grpSpPr>
              <a:xfrm>
                <a:off x="0" y="0"/>
                <a:ext cx="6961753" cy="2726272"/>
                <a:chOff x="0" y="0"/>
                <a:chExt cx="6961752" cy="2726271"/>
              </a:xfrm>
            </p:grpSpPr>
            <p:sp>
              <p:nvSpPr>
                <p:cNvPr id="181" name="Rectangle"/>
                <p:cNvSpPr/>
                <p:nvPr/>
              </p:nvSpPr>
              <p:spPr>
                <a:xfrm>
                  <a:off x="180978" y="414609"/>
                  <a:ext cx="6780773" cy="2311662"/>
                </a:xfrm>
                <a:prstGeom prst="rect">
                  <a:avLst/>
                </a:prstGeom>
                <a:solidFill>
                  <a:srgbClr val="72B1D7"/>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82" name="Shape"/>
                <p:cNvSpPr/>
                <p:nvPr/>
              </p:nvSpPr>
              <p:spPr>
                <a:xfrm>
                  <a:off x="0" y="11706"/>
                  <a:ext cx="6961752"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83" name="Shape"/>
                <p:cNvSpPr/>
                <p:nvPr/>
              </p:nvSpPr>
              <p:spPr>
                <a:xfrm>
                  <a:off x="0" y="0"/>
                  <a:ext cx="180979" cy="2726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649ABC"/>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85" name="Invest in healthcare workforce"/>
              <p:cNvSpPr txBox="1"/>
              <p:nvPr/>
            </p:nvSpPr>
            <p:spPr>
              <a:xfrm>
                <a:off x="747212" y="774108"/>
                <a:ext cx="5648305" cy="165235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Invest in healthcare workforce</a:t>
                </a:r>
              </a:p>
            </p:txBody>
          </p:sp>
        </p:grpSp>
        <p:grpSp>
          <p:nvGrpSpPr>
            <p:cNvPr id="192" name="Group"/>
            <p:cNvGrpSpPr/>
            <p:nvPr/>
          </p:nvGrpSpPr>
          <p:grpSpPr>
            <a:xfrm>
              <a:off x="15063497" y="4623322"/>
              <a:ext cx="6961754" cy="2726274"/>
              <a:chOff x="0" y="0"/>
              <a:chExt cx="6961753" cy="2726272"/>
            </a:xfrm>
          </p:grpSpPr>
          <p:grpSp>
            <p:nvGrpSpPr>
              <p:cNvPr id="190" name="Group"/>
              <p:cNvGrpSpPr/>
              <p:nvPr/>
            </p:nvGrpSpPr>
            <p:grpSpPr>
              <a:xfrm>
                <a:off x="0" y="0"/>
                <a:ext cx="6961753" cy="2726272"/>
                <a:chOff x="0" y="0"/>
                <a:chExt cx="6961752" cy="2726271"/>
              </a:xfrm>
            </p:grpSpPr>
            <p:sp>
              <p:nvSpPr>
                <p:cNvPr id="187" name="Rectangle"/>
                <p:cNvSpPr/>
                <p:nvPr/>
              </p:nvSpPr>
              <p:spPr>
                <a:xfrm>
                  <a:off x="180978" y="414609"/>
                  <a:ext cx="6780773" cy="2311662"/>
                </a:xfrm>
                <a:prstGeom prst="rect">
                  <a:avLst/>
                </a:prstGeom>
                <a:solidFill>
                  <a:srgbClr val="3197E0"/>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88" name="Shape"/>
                <p:cNvSpPr/>
                <p:nvPr/>
              </p:nvSpPr>
              <p:spPr>
                <a:xfrm>
                  <a:off x="0" y="11706"/>
                  <a:ext cx="6961752"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89" name="Shape"/>
                <p:cNvSpPr/>
                <p:nvPr/>
              </p:nvSpPr>
              <p:spPr>
                <a:xfrm>
                  <a:off x="0" y="0"/>
                  <a:ext cx="180979" cy="2726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3484C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91" name="Well-functioning HIS"/>
              <p:cNvSpPr txBox="1"/>
              <p:nvPr/>
            </p:nvSpPr>
            <p:spPr>
              <a:xfrm>
                <a:off x="747212" y="1105106"/>
                <a:ext cx="5648306" cy="93067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Well-functioning HIS </a:t>
                </a:r>
              </a:p>
            </p:txBody>
          </p:sp>
        </p:grpSp>
        <p:sp>
          <p:nvSpPr>
            <p:cNvPr id="193" name="Shape"/>
            <p:cNvSpPr/>
            <p:nvPr/>
          </p:nvSpPr>
          <p:spPr>
            <a:xfrm>
              <a:off x="0" y="2323178"/>
              <a:ext cx="4417006"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94" name="Rectangle"/>
            <p:cNvSpPr/>
            <p:nvPr/>
          </p:nvSpPr>
          <p:spPr>
            <a:xfrm>
              <a:off x="0" y="2726270"/>
              <a:ext cx="4417006" cy="2312023"/>
            </a:xfrm>
            <a:prstGeom prst="rect">
              <a:avLst/>
            </a:prstGeom>
            <a:solidFill>
              <a:srgbClr val="72B1D7"/>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nvGrpSpPr>
            <p:cNvPr id="200" name="Group"/>
            <p:cNvGrpSpPr/>
            <p:nvPr/>
          </p:nvGrpSpPr>
          <p:grpSpPr>
            <a:xfrm>
              <a:off x="4417271" y="2323509"/>
              <a:ext cx="6961754" cy="2716184"/>
              <a:chOff x="0" y="0"/>
              <a:chExt cx="6961753" cy="2716182"/>
            </a:xfrm>
          </p:grpSpPr>
          <p:grpSp>
            <p:nvGrpSpPr>
              <p:cNvPr id="198" name="Group"/>
              <p:cNvGrpSpPr/>
              <p:nvPr/>
            </p:nvGrpSpPr>
            <p:grpSpPr>
              <a:xfrm>
                <a:off x="0" y="0"/>
                <a:ext cx="6961753" cy="2716182"/>
                <a:chOff x="0" y="0"/>
                <a:chExt cx="6961752" cy="2716181"/>
              </a:xfrm>
            </p:grpSpPr>
            <p:sp>
              <p:nvSpPr>
                <p:cNvPr id="195" name="Rectangle"/>
                <p:cNvSpPr/>
                <p:nvPr/>
              </p:nvSpPr>
              <p:spPr>
                <a:xfrm>
                  <a:off x="180978" y="404519"/>
                  <a:ext cx="6780773" cy="2311662"/>
                </a:xfrm>
                <a:prstGeom prst="rect">
                  <a:avLst/>
                </a:prstGeom>
                <a:solidFill>
                  <a:srgbClr val="3197E0"/>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96" name="Shape"/>
                <p:cNvSpPr/>
                <p:nvPr/>
              </p:nvSpPr>
              <p:spPr>
                <a:xfrm>
                  <a:off x="0" y="1589"/>
                  <a:ext cx="6961752" cy="4030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30"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197" name="Shape"/>
                <p:cNvSpPr/>
                <p:nvPr/>
              </p:nvSpPr>
              <p:spPr>
                <a:xfrm>
                  <a:off x="690" y="0"/>
                  <a:ext cx="180467" cy="2716181"/>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1600" y="3217"/>
                      </a:lnTo>
                      <a:lnTo>
                        <a:pt x="21600" y="21600"/>
                      </a:lnTo>
                      <a:lnTo>
                        <a:pt x="0" y="18429"/>
                      </a:lnTo>
                      <a:lnTo>
                        <a:pt x="69" y="0"/>
                      </a:lnTo>
                      <a:close/>
                    </a:path>
                  </a:pathLst>
                </a:custGeom>
                <a:solidFill>
                  <a:srgbClr val="3484C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199" name="Access to medicines and ancillary exams"/>
              <p:cNvSpPr txBox="1"/>
              <p:nvPr/>
            </p:nvSpPr>
            <p:spPr>
              <a:xfrm>
                <a:off x="747212" y="827274"/>
                <a:ext cx="5648305" cy="147694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Access to medicines and ancillary exams </a:t>
                </a:r>
              </a:p>
            </p:txBody>
          </p:sp>
        </p:grpSp>
        <p:grpSp>
          <p:nvGrpSpPr>
            <p:cNvPr id="206" name="Group"/>
            <p:cNvGrpSpPr/>
            <p:nvPr/>
          </p:nvGrpSpPr>
          <p:grpSpPr>
            <a:xfrm>
              <a:off x="981639" y="0"/>
              <a:ext cx="7006999" cy="2726273"/>
              <a:chOff x="-1" y="0"/>
              <a:chExt cx="7006998" cy="2726272"/>
            </a:xfrm>
          </p:grpSpPr>
          <p:grpSp>
            <p:nvGrpSpPr>
              <p:cNvPr id="204" name="Group"/>
              <p:cNvGrpSpPr/>
              <p:nvPr/>
            </p:nvGrpSpPr>
            <p:grpSpPr>
              <a:xfrm>
                <a:off x="-1" y="0"/>
                <a:ext cx="7006998" cy="2726272"/>
                <a:chOff x="0" y="0"/>
                <a:chExt cx="7006996" cy="2726271"/>
              </a:xfrm>
            </p:grpSpPr>
            <p:sp>
              <p:nvSpPr>
                <p:cNvPr id="201" name="Rectangle"/>
                <p:cNvSpPr/>
                <p:nvPr/>
              </p:nvSpPr>
              <p:spPr>
                <a:xfrm>
                  <a:off x="0" y="414609"/>
                  <a:ext cx="6780773" cy="2311662"/>
                </a:xfrm>
                <a:prstGeom prst="rect">
                  <a:avLst/>
                </a:prstGeom>
                <a:solidFill>
                  <a:srgbClr val="B9B9B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02" name="Shape"/>
                <p:cNvSpPr/>
                <p:nvPr/>
              </p:nvSpPr>
              <p:spPr>
                <a:xfrm>
                  <a:off x="0" y="11706"/>
                  <a:ext cx="7006995" cy="403093"/>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20903" y="21600"/>
                      </a:lnTo>
                      <a:lnTo>
                        <a:pt x="0" y="21600"/>
                      </a:lnTo>
                      <a:lnTo>
                        <a:pt x="697" y="0"/>
                      </a:lnTo>
                      <a:close/>
                    </a:path>
                  </a:pathLst>
                </a:custGeom>
                <a:solidFill>
                  <a:srgbClr val="E5E5E5"/>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03" name="Shape"/>
                <p:cNvSpPr/>
                <p:nvPr/>
              </p:nvSpPr>
              <p:spPr>
                <a:xfrm>
                  <a:off x="6780772" y="0"/>
                  <a:ext cx="226224" cy="2726271"/>
                </a:xfrm>
                <a:custGeom>
                  <a:avLst/>
                  <a:gdLst/>
                  <a:ahLst/>
                  <a:cxnLst>
                    <a:cxn ang="0">
                      <a:pos x="wd2" y="hd2"/>
                    </a:cxn>
                    <a:cxn ang="5400000">
                      <a:pos x="wd2" y="hd2"/>
                    </a:cxn>
                    <a:cxn ang="10800000">
                      <a:pos x="wd2" y="hd2"/>
                    </a:cxn>
                    <a:cxn ang="16200000">
                      <a:pos x="wd2" y="hd2"/>
                    </a:cxn>
                  </a:cxnLst>
                  <a:rect l="0" t="0" r="r" b="b"/>
                  <a:pathLst>
                    <a:path w="21600" h="21600" extrusionOk="0">
                      <a:moveTo>
                        <a:pt x="0" y="3285"/>
                      </a:moveTo>
                      <a:lnTo>
                        <a:pt x="21600" y="0"/>
                      </a:lnTo>
                      <a:lnTo>
                        <a:pt x="21600" y="18315"/>
                      </a:lnTo>
                      <a:lnTo>
                        <a:pt x="0" y="21600"/>
                      </a:lnTo>
                      <a:lnTo>
                        <a:pt x="0" y="3285"/>
                      </a:lnTo>
                      <a:close/>
                    </a:path>
                  </a:pathLst>
                </a:custGeom>
                <a:solidFill>
                  <a:srgbClr val="999999"/>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sp>
            <p:nvSpPr>
              <p:cNvPr id="205" name="PHC TRANSFORMATION"/>
              <p:cNvSpPr txBox="1"/>
              <p:nvPr/>
            </p:nvSpPr>
            <p:spPr>
              <a:xfrm>
                <a:off x="566233" y="1105105"/>
                <a:ext cx="5648306" cy="93067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numCol="1" anchor="ctr">
                <a:noAutofit/>
              </a:bodyPr>
              <a:lstStyle>
                <a:lvl1pPr defTabSz="584200">
                  <a:defRPr sz="3500" b="1" cap="all">
                    <a:solidFill>
                      <a:srgbClr val="FFFFFF"/>
                    </a:solidFill>
                  </a:defRPr>
                </a:lvl1pPr>
              </a:lstStyle>
              <a:p>
                <a:r>
                  <a:rPr sz="1750"/>
                  <a:t>PHC TRANSFORMATION</a:t>
                </a:r>
              </a:p>
            </p:txBody>
          </p:sp>
        </p:grpSp>
      </p:grpSp>
      <p:grpSp>
        <p:nvGrpSpPr>
          <p:cNvPr id="217" name="Group"/>
          <p:cNvGrpSpPr/>
          <p:nvPr/>
        </p:nvGrpSpPr>
        <p:grpSpPr>
          <a:xfrm>
            <a:off x="7047371" y="-12869"/>
            <a:ext cx="5135886" cy="3942098"/>
            <a:chOff x="0" y="0"/>
            <a:chExt cx="10271770" cy="7884193"/>
          </a:xfrm>
        </p:grpSpPr>
        <p:grpSp>
          <p:nvGrpSpPr>
            <p:cNvPr id="211" name="Group"/>
            <p:cNvGrpSpPr/>
            <p:nvPr/>
          </p:nvGrpSpPr>
          <p:grpSpPr>
            <a:xfrm>
              <a:off x="0" y="3624700"/>
              <a:ext cx="7211597" cy="4259494"/>
              <a:chOff x="0" y="0"/>
              <a:chExt cx="7211596" cy="4259492"/>
            </a:xfrm>
          </p:grpSpPr>
          <p:sp>
            <p:nvSpPr>
              <p:cNvPr id="208" name="Shape"/>
              <p:cNvSpPr/>
              <p:nvPr/>
            </p:nvSpPr>
            <p:spPr>
              <a:xfrm>
                <a:off x="355774" y="0"/>
                <a:ext cx="6855823" cy="3458074"/>
              </a:xfrm>
              <a:custGeom>
                <a:avLst/>
                <a:gdLst/>
                <a:ahLst/>
                <a:cxnLst>
                  <a:cxn ang="0">
                    <a:pos x="wd2" y="hd2"/>
                  </a:cxn>
                  <a:cxn ang="5400000">
                    <a:pos x="wd2" y="hd2"/>
                  </a:cxn>
                  <a:cxn ang="10800000">
                    <a:pos x="wd2" y="hd2"/>
                  </a:cxn>
                  <a:cxn ang="16200000">
                    <a:pos x="wd2" y="hd2"/>
                  </a:cxn>
                </a:cxnLst>
                <a:rect l="0" t="0" r="r" b="b"/>
                <a:pathLst>
                  <a:path w="21600" h="21600" extrusionOk="0">
                    <a:moveTo>
                      <a:pt x="1550" y="0"/>
                    </a:moveTo>
                    <a:lnTo>
                      <a:pt x="21600" y="8815"/>
                    </a:lnTo>
                    <a:lnTo>
                      <a:pt x="20050" y="21600"/>
                    </a:lnTo>
                    <a:lnTo>
                      <a:pt x="0" y="12785"/>
                    </a:lnTo>
                    <a:close/>
                  </a:path>
                </a:pathLst>
              </a:custGeom>
              <a:solidFill>
                <a:srgbClr val="72B1D7"/>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09" name="Shape"/>
              <p:cNvSpPr/>
              <p:nvPr/>
            </p:nvSpPr>
            <p:spPr>
              <a:xfrm>
                <a:off x="1994" y="2046245"/>
                <a:ext cx="6721309" cy="2213248"/>
              </a:xfrm>
              <a:custGeom>
                <a:avLst/>
                <a:gdLst/>
                <a:ahLst/>
                <a:cxnLst>
                  <a:cxn ang="0">
                    <a:pos x="wd2" y="hd2"/>
                  </a:cxn>
                  <a:cxn ang="5400000">
                    <a:pos x="wd2" y="hd2"/>
                  </a:cxn>
                  <a:cxn ang="10800000">
                    <a:pos x="wd2" y="hd2"/>
                  </a:cxn>
                  <a:cxn ang="16200000">
                    <a:pos x="wd2" y="hd2"/>
                  </a:cxn>
                </a:cxnLst>
                <a:rect l="0" t="0" r="r" b="b"/>
                <a:pathLst>
                  <a:path w="21600" h="21600" extrusionOk="0">
                    <a:moveTo>
                      <a:pt x="1126" y="0"/>
                    </a:moveTo>
                    <a:lnTo>
                      <a:pt x="21600" y="13732"/>
                    </a:lnTo>
                    <a:lnTo>
                      <a:pt x="19821" y="21600"/>
                    </a:lnTo>
                    <a:lnTo>
                      <a:pt x="0" y="7827"/>
                    </a:lnTo>
                    <a:lnTo>
                      <a:pt x="1126" y="0"/>
                    </a:lnTo>
                    <a:close/>
                  </a:path>
                </a:pathLst>
              </a:custGeom>
              <a:solidFill>
                <a:srgbClr val="649ABC"/>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10" name="Shape"/>
              <p:cNvSpPr/>
              <p:nvPr/>
            </p:nvSpPr>
            <p:spPr>
              <a:xfrm>
                <a:off x="0" y="5790"/>
                <a:ext cx="845635" cy="2846304"/>
              </a:xfrm>
              <a:custGeom>
                <a:avLst/>
                <a:gdLst/>
                <a:ahLst/>
                <a:cxnLst>
                  <a:cxn ang="0">
                    <a:pos x="wd2" y="hd2"/>
                  </a:cxn>
                  <a:cxn ang="5400000">
                    <a:pos x="wd2" y="hd2"/>
                  </a:cxn>
                  <a:cxn ang="10800000">
                    <a:pos x="wd2" y="hd2"/>
                  </a:cxn>
                  <a:cxn ang="16200000">
                    <a:pos x="wd2" y="hd2"/>
                  </a:cxn>
                </a:cxnLst>
                <a:rect l="0" t="0" r="r" b="b"/>
                <a:pathLst>
                  <a:path w="21600" h="21600" extrusionOk="0">
                    <a:moveTo>
                      <a:pt x="13650" y="5355"/>
                    </a:moveTo>
                    <a:lnTo>
                      <a:pt x="21600" y="0"/>
                    </a:lnTo>
                    <a:lnTo>
                      <a:pt x="9197" y="15447"/>
                    </a:lnTo>
                    <a:lnTo>
                      <a:pt x="0" y="21600"/>
                    </a:lnTo>
                    <a:lnTo>
                      <a:pt x="13650" y="5355"/>
                    </a:lnTo>
                    <a:close/>
                  </a:path>
                </a:pathLst>
              </a:custGeom>
              <a:solidFill>
                <a:srgbClr val="7EC3EE"/>
              </a:solidFill>
              <a:ln w="12700" cap="flat">
                <a:noFill/>
                <a:miter lim="400000"/>
              </a:ln>
              <a:effectLst/>
            </p:spPr>
            <p:txBody>
              <a:bodyPr wrap="square" lIns="0" tIns="0" rIns="0" bIns="0" numCol="1" anchor="t">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grpSp>
          <p:nvGrpSpPr>
            <p:cNvPr id="216" name="Group"/>
            <p:cNvGrpSpPr/>
            <p:nvPr/>
          </p:nvGrpSpPr>
          <p:grpSpPr>
            <a:xfrm>
              <a:off x="1284301" y="-1"/>
              <a:ext cx="8987470" cy="5756702"/>
              <a:chOff x="0" y="0"/>
              <a:chExt cx="8987469" cy="5756699"/>
            </a:xfrm>
          </p:grpSpPr>
          <p:sp>
            <p:nvSpPr>
              <p:cNvPr id="212" name="Shape"/>
              <p:cNvSpPr/>
              <p:nvPr/>
            </p:nvSpPr>
            <p:spPr>
              <a:xfrm>
                <a:off x="5755128" y="2258705"/>
                <a:ext cx="1423983" cy="1916683"/>
              </a:xfrm>
              <a:custGeom>
                <a:avLst/>
                <a:gdLst/>
                <a:ahLst/>
                <a:cxnLst>
                  <a:cxn ang="0">
                    <a:pos x="wd2" y="hd2"/>
                  </a:cxn>
                  <a:cxn ang="5400000">
                    <a:pos x="wd2" y="hd2"/>
                  </a:cxn>
                  <a:cxn ang="10800000">
                    <a:pos x="wd2" y="hd2"/>
                  </a:cxn>
                  <a:cxn ang="16200000">
                    <a:pos x="wd2" y="hd2"/>
                  </a:cxn>
                </a:cxnLst>
                <a:rect l="0" t="0" r="r" b="b"/>
                <a:pathLst>
                  <a:path w="21460" h="21541" extrusionOk="0">
                    <a:moveTo>
                      <a:pt x="12418" y="3"/>
                    </a:moveTo>
                    <a:cubicBezTo>
                      <a:pt x="10396" y="-59"/>
                      <a:pt x="8692" y="872"/>
                      <a:pt x="7005" y="1666"/>
                    </a:cubicBezTo>
                    <a:cubicBezTo>
                      <a:pt x="5541" y="2355"/>
                      <a:pt x="3994" y="2954"/>
                      <a:pt x="2595" y="3710"/>
                    </a:cubicBezTo>
                    <a:cubicBezTo>
                      <a:pt x="1651" y="4220"/>
                      <a:pt x="781" y="4798"/>
                      <a:pt x="0" y="5434"/>
                    </a:cubicBezTo>
                    <a:cubicBezTo>
                      <a:pt x="544" y="5215"/>
                      <a:pt x="1135" y="5064"/>
                      <a:pt x="1748" y="4985"/>
                    </a:cubicBezTo>
                    <a:cubicBezTo>
                      <a:pt x="2731" y="4858"/>
                      <a:pt x="3737" y="4921"/>
                      <a:pt x="4708" y="5088"/>
                    </a:cubicBezTo>
                    <a:cubicBezTo>
                      <a:pt x="6532" y="5401"/>
                      <a:pt x="8204" y="6073"/>
                      <a:pt x="9469" y="7065"/>
                    </a:cubicBezTo>
                    <a:cubicBezTo>
                      <a:pt x="11100" y="8345"/>
                      <a:pt x="11904" y="10022"/>
                      <a:pt x="12342" y="11726"/>
                    </a:cubicBezTo>
                    <a:cubicBezTo>
                      <a:pt x="13191" y="15020"/>
                      <a:pt x="12746" y="18418"/>
                      <a:pt x="11057" y="21541"/>
                    </a:cubicBezTo>
                    <a:cubicBezTo>
                      <a:pt x="12133" y="21095"/>
                      <a:pt x="13209" y="20649"/>
                      <a:pt x="14285" y="20203"/>
                    </a:cubicBezTo>
                    <a:cubicBezTo>
                      <a:pt x="14721" y="20023"/>
                      <a:pt x="15156" y="19842"/>
                      <a:pt x="15592" y="19662"/>
                    </a:cubicBezTo>
                    <a:lnTo>
                      <a:pt x="21034" y="17497"/>
                    </a:lnTo>
                    <a:cubicBezTo>
                      <a:pt x="21570" y="15359"/>
                      <a:pt x="21600" y="13171"/>
                      <a:pt x="21122" y="11026"/>
                    </a:cubicBezTo>
                    <a:cubicBezTo>
                      <a:pt x="20680" y="9043"/>
                      <a:pt x="19808" y="7128"/>
                      <a:pt x="18925" y="5232"/>
                    </a:cubicBezTo>
                    <a:cubicBezTo>
                      <a:pt x="17754" y="2716"/>
                      <a:pt x="15964" y="112"/>
                      <a:pt x="12418" y="3"/>
                    </a:cubicBezTo>
                    <a:close/>
                  </a:path>
                </a:pathLst>
              </a:custGeom>
              <a:solidFill>
                <a:srgbClr val="B9B9B9"/>
              </a:solidFill>
              <a:ln w="12700" cap="flat">
                <a:noFill/>
                <a:miter lim="400000"/>
              </a:ln>
              <a:effectLst/>
            </p:spPr>
            <p:txBody>
              <a:bodyPr wrap="square" lIns="25400" tIns="25400" rIns="25400" bIns="2540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13" name="Shape"/>
              <p:cNvSpPr/>
              <p:nvPr/>
            </p:nvSpPr>
            <p:spPr>
              <a:xfrm>
                <a:off x="0" y="2643300"/>
                <a:ext cx="6664144" cy="3113401"/>
              </a:xfrm>
              <a:custGeom>
                <a:avLst/>
                <a:gdLst/>
                <a:ahLst/>
                <a:cxnLst>
                  <a:cxn ang="0">
                    <a:pos x="wd2" y="hd2"/>
                  </a:cxn>
                  <a:cxn ang="5400000">
                    <a:pos x="wd2" y="hd2"/>
                  </a:cxn>
                  <a:cxn ang="10800000">
                    <a:pos x="wd2" y="hd2"/>
                  </a:cxn>
                  <a:cxn ang="16200000">
                    <a:pos x="wd2" y="hd2"/>
                  </a:cxn>
                </a:cxnLst>
                <a:rect l="0" t="0" r="r" b="b"/>
                <a:pathLst>
                  <a:path w="21587" h="21446" extrusionOk="0">
                    <a:moveTo>
                      <a:pt x="10776" y="12779"/>
                    </a:moveTo>
                    <a:cubicBezTo>
                      <a:pt x="10060" y="13747"/>
                      <a:pt x="9448" y="14995"/>
                      <a:pt x="8785" y="16109"/>
                    </a:cubicBezTo>
                    <a:cubicBezTo>
                      <a:pt x="8321" y="16889"/>
                      <a:pt x="7811" y="17713"/>
                      <a:pt x="7765" y="18932"/>
                    </a:cubicBezTo>
                    <a:cubicBezTo>
                      <a:pt x="7744" y="19504"/>
                      <a:pt x="7839" y="20066"/>
                      <a:pt x="8024" y="20497"/>
                    </a:cubicBezTo>
                    <a:cubicBezTo>
                      <a:pt x="8229" y="20975"/>
                      <a:pt x="8521" y="21242"/>
                      <a:pt x="8827" y="21365"/>
                    </a:cubicBezTo>
                    <a:cubicBezTo>
                      <a:pt x="9194" y="21514"/>
                      <a:pt x="9573" y="21460"/>
                      <a:pt x="9923" y="21180"/>
                    </a:cubicBezTo>
                    <a:cubicBezTo>
                      <a:pt x="10404" y="20795"/>
                      <a:pt x="10774" y="20029"/>
                      <a:pt x="11171" y="19359"/>
                    </a:cubicBezTo>
                    <a:cubicBezTo>
                      <a:pt x="11993" y="17973"/>
                      <a:pt x="12947" y="16979"/>
                      <a:pt x="13889" y="15967"/>
                    </a:cubicBezTo>
                    <a:cubicBezTo>
                      <a:pt x="14529" y="15280"/>
                      <a:pt x="15169" y="14579"/>
                      <a:pt x="15863" y="14165"/>
                    </a:cubicBezTo>
                    <a:cubicBezTo>
                      <a:pt x="16585" y="13735"/>
                      <a:pt x="17344" y="13629"/>
                      <a:pt x="18063" y="13183"/>
                    </a:cubicBezTo>
                    <a:cubicBezTo>
                      <a:pt x="18703" y="12786"/>
                      <a:pt x="19294" y="12124"/>
                      <a:pt x="19922" y="11661"/>
                    </a:cubicBezTo>
                    <a:cubicBezTo>
                      <a:pt x="20448" y="11274"/>
                      <a:pt x="21025" y="10965"/>
                      <a:pt x="21334" y="10009"/>
                    </a:cubicBezTo>
                    <a:cubicBezTo>
                      <a:pt x="21543" y="9362"/>
                      <a:pt x="21580" y="8568"/>
                      <a:pt x="21586" y="7794"/>
                    </a:cubicBezTo>
                    <a:cubicBezTo>
                      <a:pt x="21600" y="6110"/>
                      <a:pt x="21439" y="4398"/>
                      <a:pt x="21124" y="3021"/>
                    </a:cubicBezTo>
                    <a:cubicBezTo>
                      <a:pt x="20823" y="1705"/>
                      <a:pt x="20365" y="672"/>
                      <a:pt x="19654" y="363"/>
                    </a:cubicBezTo>
                    <a:cubicBezTo>
                      <a:pt x="19390" y="248"/>
                      <a:pt x="19116" y="276"/>
                      <a:pt x="18859" y="445"/>
                    </a:cubicBezTo>
                    <a:cubicBezTo>
                      <a:pt x="18754" y="569"/>
                      <a:pt x="18645" y="676"/>
                      <a:pt x="18532" y="766"/>
                    </a:cubicBezTo>
                    <a:cubicBezTo>
                      <a:pt x="17648" y="1471"/>
                      <a:pt x="16751" y="1103"/>
                      <a:pt x="15829" y="829"/>
                    </a:cubicBezTo>
                    <a:cubicBezTo>
                      <a:pt x="14924" y="561"/>
                      <a:pt x="13958" y="432"/>
                      <a:pt x="13032" y="231"/>
                    </a:cubicBezTo>
                    <a:cubicBezTo>
                      <a:pt x="12351" y="82"/>
                      <a:pt x="11668" y="-86"/>
                      <a:pt x="10986" y="51"/>
                    </a:cubicBezTo>
                    <a:cubicBezTo>
                      <a:pt x="10341" y="180"/>
                      <a:pt x="9719" y="583"/>
                      <a:pt x="9101" y="976"/>
                    </a:cubicBezTo>
                    <a:cubicBezTo>
                      <a:pt x="7588" y="1937"/>
                      <a:pt x="6060" y="2850"/>
                      <a:pt x="4556" y="3869"/>
                    </a:cubicBezTo>
                    <a:cubicBezTo>
                      <a:pt x="3017" y="4910"/>
                      <a:pt x="1498" y="6063"/>
                      <a:pt x="0" y="7327"/>
                    </a:cubicBezTo>
                    <a:lnTo>
                      <a:pt x="6554" y="10442"/>
                    </a:lnTo>
                    <a:cubicBezTo>
                      <a:pt x="7493" y="9549"/>
                      <a:pt x="8458" y="8768"/>
                      <a:pt x="9442" y="8105"/>
                    </a:cubicBezTo>
                    <a:cubicBezTo>
                      <a:pt x="10131" y="7640"/>
                      <a:pt x="10871" y="7244"/>
                      <a:pt x="11539" y="7825"/>
                    </a:cubicBezTo>
                    <a:cubicBezTo>
                      <a:pt x="11845" y="8091"/>
                      <a:pt x="12108" y="8571"/>
                      <a:pt x="12176" y="9232"/>
                    </a:cubicBezTo>
                    <a:cubicBezTo>
                      <a:pt x="12222" y="9675"/>
                      <a:pt x="12168" y="10130"/>
                      <a:pt x="12065" y="10531"/>
                    </a:cubicBezTo>
                    <a:cubicBezTo>
                      <a:pt x="11795" y="11574"/>
                      <a:pt x="11256" y="12132"/>
                      <a:pt x="10776" y="12779"/>
                    </a:cubicBezTo>
                    <a:close/>
                  </a:path>
                </a:pathLst>
              </a:custGeom>
              <a:solidFill>
                <a:srgbClr val="E5E5E5"/>
              </a:solidFill>
              <a:ln w="12700" cap="flat">
                <a:noFill/>
                <a:miter lim="400000"/>
              </a:ln>
              <a:effectLst/>
            </p:spPr>
            <p:txBody>
              <a:bodyPr wrap="square" lIns="25400" tIns="25400" rIns="25400" bIns="2540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14" name="Shape"/>
              <p:cNvSpPr/>
              <p:nvPr/>
            </p:nvSpPr>
            <p:spPr>
              <a:xfrm>
                <a:off x="6937671" y="3795097"/>
                <a:ext cx="212784" cy="215648"/>
              </a:xfrm>
              <a:custGeom>
                <a:avLst/>
                <a:gdLst/>
                <a:ahLst/>
                <a:cxnLst>
                  <a:cxn ang="0">
                    <a:pos x="wd2" y="hd2"/>
                  </a:cxn>
                  <a:cxn ang="5400000">
                    <a:pos x="wd2" y="hd2"/>
                  </a:cxn>
                  <a:cxn ang="10800000">
                    <a:pos x="wd2" y="hd2"/>
                  </a:cxn>
                  <a:cxn ang="16200000">
                    <a:pos x="wd2" y="hd2"/>
                  </a:cxn>
                </a:cxnLst>
                <a:rect l="0" t="0" r="r" b="b"/>
                <a:pathLst>
                  <a:path w="21600" h="21280" extrusionOk="0">
                    <a:moveTo>
                      <a:pt x="10228" y="21214"/>
                    </a:moveTo>
                    <a:cubicBezTo>
                      <a:pt x="7229" y="21600"/>
                      <a:pt x="4425" y="20248"/>
                      <a:pt x="2526" y="18163"/>
                    </a:cubicBezTo>
                    <a:cubicBezTo>
                      <a:pt x="1175" y="16680"/>
                      <a:pt x="299" y="14872"/>
                      <a:pt x="0" y="12945"/>
                    </a:cubicBezTo>
                    <a:lnTo>
                      <a:pt x="21600" y="0"/>
                    </a:lnTo>
                    <a:cubicBezTo>
                      <a:pt x="20937" y="3087"/>
                      <a:pt x="20239" y="6167"/>
                      <a:pt x="19507" y="9240"/>
                    </a:cubicBezTo>
                    <a:cubicBezTo>
                      <a:pt x="18210" y="14684"/>
                      <a:pt x="15878" y="20486"/>
                      <a:pt x="10228" y="21214"/>
                    </a:cubicBezTo>
                    <a:close/>
                  </a:path>
                </a:pathLst>
              </a:custGeom>
              <a:solidFill>
                <a:srgbClr val="3484C9"/>
              </a:solidFill>
              <a:ln w="12700" cap="flat">
                <a:noFill/>
                <a:miter lim="400000"/>
              </a:ln>
              <a:effectLst/>
            </p:spPr>
            <p:txBody>
              <a:bodyPr wrap="square" lIns="25400" tIns="25400" rIns="25400" bIns="2540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15" name="Shape"/>
              <p:cNvSpPr/>
              <p:nvPr/>
            </p:nvSpPr>
            <p:spPr>
              <a:xfrm>
                <a:off x="6270532" y="0"/>
                <a:ext cx="2716938" cy="4008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37" y="11320"/>
                    </a:lnTo>
                    <a:cubicBezTo>
                      <a:pt x="926" y="11497"/>
                      <a:pt x="591" y="11739"/>
                      <a:pt x="357" y="12021"/>
                    </a:cubicBezTo>
                    <a:cubicBezTo>
                      <a:pt x="145" y="12277"/>
                      <a:pt x="22" y="12559"/>
                      <a:pt x="0" y="12849"/>
                    </a:cubicBezTo>
                    <a:lnTo>
                      <a:pt x="1207" y="12419"/>
                    </a:lnTo>
                    <a:cubicBezTo>
                      <a:pt x="1576" y="12310"/>
                      <a:pt x="1997" y="12294"/>
                      <a:pt x="2382" y="12377"/>
                    </a:cubicBezTo>
                    <a:cubicBezTo>
                      <a:pt x="2885" y="12485"/>
                      <a:pt x="3263" y="12742"/>
                      <a:pt x="3600" y="13008"/>
                    </a:cubicBezTo>
                    <a:cubicBezTo>
                      <a:pt x="5684" y="14649"/>
                      <a:pt x="6639" y="16745"/>
                      <a:pt x="6994" y="18855"/>
                    </a:cubicBezTo>
                    <a:cubicBezTo>
                      <a:pt x="7126" y="19639"/>
                      <a:pt x="7172" y="20450"/>
                      <a:pt x="6615" y="21156"/>
                    </a:cubicBezTo>
                    <a:cubicBezTo>
                      <a:pt x="6490" y="21315"/>
                      <a:pt x="6335" y="21465"/>
                      <a:pt x="6155" y="21600"/>
                    </a:cubicBezTo>
                    <a:cubicBezTo>
                      <a:pt x="6975" y="21485"/>
                      <a:pt x="7775" y="21313"/>
                      <a:pt x="8537" y="21085"/>
                    </a:cubicBezTo>
                    <a:cubicBezTo>
                      <a:pt x="8951" y="20962"/>
                      <a:pt x="9354" y="20821"/>
                      <a:pt x="9755" y="20680"/>
                    </a:cubicBezTo>
                    <a:cubicBezTo>
                      <a:pt x="13799" y="19263"/>
                      <a:pt x="17728" y="17713"/>
                      <a:pt x="21530" y="16035"/>
                    </a:cubicBezTo>
                    <a:lnTo>
                      <a:pt x="21600" y="8000"/>
                    </a:lnTo>
                    <a:lnTo>
                      <a:pt x="21600" y="0"/>
                    </a:lnTo>
                    <a:close/>
                  </a:path>
                </a:pathLst>
              </a:custGeom>
              <a:solidFill>
                <a:srgbClr val="3197E0"/>
              </a:solidFill>
              <a:ln w="12700" cap="flat">
                <a:noFill/>
                <a:miter lim="400000"/>
              </a:ln>
              <a:effectLst/>
            </p:spPr>
            <p:txBody>
              <a:bodyPr wrap="square" lIns="25400" tIns="25400" rIns="25400" bIns="2540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gr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Group"/>
          <p:cNvSpPr/>
          <p:nvPr/>
        </p:nvSpPr>
        <p:spPr>
          <a:xfrm>
            <a:off x="639014" y="304161"/>
            <a:ext cx="1063972" cy="1063972"/>
          </a:xfrm>
          <a:prstGeom prst="rect">
            <a:avLst/>
          </a:prstGeom>
          <a:solidFill>
            <a:srgbClr val="3484C9"/>
          </a:solidFill>
          <a:ln w="12700">
            <a:miter lim="400000"/>
          </a:ln>
        </p:spPr>
        <p:txBody>
          <a:bodyPr lIns="0" tIns="0" rIns="0" bIns="0" anchor="ct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20" name="Group"/>
          <p:cNvSpPr/>
          <p:nvPr/>
        </p:nvSpPr>
        <p:spPr>
          <a:xfrm>
            <a:off x="1705787" y="303375"/>
            <a:ext cx="2157551" cy="1063971"/>
          </a:xfrm>
          <a:prstGeom prst="rect">
            <a:avLst/>
          </a:prstGeom>
          <a:solidFill>
            <a:srgbClr val="3584C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ctr">
            <a:noAutofit/>
          </a:bodyPr>
          <a:lstStyle>
            <a:lvl1pPr algn="l" defTabSz="825500">
              <a:defRPr sz="2700" b="1" cap="all">
                <a:solidFill>
                  <a:srgbClr val="FFFFFF"/>
                </a:solidFill>
              </a:defRPr>
            </a:lvl1pPr>
          </a:lstStyle>
          <a:p>
            <a:r>
              <a:rPr sz="1350"/>
              <a:t>Better governance, leadership and participation </a:t>
            </a:r>
          </a:p>
        </p:txBody>
      </p:sp>
      <p:grpSp>
        <p:nvGrpSpPr>
          <p:cNvPr id="225" name="Group"/>
          <p:cNvGrpSpPr/>
          <p:nvPr/>
        </p:nvGrpSpPr>
        <p:grpSpPr>
          <a:xfrm>
            <a:off x="4428572" y="303373"/>
            <a:ext cx="3285011" cy="1063973"/>
            <a:chOff x="0" y="-1"/>
            <a:chExt cx="6570021" cy="2127943"/>
          </a:xfrm>
        </p:grpSpPr>
        <p:sp>
          <p:nvSpPr>
            <p:cNvPr id="223" name="Group"/>
            <p:cNvSpPr/>
            <p:nvPr/>
          </p:nvSpPr>
          <p:spPr>
            <a:xfrm>
              <a:off x="0" y="-1"/>
              <a:ext cx="2127942" cy="2127943"/>
            </a:xfrm>
            <a:prstGeom prst="rect">
              <a:avLst/>
            </a:prstGeom>
            <a:solidFill>
              <a:srgbClr val="3197E0"/>
            </a:solidFill>
            <a:ln w="12700" cap="flat">
              <a:noFill/>
              <a:miter lim="400000"/>
            </a:ln>
            <a:effectLst/>
          </p:spPr>
          <p:txBody>
            <a:bodyPr wrap="square" lIns="0" tIns="0" rIns="0" bIns="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24" name="Adequate and sustainable funding"/>
            <p:cNvSpPr/>
            <p:nvPr/>
          </p:nvSpPr>
          <p:spPr>
            <a:xfrm>
              <a:off x="2127941" y="0"/>
              <a:ext cx="4442080" cy="2127942"/>
            </a:xfrm>
            <a:prstGeom prst="rect">
              <a:avLst/>
            </a:prstGeom>
            <a:solidFill>
              <a:srgbClr val="3297E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ctr">
              <a:noAutofit/>
            </a:bodyPr>
            <a:lstStyle>
              <a:lvl1pPr algn="l" defTabSz="584200">
                <a:defRPr sz="2700" b="1" cap="all">
                  <a:solidFill>
                    <a:srgbClr val="FFFFFF"/>
                  </a:solidFill>
                </a:defRPr>
              </a:lvl1pPr>
            </a:lstStyle>
            <a:p>
              <a:r>
                <a:rPr sz="1350"/>
                <a:t>Adequate and sustainable funding</a:t>
              </a:r>
            </a:p>
          </p:txBody>
        </p:sp>
      </p:grpSp>
      <p:grpSp>
        <p:nvGrpSpPr>
          <p:cNvPr id="232" name="Group"/>
          <p:cNvGrpSpPr/>
          <p:nvPr/>
        </p:nvGrpSpPr>
        <p:grpSpPr>
          <a:xfrm>
            <a:off x="8278817" y="303373"/>
            <a:ext cx="3285015" cy="1063973"/>
            <a:chOff x="0" y="-1"/>
            <a:chExt cx="6570021" cy="2127943"/>
          </a:xfrm>
        </p:grpSpPr>
        <p:grpSp>
          <p:nvGrpSpPr>
            <p:cNvPr id="230" name="Group"/>
            <p:cNvGrpSpPr/>
            <p:nvPr/>
          </p:nvGrpSpPr>
          <p:grpSpPr>
            <a:xfrm>
              <a:off x="0" y="-1"/>
              <a:ext cx="2127943" cy="2127943"/>
              <a:chOff x="0" y="0"/>
              <a:chExt cx="2127942" cy="2127942"/>
            </a:xfrm>
          </p:grpSpPr>
          <p:sp>
            <p:nvSpPr>
              <p:cNvPr id="228" name="Square"/>
              <p:cNvSpPr/>
              <p:nvPr/>
            </p:nvSpPr>
            <p:spPr>
              <a:xfrm>
                <a:off x="0" y="0"/>
                <a:ext cx="2127942" cy="2127942"/>
              </a:xfrm>
              <a:prstGeom prst="rect">
                <a:avLst/>
              </a:prstGeom>
              <a:solidFill>
                <a:srgbClr val="72B1D7"/>
              </a:solidFill>
              <a:ln w="12700" cap="flat">
                <a:noFill/>
                <a:miter lim="400000"/>
              </a:ln>
              <a:effectLst/>
            </p:spPr>
            <p:txBody>
              <a:bodyPr wrap="square" lIns="0" tIns="0" rIns="0" bIns="0" numCol="1" anchor="ctr">
                <a:noAutofit/>
              </a:bodyPr>
              <a:lstStyle/>
              <a:p>
                <a:pPr defTabSz="22860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a:p>
            </p:txBody>
          </p:sp>
          <p:sp>
            <p:nvSpPr>
              <p:cNvPr id="229" name="Shape"/>
              <p:cNvSpPr/>
              <p:nvPr/>
            </p:nvSpPr>
            <p:spPr>
              <a:xfrm>
                <a:off x="804524" y="533050"/>
                <a:ext cx="518894" cy="1061842"/>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rgbClr val="FFFFFF"/>
              </a:solidFill>
              <a:ln w="12700" cap="flat">
                <a:noFill/>
                <a:miter lim="400000"/>
              </a:ln>
              <a:effectLst/>
            </p:spPr>
            <p:txBody>
              <a:bodyPr wrap="square" lIns="0" tIns="0" rIns="0" bIns="0" numCol="1" anchor="ctr">
                <a:noAutofit/>
              </a:bodyPr>
              <a:lstStyle/>
              <a:p>
                <a:pPr marL="95250" marR="95250" defTabSz="292100">
                  <a:lnSpc>
                    <a:spcPct val="80000"/>
                  </a:lnSpc>
                  <a:defRPr sz="1600" spc="80">
                    <a:solidFill>
                      <a:srgbClr val="FFFFFF"/>
                    </a:solidFill>
                    <a:latin typeface="Avenir Next Regular"/>
                    <a:ea typeface="Avenir Next Regular"/>
                    <a:cs typeface="Avenir Next Regular"/>
                    <a:sym typeface="Avenir Next Regular"/>
                  </a:defRPr>
                </a:pPr>
                <a:endParaRPr sz="800"/>
              </a:p>
            </p:txBody>
          </p:sp>
        </p:grpSp>
        <p:sp>
          <p:nvSpPr>
            <p:cNvPr id="231" name="Services delivery and integration of care"/>
            <p:cNvSpPr/>
            <p:nvPr/>
          </p:nvSpPr>
          <p:spPr>
            <a:xfrm>
              <a:off x="2127941" y="0"/>
              <a:ext cx="4442080" cy="2127942"/>
            </a:xfrm>
            <a:prstGeom prst="rect">
              <a:avLst/>
            </a:prstGeom>
            <a:solidFill>
              <a:srgbClr val="73B0D7"/>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7000" tIns="127000" rIns="127000" bIns="127000" numCol="1" anchor="ctr">
              <a:noAutofit/>
            </a:bodyPr>
            <a:lstStyle>
              <a:lvl1pPr algn="l" defTabSz="584200">
                <a:defRPr sz="2700" cap="all">
                  <a:solidFill>
                    <a:srgbClr val="FFFFFF"/>
                  </a:solidFill>
                </a:defRPr>
              </a:lvl1pPr>
            </a:lstStyle>
            <a:p>
              <a:r>
                <a:rPr sz="1350" b="1"/>
                <a:t>Services delivery and integration of care </a:t>
              </a:r>
            </a:p>
          </p:txBody>
        </p:sp>
      </p:grpSp>
      <p:sp>
        <p:nvSpPr>
          <p:cNvPr id="236" name="Shape"/>
          <p:cNvSpPr/>
          <p:nvPr/>
        </p:nvSpPr>
        <p:spPr>
          <a:xfrm>
            <a:off x="853500" y="608663"/>
            <a:ext cx="635001" cy="493466"/>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237" name="Shape"/>
          <p:cNvSpPr/>
          <p:nvPr/>
        </p:nvSpPr>
        <p:spPr>
          <a:xfrm>
            <a:off x="4668441" y="549121"/>
            <a:ext cx="635001" cy="535551"/>
          </a:xfrm>
          <a:custGeom>
            <a:avLst/>
            <a:gdLst/>
            <a:ahLst/>
            <a:cxnLst>
              <a:cxn ang="0">
                <a:pos x="wd2" y="hd2"/>
              </a:cxn>
              <a:cxn ang="5400000">
                <a:pos x="wd2" y="hd2"/>
              </a:cxn>
              <a:cxn ang="10800000">
                <a:pos x="wd2" y="hd2"/>
              </a:cxn>
              <a:cxn ang="16200000">
                <a:pos x="wd2" y="hd2"/>
              </a:cxn>
            </a:cxnLst>
            <a:rect l="0" t="0" r="r" b="b"/>
            <a:pathLst>
              <a:path w="21600" h="21600" extrusionOk="0">
                <a:moveTo>
                  <a:pt x="1358" y="0"/>
                </a:moveTo>
                <a:cubicBezTo>
                  <a:pt x="612" y="0"/>
                  <a:pt x="0" y="713"/>
                  <a:pt x="0" y="1597"/>
                </a:cubicBezTo>
                <a:lnTo>
                  <a:pt x="0" y="20003"/>
                </a:lnTo>
                <a:cubicBezTo>
                  <a:pt x="0" y="20887"/>
                  <a:pt x="612" y="21600"/>
                  <a:pt x="1358" y="21600"/>
                </a:cubicBezTo>
                <a:lnTo>
                  <a:pt x="18896" y="21600"/>
                </a:lnTo>
                <a:cubicBezTo>
                  <a:pt x="19641" y="21600"/>
                  <a:pt x="20242" y="20887"/>
                  <a:pt x="20242" y="20003"/>
                </a:cubicBezTo>
                <a:lnTo>
                  <a:pt x="20242" y="15200"/>
                </a:lnTo>
                <a:lnTo>
                  <a:pt x="15524" y="15200"/>
                </a:lnTo>
                <a:cubicBezTo>
                  <a:pt x="14779" y="15200"/>
                  <a:pt x="14177" y="14487"/>
                  <a:pt x="14177" y="13604"/>
                </a:cubicBezTo>
                <a:lnTo>
                  <a:pt x="14177" y="10398"/>
                </a:lnTo>
                <a:cubicBezTo>
                  <a:pt x="14177" y="9514"/>
                  <a:pt x="14779" y="8801"/>
                  <a:pt x="15524" y="8801"/>
                </a:cubicBezTo>
                <a:lnTo>
                  <a:pt x="20242" y="8801"/>
                </a:lnTo>
                <a:lnTo>
                  <a:pt x="20242" y="4803"/>
                </a:lnTo>
                <a:cubicBezTo>
                  <a:pt x="20242" y="3919"/>
                  <a:pt x="19641" y="3193"/>
                  <a:pt x="18896" y="3193"/>
                </a:cubicBezTo>
                <a:lnTo>
                  <a:pt x="18896" y="1597"/>
                </a:lnTo>
                <a:cubicBezTo>
                  <a:pt x="18896" y="713"/>
                  <a:pt x="18295" y="0"/>
                  <a:pt x="17549" y="0"/>
                </a:cubicBezTo>
                <a:lnTo>
                  <a:pt x="1358" y="0"/>
                </a:lnTo>
                <a:close/>
                <a:moveTo>
                  <a:pt x="2025" y="1597"/>
                </a:moveTo>
                <a:lnTo>
                  <a:pt x="16192" y="1597"/>
                </a:lnTo>
                <a:cubicBezTo>
                  <a:pt x="16192" y="1597"/>
                  <a:pt x="17549" y="1593"/>
                  <a:pt x="17549" y="3193"/>
                </a:cubicBezTo>
                <a:lnTo>
                  <a:pt x="2025" y="3193"/>
                </a:lnTo>
                <a:cubicBezTo>
                  <a:pt x="1653" y="3193"/>
                  <a:pt x="1358" y="2844"/>
                  <a:pt x="1358" y="2401"/>
                </a:cubicBezTo>
                <a:cubicBezTo>
                  <a:pt x="1358" y="1960"/>
                  <a:pt x="1653" y="1597"/>
                  <a:pt x="2025" y="1597"/>
                </a:cubicBezTo>
                <a:close/>
                <a:moveTo>
                  <a:pt x="16192" y="9606"/>
                </a:moveTo>
                <a:cubicBezTo>
                  <a:pt x="15447" y="9606"/>
                  <a:pt x="14845" y="10318"/>
                  <a:pt x="14845" y="11202"/>
                </a:cubicBezTo>
                <a:lnTo>
                  <a:pt x="14845" y="12799"/>
                </a:lnTo>
                <a:cubicBezTo>
                  <a:pt x="14845" y="13683"/>
                  <a:pt x="15447" y="14396"/>
                  <a:pt x="16192" y="14396"/>
                </a:cubicBezTo>
                <a:lnTo>
                  <a:pt x="20242" y="14396"/>
                </a:lnTo>
                <a:cubicBezTo>
                  <a:pt x="20988" y="14396"/>
                  <a:pt x="21600" y="13683"/>
                  <a:pt x="21600" y="12799"/>
                </a:cubicBezTo>
                <a:lnTo>
                  <a:pt x="21600" y="11202"/>
                </a:lnTo>
                <a:cubicBezTo>
                  <a:pt x="21600" y="10318"/>
                  <a:pt x="20988"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solidFill>
            <a:srgbClr val="FFFFFF"/>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2" name="Rectangle 1">
            <a:extLst>
              <a:ext uri="{FF2B5EF4-FFF2-40B4-BE49-F238E27FC236}">
                <a16:creationId xmlns:a16="http://schemas.microsoft.com/office/drawing/2014/main" id="{635C631F-7A41-4955-966C-A63A3BCBD1FC}"/>
              </a:ext>
            </a:extLst>
          </p:cNvPr>
          <p:cNvSpPr/>
          <p:nvPr/>
        </p:nvSpPr>
        <p:spPr>
          <a:xfrm>
            <a:off x="639013" y="1517849"/>
            <a:ext cx="3345157" cy="5632311"/>
          </a:xfrm>
          <a:prstGeom prst="rect">
            <a:avLst/>
          </a:prstGeom>
        </p:spPr>
        <p:txBody>
          <a:bodyPr wrap="square" anchor="t">
            <a:spAutoFit/>
          </a:bodyPr>
          <a:lstStyle/>
          <a:p>
            <a:r>
              <a:rPr lang="en-US" b="1" dirty="0">
                <a:solidFill>
                  <a:schemeClr val="bg1"/>
                </a:solidFill>
                <a:highlight>
                  <a:srgbClr val="0092CC"/>
                </a:highlight>
              </a:rPr>
              <a:t>Establish coordination structure (e.g. ministerial task force)</a:t>
            </a:r>
          </a:p>
          <a:p>
            <a:endParaRPr lang="en-US" dirty="0"/>
          </a:p>
          <a:p>
            <a:r>
              <a:rPr lang="en-US" b="1" dirty="0">
                <a:solidFill>
                  <a:schemeClr val="bg1"/>
                </a:solidFill>
                <a:highlight>
                  <a:srgbClr val="0092CC"/>
                </a:highlight>
              </a:rPr>
              <a:t>Develop phased implementation plan to manage transition </a:t>
            </a:r>
          </a:p>
          <a:p>
            <a:endParaRPr lang="en-US" dirty="0"/>
          </a:p>
          <a:p>
            <a:r>
              <a:rPr lang="en-US" dirty="0"/>
              <a:t>Develop national PHC facilities investment plan </a:t>
            </a:r>
          </a:p>
          <a:p>
            <a:endParaRPr lang="en-US" dirty="0"/>
          </a:p>
          <a:p>
            <a:r>
              <a:rPr lang="en-US" dirty="0"/>
              <a:t>Strengthen licensing requirements and/or selective contracting </a:t>
            </a:r>
          </a:p>
          <a:p>
            <a:endParaRPr lang="en-US" dirty="0"/>
          </a:p>
          <a:p>
            <a:r>
              <a:rPr lang="en-US" b="1" dirty="0">
                <a:solidFill>
                  <a:schemeClr val="bg1"/>
                </a:solidFill>
                <a:highlight>
                  <a:srgbClr val="0092CC"/>
                </a:highlight>
              </a:rPr>
              <a:t>Develop M&amp;E plan for implementation of the new PHC service package </a:t>
            </a:r>
          </a:p>
          <a:p>
            <a:endParaRPr lang="en-US" dirty="0"/>
          </a:p>
          <a:p>
            <a:endParaRPr lang="en-US" dirty="0"/>
          </a:p>
        </p:txBody>
      </p:sp>
      <p:sp>
        <p:nvSpPr>
          <p:cNvPr id="4" name="Rectangle 3">
            <a:extLst>
              <a:ext uri="{FF2B5EF4-FFF2-40B4-BE49-F238E27FC236}">
                <a16:creationId xmlns:a16="http://schemas.microsoft.com/office/drawing/2014/main" id="{0632DDE3-CB1B-4BEF-AA9F-0991E3110EDE}"/>
              </a:ext>
            </a:extLst>
          </p:cNvPr>
          <p:cNvSpPr/>
          <p:nvPr/>
        </p:nvSpPr>
        <p:spPr>
          <a:xfrm>
            <a:off x="4428572" y="1517849"/>
            <a:ext cx="3374308" cy="2585323"/>
          </a:xfrm>
          <a:prstGeom prst="rect">
            <a:avLst/>
          </a:prstGeom>
        </p:spPr>
        <p:txBody>
          <a:bodyPr wrap="square" lIns="91440" tIns="45720" rIns="91440" bIns="45720" anchor="t">
            <a:spAutoFit/>
          </a:bodyPr>
          <a:lstStyle/>
          <a:p>
            <a:r>
              <a:rPr lang="en-US" b="1">
                <a:solidFill>
                  <a:schemeClr val="bg1"/>
                </a:solidFill>
                <a:highlight>
                  <a:srgbClr val="0092CC"/>
                </a:highlight>
              </a:rPr>
              <a:t>Develop long-term and prudent fiscal scenarios (with </a:t>
            </a:r>
            <a:r>
              <a:rPr lang="en-US" b="1" err="1">
                <a:solidFill>
                  <a:schemeClr val="bg1"/>
                </a:solidFill>
                <a:highlight>
                  <a:srgbClr val="0092CC"/>
                </a:highlight>
              </a:rPr>
              <a:t>MoF</a:t>
            </a:r>
            <a:r>
              <a:rPr lang="en-US" b="1">
                <a:solidFill>
                  <a:schemeClr val="bg1"/>
                </a:solidFill>
                <a:highlight>
                  <a:srgbClr val="0092CC"/>
                </a:highlight>
              </a:rPr>
              <a:t>)</a:t>
            </a:r>
          </a:p>
          <a:p>
            <a:endParaRPr lang="en-US"/>
          </a:p>
          <a:p>
            <a:r>
              <a:rPr lang="en-US" b="1">
                <a:solidFill>
                  <a:schemeClr val="bg1"/>
                </a:solidFill>
                <a:highlight>
                  <a:srgbClr val="0092CC"/>
                </a:highlight>
              </a:rPr>
              <a:t>Institutionalize NHA costing function and continuous revision of tariffs and payment methods</a:t>
            </a:r>
            <a:endParaRPr lang="en-US" b="1">
              <a:solidFill>
                <a:schemeClr val="bg1"/>
              </a:solidFill>
              <a:highlight>
                <a:srgbClr val="0092CC"/>
              </a:highlight>
              <a:cs typeface="Arial"/>
            </a:endParaRPr>
          </a:p>
          <a:p>
            <a:endParaRPr lang="en-US"/>
          </a:p>
        </p:txBody>
      </p:sp>
      <p:sp>
        <p:nvSpPr>
          <p:cNvPr id="5" name="Rectangle 4">
            <a:extLst>
              <a:ext uri="{FF2B5EF4-FFF2-40B4-BE49-F238E27FC236}">
                <a16:creationId xmlns:a16="http://schemas.microsoft.com/office/drawing/2014/main" id="{47E6481E-98A8-4930-9AE1-6113EA6AD2DC}"/>
              </a:ext>
            </a:extLst>
          </p:cNvPr>
          <p:cNvSpPr/>
          <p:nvPr/>
        </p:nvSpPr>
        <p:spPr>
          <a:xfrm>
            <a:off x="8278817" y="1517849"/>
            <a:ext cx="3436126" cy="3139321"/>
          </a:xfrm>
          <a:prstGeom prst="rect">
            <a:avLst/>
          </a:prstGeom>
        </p:spPr>
        <p:txBody>
          <a:bodyPr wrap="square">
            <a:spAutoFit/>
          </a:bodyPr>
          <a:lstStyle/>
          <a:p>
            <a:r>
              <a:rPr lang="en-US"/>
              <a:t>Develop patient pathways for the major conditions </a:t>
            </a:r>
          </a:p>
          <a:p>
            <a:endParaRPr lang="en-US"/>
          </a:p>
          <a:p>
            <a:r>
              <a:rPr lang="en-US" b="1">
                <a:solidFill>
                  <a:schemeClr val="bg1"/>
                </a:solidFill>
                <a:highlight>
                  <a:srgbClr val="0092CC"/>
                </a:highlight>
              </a:rPr>
              <a:t>Revise population empanelment and registration procedures</a:t>
            </a:r>
          </a:p>
          <a:p>
            <a:endParaRPr lang="en-US"/>
          </a:p>
          <a:p>
            <a:r>
              <a:rPr lang="en-US"/>
              <a:t>Revise referral mechanisms and promote PHC gatekeeper role</a:t>
            </a:r>
          </a:p>
          <a:p>
            <a:endParaRPr lang="en-US"/>
          </a:p>
        </p:txBody>
      </p:sp>
    </p:spTree>
    <p:extLst>
      <p:ext uri="{BB962C8B-B14F-4D97-AF65-F5344CB8AC3E}">
        <p14:creationId xmlns:p14="http://schemas.microsoft.com/office/powerpoint/2010/main" val="1722555756"/>
      </p:ext>
    </p:extLst>
  </p:cSld>
  <p:clrMapOvr>
    <a:masterClrMapping/>
  </p:clrMapOvr>
  <p:transition spd="med"/>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D262D50CC57945AD6FEFE9AE2E5436" ma:contentTypeVersion="11" ma:contentTypeDescription="Create a new document." ma:contentTypeScope="" ma:versionID="ee9d9ee19b05ff73cf78bef69fe78c71">
  <xsd:schema xmlns:xsd="http://www.w3.org/2001/XMLSchema" xmlns:xs="http://www.w3.org/2001/XMLSchema" xmlns:p="http://schemas.microsoft.com/office/2006/metadata/properties" xmlns:ns2="db7f31c8-f934-41b7-9210-886d41bdb092" xmlns:ns3="a923813a-6fc0-4e7e-9ca3-71dffaa792ec" targetNamespace="http://schemas.microsoft.com/office/2006/metadata/properties" ma:root="true" ma:fieldsID="e68f086f8eaa9bb00734213cc4b9ef52" ns2:_="" ns3:_="">
    <xsd:import namespace="db7f31c8-f934-41b7-9210-886d41bdb092"/>
    <xsd:import namespace="a923813a-6fc0-4e7e-9ca3-71dffaa792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7f31c8-f934-41b7-9210-886d41bdb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23813a-6fc0-4e7e-9ca3-71dffaa792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923813a-6fc0-4e7e-9ca3-71dffaa792ec">
      <UserInfo>
        <DisplayName>Karosanidze Irina</DisplayName>
        <AccountId>15</AccountId>
        <AccountType/>
      </UserInfo>
      <UserInfo>
        <DisplayName>JURGUTIS, Arnoldas</DisplayName>
        <AccountId>16</AccountId>
        <AccountType/>
      </UserInfo>
      <UserInfo>
        <DisplayName>kaijakasekamp</DisplayName>
        <AccountId>17</AccountId>
        <AccountType/>
      </UserInfo>
      <UserInfo>
        <DisplayName>k.zoidze</DisplayName>
        <AccountId>14</AccountId>
        <AccountType/>
      </UserInfo>
      <UserInfo>
        <DisplayName>allisondvaladze</DisplayName>
        <AccountId>20</AccountId>
        <AccountType/>
      </UserInfo>
      <UserInfo>
        <DisplayName>alexandre.lourenco</DisplayName>
        <AccountId>18</AccountId>
        <AccountType/>
      </UserInfo>
      <UserInfo>
        <DisplayName>KLIMIASHVILI, Rusudan</DisplayName>
        <AccountId>13</AccountId>
        <AccountType/>
      </UserInfo>
      <UserInfo>
        <DisplayName>Alexandre Lourenco</DisplayName>
        <AccountId>12</AccountId>
        <AccountType/>
      </UserInfo>
    </SharedWithUsers>
  </documentManagement>
</p:properties>
</file>

<file path=customXml/itemProps1.xml><?xml version="1.0" encoding="utf-8"?>
<ds:datastoreItem xmlns:ds="http://schemas.openxmlformats.org/officeDocument/2006/customXml" ds:itemID="{3D3E1916-7DBA-4398-A5BF-8E6416C9C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7f31c8-f934-41b7-9210-886d41bdb092"/>
    <ds:schemaRef ds:uri="a923813a-6fc0-4e7e-9ca3-71dffaa79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40FC7D-9136-4D77-9568-0B193065B61C}">
  <ds:schemaRefs>
    <ds:schemaRef ds:uri="http://schemas.microsoft.com/sharepoint/v3/contenttype/forms"/>
  </ds:schemaRefs>
</ds:datastoreItem>
</file>

<file path=customXml/itemProps3.xml><?xml version="1.0" encoding="utf-8"?>
<ds:datastoreItem xmlns:ds="http://schemas.openxmlformats.org/officeDocument/2006/customXml" ds:itemID="{2176E29D-49F0-404E-8B82-B3F0081FF70A}">
  <ds:schemaRefs>
    <ds:schemaRef ds:uri="a923813a-6fc0-4e7e-9ca3-71dffaa792ec"/>
    <ds:schemaRef ds:uri="http://purl.org/dc/elements/1.1/"/>
    <ds:schemaRef ds:uri="http://schemas.microsoft.com/office/2006/metadata/properties"/>
    <ds:schemaRef ds:uri="http://purl.org/dc/terms/"/>
    <ds:schemaRef ds:uri="http://schemas.microsoft.com/office/2006/documentManagement/types"/>
    <ds:schemaRef ds:uri="db7f31c8-f934-41b7-9210-886d41bdb092"/>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406</TotalTime>
  <Words>2790</Words>
  <Application>Microsoft Office PowerPoint</Application>
  <PresentationFormat>Widescreen</PresentationFormat>
  <Paragraphs>670</Paragraphs>
  <Slides>32</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Avenir Next Regular</vt:lpstr>
      <vt:lpstr>Calibri</vt:lpstr>
      <vt:lpstr>Ebrima</vt:lpstr>
      <vt:lpstr>Helvetica Neue Medium</vt:lpstr>
      <vt:lpstr>Arial</vt:lpstr>
      <vt:lpstr>Helvetica Neue Thin</vt:lpstr>
      <vt:lpstr>Wingdings</vt:lpstr>
      <vt:lpstr>Times New Roman</vt:lpstr>
      <vt:lpstr>2_Office Theme</vt:lpstr>
      <vt:lpstr>PowerPoint Presentation</vt:lpstr>
      <vt:lpstr>Revised PHC benefits package and costing model</vt:lpstr>
      <vt:lpstr>Key challenges facing PHC strengthening </vt:lpstr>
      <vt:lpstr>Georgia has the lowest public spending on PHC  </vt:lpstr>
      <vt:lpstr>PHC not a priority for public spending on health</vt:lpstr>
      <vt:lpstr>Vision for PHC in Georgia</vt:lpstr>
      <vt:lpstr>Key goals for Revised PHC Benefit Package  </vt:lpstr>
      <vt:lpstr>Health system enablers </vt:lpstr>
      <vt:lpstr>PowerPoint Presentation</vt:lpstr>
      <vt:lpstr>PowerPoint Presentation</vt:lpstr>
      <vt:lpstr>PHC services</vt:lpstr>
      <vt:lpstr>Implementation Strategy</vt:lpstr>
      <vt:lpstr>PowerPoint Presentation</vt:lpstr>
      <vt:lpstr>Package A add-on capitation (Phase 1A)</vt:lpstr>
      <vt:lpstr>Early Adopters (Phase 1A)</vt:lpstr>
      <vt:lpstr>Target populations and budget impact estimates (Phase 1A)</vt:lpstr>
      <vt:lpstr>Provider payment for Package A (Phase 1A)</vt:lpstr>
      <vt:lpstr>Prerequisites for phased implementation</vt:lpstr>
      <vt:lpstr> Principles of new payment model (Phase 2A)</vt:lpstr>
      <vt:lpstr>Inputs for costing </vt:lpstr>
      <vt:lpstr>Budget breakdown for Phase 2A (national expansion)</vt:lpstr>
      <vt:lpstr>Payment design for Phase 2A</vt:lpstr>
      <vt:lpstr>Discussion points</vt:lpstr>
      <vt:lpstr>Discussion points cont.</vt:lpstr>
      <vt:lpstr>Discussion points cont.</vt:lpstr>
      <vt:lpstr>PowerPoint Presentation</vt:lpstr>
      <vt:lpstr>Discussion points cont.</vt:lpstr>
      <vt:lpstr>PowerPoint Presentation</vt:lpstr>
      <vt:lpstr>PHC Roadmap Implementation (2021)</vt:lpstr>
      <vt:lpstr>Phase 1A Preparation (2021)</vt:lpstr>
      <vt:lpstr>Phase 1A Preparation Continued (2021)</vt:lpstr>
      <vt:lpstr>PHC Roadmap Implementation  (September 2021 – March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EKBERG, Allison</cp:lastModifiedBy>
  <cp:revision>4</cp:revision>
  <cp:lastPrinted>2020-07-28T16:30:40Z</cp:lastPrinted>
  <dcterms:created xsi:type="dcterms:W3CDTF">2016-09-26T17:27:22Z</dcterms:created>
  <dcterms:modified xsi:type="dcterms:W3CDTF">2021-03-01T15:52:59Z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0x0101000AD262D50CC57945AD6FEFE9AE2E5436</vt:lpwstr>
  </property>
</Properties>
</file>