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2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7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7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6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0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5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15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7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0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15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5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D42EA-FB8E-4CE8-9C01-DC389F0A2E6E}" type="datetimeFigureOut">
              <a:rPr lang="en-US" smtClean="0"/>
              <a:t>21-Mar-21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A2975-15D3-45E7-BAB3-2D5C1356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5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კოვიდ 19-ის საწინააღმდეგო ვაქცინაციის </a:t>
            </a:r>
            <a:r>
              <a:rPr lang="ka-GE" dirty="0" smtClean="0"/>
              <a:t>გეგმის განხორციელების პრინციპები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20 მარტი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38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ვაქცინაციის პროგრამის განხორციელება 15-21 მარტი 2021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781106"/>
              </p:ext>
            </p:extLst>
          </p:nvPr>
        </p:nvGraphicFramePr>
        <p:xfrm>
          <a:off x="1998617" y="1306286"/>
          <a:ext cx="7892143" cy="3251372"/>
        </p:xfrm>
        <a:graphic>
          <a:graphicData uri="http://schemas.openxmlformats.org/drawingml/2006/table">
            <a:tbl>
              <a:tblPr firstRow="1" firstCol="1" bandRow="1"/>
              <a:tblGrid>
                <a:gridCol w="4301573">
                  <a:extLst>
                    <a:ext uri="{9D8B030D-6E8A-4147-A177-3AD203B41FA5}">
                      <a16:colId xmlns:a16="http://schemas.microsoft.com/office/drawing/2014/main" val="3002551687"/>
                    </a:ext>
                  </a:extLst>
                </a:gridCol>
                <a:gridCol w="1795285">
                  <a:extLst>
                    <a:ext uri="{9D8B030D-6E8A-4147-A177-3AD203B41FA5}">
                      <a16:colId xmlns:a16="http://schemas.microsoft.com/office/drawing/2014/main" val="1061117936"/>
                    </a:ext>
                  </a:extLst>
                </a:gridCol>
                <a:gridCol w="1795285">
                  <a:extLst>
                    <a:ext uri="{9D8B030D-6E8A-4147-A177-3AD203B41FA5}">
                      <a16:colId xmlns:a16="http://schemas.microsoft.com/office/drawing/2014/main" val="1773574470"/>
                    </a:ext>
                  </a:extLst>
                </a:gridCol>
              </a:tblGrid>
              <a:tr h="7581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ასაკობრივი ჯგუფები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ჩატარებული 1 დოზა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287154"/>
                  </a:ext>
                </a:extLst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18-49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1,986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52.6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6425865"/>
                  </a:ext>
                </a:extLst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50-54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460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12.2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552891"/>
                  </a:ext>
                </a:extLst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55-59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11.9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84119"/>
                  </a:ext>
                </a:extLst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60-64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43597"/>
                  </a:ext>
                </a:extLst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65-69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662528"/>
                  </a:ext>
                </a:extLst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70-74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2995790"/>
                  </a:ext>
                </a:extLst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&gt;=75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899891"/>
                  </a:ext>
                </a:extLst>
              </a:tr>
              <a:tr h="263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ჯამი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3,779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01988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4760155"/>
            <a:ext cx="109858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ვაქცინირებულ პირთა 52% არის 18-49 წლის ასაკობრივ ჯგუფში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სამედიცინო პერსონალის მიერ ვაქცინაციის პროგრამაში ჩართვა დაბალია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რისკების შემცირების მიზნით მნიშვნელოვანია ვაქცინაციის გააქტიურება 55 წლის ზემოთ ასაკობრივ ჯგუფში, როგორც სამედიცინო პერსონალში, ასევე მოსახლეობაში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397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ka-GE" sz="3200" dirty="0" smtClean="0"/>
              <a:t>კოვიდ 19-ის ვაქცინაციის გეგმის განხორციელების პრინციპები მარტსა და აპრილში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09" y="1133294"/>
            <a:ext cx="10515600" cy="4351338"/>
          </a:xfrm>
        </p:spPr>
        <p:txBody>
          <a:bodyPr>
            <a:noAutofit/>
          </a:bodyPr>
          <a:lstStyle/>
          <a:p>
            <a:r>
              <a:rPr lang="ka-GE" sz="1800" dirty="0" smtClean="0"/>
              <a:t>22 მარტს გამოცხადდეს, რომ სამედიცინო პერსონალთან ერთად რეგისტრაციის და რიგის დაჯავშნის საშუალება ექნებათ 55 წლის ზემოთ ასაკის პირებს</a:t>
            </a:r>
          </a:p>
          <a:p>
            <a:r>
              <a:rPr lang="ka-GE" sz="1800" dirty="0" smtClean="0"/>
              <a:t>პრიორიტეტული რეგისტრაცია შენარჩუნდეს 55 წლის ზემოთ სამედიცინო პერსონალისთვის- არსებული დოზების გარკვეული პროცენტი (იხილეთ ცხრილში) უნდა იქნას დარეზერვებული სამედიცინო პერსონალისთვის </a:t>
            </a:r>
          </a:p>
          <a:p>
            <a:r>
              <a:rPr lang="ka-GE" sz="1800" dirty="0" smtClean="0"/>
              <a:t>55 წლამდე სამედიცინო პერსონალს რიგში ჩაწერის საშუალება მიეცეს არაუადრეს 1 აპრილისა</a:t>
            </a:r>
          </a:p>
          <a:p>
            <a:r>
              <a:rPr lang="ka-GE" sz="1800" dirty="0" smtClean="0"/>
              <a:t>ასევე რეგისტრაცია პრიორიტეტული </a:t>
            </a:r>
            <a:r>
              <a:rPr lang="ka-GE" sz="1800" dirty="0" smtClean="0"/>
              <a:t>გახდეს</a:t>
            </a:r>
            <a:r>
              <a:rPr lang="ka-GE" sz="1800" dirty="0" smtClean="0"/>
              <a:t> </a:t>
            </a:r>
            <a:r>
              <a:rPr lang="ka-GE" sz="1800" dirty="0" smtClean="0"/>
              <a:t>65 წლის ზემოთ პირებისთვის ანუ ვაქცინების არსებულის დოზების გარკვეული პროცენტი უნდა დარეზერვდეს ამ ჯგუფისთვის</a:t>
            </a:r>
          </a:p>
          <a:p>
            <a:r>
              <a:rPr lang="ka-GE" sz="1800" dirty="0" smtClean="0"/>
              <a:t>რეგისტრაციის პორტალი უნდა იძლეოდეს რიგის დაჯავშნის საშუალებას 30 აპრილის ჩათვლით </a:t>
            </a:r>
          </a:p>
          <a:p>
            <a:r>
              <a:rPr lang="ka-GE" sz="1800" dirty="0" smtClean="0"/>
              <a:t>ასევე აუცილებლად უნდა დავიწყოთ საერთო რეგისტრაცია ყველა ასაკობრივ ჯგუფში იმისთვის, რომ ვნახოთ ვინ არის აცრით დაინტერესებული.</a:t>
            </a:r>
          </a:p>
          <a:p>
            <a:r>
              <a:rPr lang="ka-GE" sz="1800" dirty="0" smtClean="0"/>
              <a:t>უნდა შეიქმნას მექანიზმი, რაც საერთო რეგისტრაციიდან აცრის რიგში გადმოყვანის შესაძლებლობას მისცემს პირს, თუკი ვინმე ჯავშანს გააუქმებს ან დამატებითი დოზები გამოჩნდება ვაქცინის </a:t>
            </a:r>
          </a:p>
          <a:p>
            <a:r>
              <a:rPr lang="ka-GE" sz="1800" dirty="0" smtClean="0"/>
              <a:t>საკომუნიკაციო კამპანიის წარმოებისთვის გამოიყოს 1000 დოზა (500 ცნობადი სახის ასაცრელად მაღალი ასაკობრივი ჯგუფებიდან)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98815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6063448"/>
              </p:ext>
            </p:extLst>
          </p:nvPr>
        </p:nvGraphicFramePr>
        <p:xfrm>
          <a:off x="274317" y="261257"/>
          <a:ext cx="11547568" cy="6384058"/>
        </p:xfrm>
        <a:graphic>
          <a:graphicData uri="http://schemas.openxmlformats.org/drawingml/2006/table">
            <a:tbl>
              <a:tblPr/>
              <a:tblGrid>
                <a:gridCol w="5254161">
                  <a:extLst>
                    <a:ext uri="{9D8B030D-6E8A-4147-A177-3AD203B41FA5}">
                      <a16:colId xmlns:a16="http://schemas.microsoft.com/office/drawing/2014/main" val="2065886571"/>
                    </a:ext>
                  </a:extLst>
                </a:gridCol>
                <a:gridCol w="1147417">
                  <a:extLst>
                    <a:ext uri="{9D8B030D-6E8A-4147-A177-3AD203B41FA5}">
                      <a16:colId xmlns:a16="http://schemas.microsoft.com/office/drawing/2014/main" val="337509508"/>
                    </a:ext>
                  </a:extLst>
                </a:gridCol>
                <a:gridCol w="1379218">
                  <a:extLst>
                    <a:ext uri="{9D8B030D-6E8A-4147-A177-3AD203B41FA5}">
                      <a16:colId xmlns:a16="http://schemas.microsoft.com/office/drawing/2014/main" val="3610876504"/>
                    </a:ext>
                  </a:extLst>
                </a:gridCol>
                <a:gridCol w="1379218">
                  <a:extLst>
                    <a:ext uri="{9D8B030D-6E8A-4147-A177-3AD203B41FA5}">
                      <a16:colId xmlns:a16="http://schemas.microsoft.com/office/drawing/2014/main" val="4034484757"/>
                    </a:ext>
                  </a:extLst>
                </a:gridCol>
                <a:gridCol w="1240137">
                  <a:extLst>
                    <a:ext uri="{9D8B030D-6E8A-4147-A177-3AD203B41FA5}">
                      <a16:colId xmlns:a16="http://schemas.microsoft.com/office/drawing/2014/main" val="525346860"/>
                    </a:ext>
                  </a:extLst>
                </a:gridCol>
                <a:gridCol w="1147417">
                  <a:extLst>
                    <a:ext uri="{9D8B030D-6E8A-4147-A177-3AD203B41FA5}">
                      <a16:colId xmlns:a16="http://schemas.microsoft.com/office/drawing/2014/main" val="3900525862"/>
                    </a:ext>
                  </a:extLst>
                </a:gridCol>
              </a:tblGrid>
              <a:tr h="83669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22 მარტიდან კვოტების რეკომენდებული განაწილება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026295"/>
                  </a:ext>
                </a:extLst>
              </a:tr>
              <a:tr h="61977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ასაცრელი ჯგუფები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ასაცრელი კონტიგენტის რაოდენობა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მარტი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კვოტა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აპრილი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კვოტა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7955381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36529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85235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5404320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სამედიცინო პერსონალი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34,360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603134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55 წლამდე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13,744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8523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871554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55 წლის ზემოთ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20,616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10959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25570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352162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გრძელვადიანი მოვლის დაწესებულებების ბენეფიციარები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1,560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1096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696550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ასაკობრივი ჯგუფები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67%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60%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798684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75 წლის ზემოთ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68,040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10959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25570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048250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65 წლის ზემოთ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131,675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10959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17047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20%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40377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55 წლის ზემოთ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239,201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2557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8523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281915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სულ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509,196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914672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არსებული ვაქცინებით შესაძლო მოცვის პროცენტი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24%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515287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500605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ვაქცინების მოწოდების გრაფიკი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15 მარტი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26 მარტი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31 მარტი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26 აპრილი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4722090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ასტრა ზენეკა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43200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86000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302294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ფაიზერი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29250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607961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სინოფარმი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100000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618619"/>
                  </a:ext>
                </a:extLst>
              </a:tr>
              <a:tr h="309888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რამდენი ადამიანის მოცვაა შესაძლებელი პირველი დოზით აპრილის ბოლომდე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121764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623620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ასტრა ზენეკა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64600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288607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ფაიზერი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14625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501382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სინოფარმი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50000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74102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საკომუნიკაციო კამპანიის მიზნებისთვის დოზების რაოდენობა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858819"/>
                  </a:ext>
                </a:extLst>
              </a:tr>
              <a:tr h="154945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დანაკარგი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919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892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367</Words>
  <Application>Microsoft Office PowerPoint</Application>
  <PresentationFormat>Widescreen</PresentationFormat>
  <Paragraphs>119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Sylfaen</vt:lpstr>
      <vt:lpstr>Times New Roman</vt:lpstr>
      <vt:lpstr>Office Theme</vt:lpstr>
      <vt:lpstr>კოვიდ 19-ის საწინააღმდეგო ვაქცინაციის გეგმის განხორციელების პრინციპები</vt:lpstr>
      <vt:lpstr>ვაქცინაციის პროგრამის განხორციელება 15-21 მარტი 2021</vt:lpstr>
      <vt:lpstr>კოვიდ 19-ის ვაქცინაციის გეგმის განხორციელების პრინციპები მარტსა და აპრილში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3</cp:revision>
  <dcterms:created xsi:type="dcterms:W3CDTF">2021-03-20T16:13:56Z</dcterms:created>
  <dcterms:modified xsi:type="dcterms:W3CDTF">2021-03-21T08:30:35Z</dcterms:modified>
</cp:coreProperties>
</file>