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55" r:id="rId1"/>
  </p:sldMasterIdLst>
  <p:sldIdLst>
    <p:sldId id="256" r:id="rId2"/>
    <p:sldId id="290" r:id="rId3"/>
    <p:sldId id="291" r:id="rId4"/>
    <p:sldId id="315" r:id="rId5"/>
    <p:sldId id="293" r:id="rId6"/>
    <p:sldId id="316" r:id="rId7"/>
    <p:sldId id="309" r:id="rId8"/>
    <p:sldId id="325" r:id="rId9"/>
    <p:sldId id="318" r:id="rId10"/>
    <p:sldId id="321" r:id="rId11"/>
    <p:sldId id="319" r:id="rId12"/>
    <p:sldId id="326" r:id="rId13"/>
    <p:sldId id="327" r:id="rId14"/>
    <p:sldId id="322" r:id="rId15"/>
    <p:sldId id="314" r:id="rId16"/>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1" d="100"/>
          <a:sy n="81" d="100"/>
        </p:scale>
        <p:origin x="120" y="7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83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85729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32793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6675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6027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37888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46157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7682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59172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287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9914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91769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5/11/2018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01990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093" y="1496290"/>
            <a:ext cx="9885870" cy="2802577"/>
          </a:xfrm>
          <a:noFill/>
        </p:spPr>
        <p:txBody>
          <a:bodyPr>
            <a:normAutofit/>
          </a:bodyPr>
          <a:lstStyle/>
          <a:p>
            <a:pPr algn="ctr">
              <a:lnSpc>
                <a:spcPct val="150000"/>
              </a:lnSpc>
            </a:pPr>
            <a:r>
              <a:rPr lang="ka-GE" sz="4000" b="1" dirty="0" smtClean="0">
                <a:solidFill>
                  <a:schemeClr val="tx1"/>
                </a:solidFill>
              </a:rPr>
              <a:t>შრომითი მიგრაცია </a:t>
            </a:r>
            <a:r>
              <a:rPr lang="ka-GE" sz="4000" b="1" dirty="0">
                <a:solidFill>
                  <a:schemeClr val="tx1"/>
                </a:solidFill>
              </a:rPr>
              <a:t/>
            </a:r>
            <a:br>
              <a:rPr lang="ka-GE" sz="4000" b="1" dirty="0">
                <a:solidFill>
                  <a:schemeClr val="tx1"/>
                </a:solidFill>
              </a:rPr>
            </a:br>
            <a:r>
              <a:rPr lang="ka-GE" sz="3200" b="1" dirty="0" smtClean="0">
                <a:solidFill>
                  <a:schemeClr val="tx1"/>
                </a:solidFill>
              </a:rPr>
              <a:t>პოლიტიკა, გამოწვევები, რეგულირების მიმართულებები</a:t>
            </a:r>
            <a:endParaRPr lang="en-US" sz="3200" dirty="0">
              <a:solidFill>
                <a:schemeClr val="tx1"/>
              </a:solidFill>
            </a:endParaRPr>
          </a:p>
        </p:txBody>
      </p:sp>
      <p:sp>
        <p:nvSpPr>
          <p:cNvPr id="3" name="Subtitle 2"/>
          <p:cNvSpPr>
            <a:spLocks noGrp="1"/>
          </p:cNvSpPr>
          <p:nvPr>
            <p:ph type="subTitle" idx="1"/>
          </p:nvPr>
        </p:nvSpPr>
        <p:spPr>
          <a:xfrm>
            <a:off x="2370171" y="4952009"/>
            <a:ext cx="7200331" cy="1710775"/>
          </a:xfrm>
        </p:spPr>
        <p:txBody>
          <a:bodyPr>
            <a:noAutofit/>
          </a:bodyPr>
          <a:lstStyle/>
          <a:p>
            <a:pPr algn="ctr"/>
            <a:r>
              <a:rPr lang="ka-GE" sz="2000" b="1" dirty="0">
                <a:solidFill>
                  <a:schemeClr val="tx1"/>
                </a:solidFill>
              </a:rPr>
              <a:t/>
            </a:r>
            <a:br>
              <a:rPr lang="ka-GE" sz="2000" b="1" dirty="0">
                <a:solidFill>
                  <a:schemeClr val="tx1"/>
                </a:solidFill>
              </a:rPr>
            </a:br>
            <a:r>
              <a:rPr lang="en-US" sz="2000" b="1" dirty="0" smtClean="0">
                <a:solidFill>
                  <a:schemeClr val="tx1"/>
                </a:solidFill>
              </a:rPr>
              <a:t>14</a:t>
            </a:r>
            <a:r>
              <a:rPr lang="ka-GE" sz="2000" b="1" dirty="0" smtClean="0">
                <a:solidFill>
                  <a:schemeClr val="tx1"/>
                </a:solidFill>
              </a:rPr>
              <a:t> მაისი, 2018</a:t>
            </a:r>
          </a:p>
          <a:p>
            <a:pPr algn="ctr"/>
            <a:r>
              <a:rPr lang="ka-GE" sz="2000" b="1" dirty="0" smtClean="0">
                <a:solidFill>
                  <a:schemeClr val="tx1"/>
                </a:solidFill>
              </a:rPr>
              <a:t>თბილისი</a:t>
            </a:r>
            <a:endParaRPr lang="en-US" sz="2000" b="1"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3834" y="420089"/>
            <a:ext cx="6622258" cy="1183080"/>
          </a:xfrm>
          <a:prstGeom prst="rect">
            <a:avLst/>
          </a:prstGeom>
        </p:spPr>
      </p:pic>
    </p:spTree>
    <p:extLst>
      <p:ext uri="{BB962C8B-B14F-4D97-AF65-F5344CB8AC3E}">
        <p14:creationId xmlns:p14="http://schemas.microsoft.com/office/powerpoint/2010/main" val="23881677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216" y="175120"/>
            <a:ext cx="11661568" cy="1325563"/>
          </a:xfrm>
        </p:spPr>
        <p:txBody>
          <a:bodyPr>
            <a:normAutofit fontScale="90000"/>
          </a:bodyPr>
          <a:lstStyle/>
          <a:p>
            <a:pPr algn="ctr"/>
            <a:r>
              <a:rPr lang="ka-GE" sz="2800" b="1" dirty="0" smtClean="0"/>
              <a:t>შრომითი მიგრაციის სფეროში სახელმწიფო მმართველობის განხორციელებაში საქართველოს სამინისტროების, საქართველოს სახელმწიფო მინისტრებისა და მათი აპარატების ზოგადი უფლება-მოვალეობებია (კანონი „შრომითი მიგრაციის შესახებ“, მუხლი 6, პ. 1):</a:t>
            </a:r>
            <a:endParaRPr lang="en-US" sz="2800" b="1" dirty="0"/>
          </a:p>
        </p:txBody>
      </p:sp>
      <p:sp>
        <p:nvSpPr>
          <p:cNvPr id="3" name="Content Placeholder 2"/>
          <p:cNvSpPr>
            <a:spLocks noGrp="1"/>
          </p:cNvSpPr>
          <p:nvPr>
            <p:ph idx="1"/>
          </p:nvPr>
        </p:nvSpPr>
        <p:spPr>
          <a:xfrm>
            <a:off x="265216" y="1745673"/>
            <a:ext cx="11811988" cy="4868882"/>
          </a:xfrm>
        </p:spPr>
        <p:txBody>
          <a:bodyPr>
            <a:normAutofit fontScale="92500" lnSpcReduction="20000"/>
          </a:bodyPr>
          <a:lstStyle/>
          <a:p>
            <a:pPr marL="0" indent="0">
              <a:spcBef>
                <a:spcPts val="600"/>
              </a:spcBef>
              <a:spcAft>
                <a:spcPts val="600"/>
              </a:spcAft>
              <a:buNone/>
            </a:pPr>
            <a:r>
              <a:rPr lang="ka-GE" dirty="0" smtClean="0"/>
              <a:t>ა</a:t>
            </a:r>
            <a:r>
              <a:rPr lang="ka-GE" dirty="0"/>
              <a:t>) შრომითი მიგრაციის სფეროში ერთიანი სახელმწიფო პოლიტიკის შემუშავებაში მონაწილეობა და საკუთარი კომპეტენციის ფარგლებში მისი განხორციელების უზრუნველყოფა;</a:t>
            </a:r>
          </a:p>
          <a:p>
            <a:pPr marL="0" indent="0">
              <a:spcBef>
                <a:spcPts val="600"/>
              </a:spcBef>
              <a:spcAft>
                <a:spcPts val="600"/>
              </a:spcAft>
              <a:buNone/>
            </a:pPr>
            <a:r>
              <a:rPr lang="ka-GE" dirty="0"/>
              <a:t>ბ) შრომითი მიგრაციის შესახებ საქართველოს კანონმდებლობის სრულყოფის მიზნით წინადადებების მომზადება;</a:t>
            </a:r>
          </a:p>
          <a:p>
            <a:pPr marL="0" indent="0">
              <a:spcBef>
                <a:spcPts val="600"/>
              </a:spcBef>
              <a:spcAft>
                <a:spcPts val="600"/>
              </a:spcAft>
              <a:buNone/>
            </a:pPr>
            <a:r>
              <a:rPr lang="ka-GE" dirty="0"/>
              <a:t>გ) შრომითი მიგრაციის სფეროში სახელმწიფო პროგრამების შემუშავებაში მონაწილეობა და საქართველოს მთავრობის მიერ დამტკიცებული სახელმწიფო პროგრამების საკუთარი კომპეტენციის ფარგლებში შესრულება;</a:t>
            </a:r>
          </a:p>
          <a:p>
            <a:pPr marL="0" indent="0">
              <a:spcBef>
                <a:spcPts val="600"/>
              </a:spcBef>
              <a:spcAft>
                <a:spcPts val="600"/>
              </a:spcAft>
              <a:buNone/>
            </a:pPr>
            <a:r>
              <a:rPr lang="ka-GE" dirty="0"/>
              <a:t>დ) შრომითი მიგრაციის სფეროში საერთაშორისო თანამშრომლობის და პარტნიორობის განვითარების ხელშეწყობა;</a:t>
            </a:r>
          </a:p>
          <a:p>
            <a:pPr marL="0" indent="0">
              <a:spcBef>
                <a:spcPts val="600"/>
              </a:spcBef>
              <a:spcAft>
                <a:spcPts val="600"/>
              </a:spcAft>
              <a:buNone/>
            </a:pPr>
            <a:r>
              <a:rPr lang="ka-GE" dirty="0"/>
              <a:t>ე) სხვა უფლებამოსილებების განხორციელება საქართველოს კონსტიტუციის, საქართველოს საერთაშორისო ხელშეკრულებების, ამ კანონის, სხვა საკანონმდებლო აქტებისა და კანონქვემდებარე აქტების შესაბამისად.</a:t>
            </a:r>
          </a:p>
          <a:p>
            <a:pPr marL="0" indent="0">
              <a:spcBef>
                <a:spcPts val="600"/>
              </a:spcBef>
              <a:spcAft>
                <a:spcPts val="600"/>
              </a:spcAft>
              <a:buNone/>
            </a:pPr>
            <a:endParaRPr lang="en-US" dirty="0"/>
          </a:p>
        </p:txBody>
      </p:sp>
    </p:spTree>
    <p:extLst>
      <p:ext uri="{BB962C8B-B14F-4D97-AF65-F5344CB8AC3E}">
        <p14:creationId xmlns:p14="http://schemas.microsoft.com/office/powerpoint/2010/main" val="2355277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717" y="210746"/>
            <a:ext cx="11566566" cy="1325563"/>
          </a:xfrm>
        </p:spPr>
        <p:txBody>
          <a:bodyPr>
            <a:normAutofit fontScale="90000"/>
          </a:bodyPr>
          <a:lstStyle/>
          <a:p>
            <a:pPr algn="ctr"/>
            <a:r>
              <a:rPr lang="ka-GE" sz="2800" b="1" dirty="0" smtClean="0"/>
              <a:t>შრომითი მიგრაციის სფეროში საქართველოს შრომის, ჯანმრთელობისა და სოციალური დაცვის სამინისტროს ან/და მის სისტემაში შემავალი ადმინისტრაციული ორგანოების </a:t>
            </a:r>
            <a:r>
              <a:rPr lang="ka-GE" sz="2700" b="1" dirty="0" smtClean="0"/>
              <a:t>უფლებამოსილება</a:t>
            </a:r>
            <a:r>
              <a:rPr lang="ka-GE" sz="2800" b="1" dirty="0" smtClean="0"/>
              <a:t> (კანონი „შრომითი მიგრაციის შესახებ“, მუხლი 6, პ. 2, ქვეპუნქტი „ა“)</a:t>
            </a:r>
            <a:endParaRPr lang="en-US" sz="2800" b="1" dirty="0"/>
          </a:p>
        </p:txBody>
      </p:sp>
      <p:sp>
        <p:nvSpPr>
          <p:cNvPr id="3" name="Content Placeholder 2"/>
          <p:cNvSpPr>
            <a:spLocks noGrp="1"/>
          </p:cNvSpPr>
          <p:nvPr>
            <p:ph idx="1"/>
          </p:nvPr>
        </p:nvSpPr>
        <p:spPr>
          <a:xfrm>
            <a:off x="225631" y="1674421"/>
            <a:ext cx="11780322" cy="5015778"/>
          </a:xfrm>
        </p:spPr>
        <p:txBody>
          <a:bodyPr>
            <a:normAutofit fontScale="70000" lnSpcReduction="20000"/>
          </a:bodyPr>
          <a:lstStyle/>
          <a:p>
            <a:pPr marL="0" indent="0">
              <a:buNone/>
            </a:pPr>
            <a:r>
              <a:rPr lang="ka-GE" dirty="0" smtClean="0"/>
              <a:t>ა</a:t>
            </a:r>
            <a:r>
              <a:rPr lang="ka-GE" dirty="0"/>
              <a:t>) პირის საქართველოს ფარგლების გარეთ შრომითი მოწყობისა და ანაზღაურებადი შრომითი საქმიანობის განხორციელების მიზნით საქართველოდან დამოუკიდებლად გასვლასთან ან/და საქართველოს ფარგლების გარეთ შრომით მოწყობასთან დაკავშირებული საქმიანობის რეგისტრაციის გარეშე განმახორციელებელი სუბიექტის დახმარებით გასვლასთან დაკავშირებული რისკების შესახებ ინფორმაციის საზოგადოებისთვის მიწოდების უზრუნველყოფა;</a:t>
            </a:r>
          </a:p>
          <a:p>
            <a:pPr marL="0" indent="0">
              <a:buNone/>
            </a:pPr>
            <a:r>
              <a:rPr lang="ka-GE" dirty="0" smtClean="0"/>
              <a:t>ბ</a:t>
            </a:r>
            <a:r>
              <a:rPr lang="ka-GE" dirty="0"/>
              <a:t>) შრომითი მიგრაციის სფეროში საქართველოს საერთაშორისო ხელშეკრულებების დასადებად წინადადებებისა და პროექტების მომზადება;</a:t>
            </a:r>
          </a:p>
          <a:p>
            <a:pPr marL="0" indent="0">
              <a:buNone/>
            </a:pPr>
            <a:r>
              <a:rPr lang="ka-GE" dirty="0" smtClean="0"/>
              <a:t>გ</a:t>
            </a:r>
            <a:r>
              <a:rPr lang="ka-GE" dirty="0"/>
              <a:t>) შრომითი მიგრაციის სფეროში საქართველოს საერთაშორისო ხელშეკრულებების დებულებების და ანგარიშგებითი ვალდებულებების შესრულების კოორდინირება;</a:t>
            </a:r>
          </a:p>
          <a:p>
            <a:pPr marL="0" indent="0">
              <a:buNone/>
            </a:pPr>
            <a:r>
              <a:rPr lang="ka-GE" dirty="0" smtClean="0"/>
              <a:t>დ</a:t>
            </a:r>
            <a:r>
              <a:rPr lang="ka-GE" dirty="0"/>
              <a:t>) შრომითი მიგრაციის სფეროში სამეცნიერო-კვლევითი, საინფორმაციო და ანალიტიკური საქმიანობების განხორციელების ხელშეწყობა;</a:t>
            </a:r>
          </a:p>
          <a:p>
            <a:pPr marL="0" indent="0">
              <a:buNone/>
            </a:pPr>
            <a:r>
              <a:rPr lang="ka-GE" dirty="0" smtClean="0"/>
              <a:t>ე</a:t>
            </a:r>
            <a:r>
              <a:rPr lang="ka-GE" dirty="0"/>
              <a:t>) შრომითი მიგრაციის სფეროში საქართველოს ორგანული კანონით „საქართველოს შრომის კოდექსი“ განსაზღვრულ სოციალურ პარტნიორებთან და სხვა დაინტერესებულ ადგილობრივ და საერთაშორისო ორგანიზაციებთან თანამშრომლობის განვითარება;</a:t>
            </a:r>
          </a:p>
          <a:p>
            <a:pPr marL="0" indent="0">
              <a:buNone/>
            </a:pPr>
            <a:r>
              <a:rPr lang="ka-GE" dirty="0"/>
              <a:t> </a:t>
            </a:r>
            <a:r>
              <a:rPr lang="ka-GE" dirty="0" smtClean="0"/>
              <a:t>ვ</a:t>
            </a:r>
            <a:r>
              <a:rPr lang="ka-GE" dirty="0"/>
              <a:t>) საჭიროების შემთხვევაში, ამ კანონის საფუძველზე წარმოებული დოკუმენტაციის საქართველოს ფარგლების გარეთ შრომით მოწყობასთან დაკავშირებული საქმიანობის განმახორციელებელი სუბიექტისგან საქართველოს კანონმდებლობით დადგენილი წესით და დადგენილ შემთხვევებში გამოთხოვა;</a:t>
            </a:r>
          </a:p>
          <a:p>
            <a:pPr marL="0" indent="0">
              <a:buNone/>
            </a:pPr>
            <a:r>
              <a:rPr lang="ka-GE" dirty="0" smtClean="0"/>
              <a:t>ზ</a:t>
            </a:r>
            <a:r>
              <a:rPr lang="ka-GE" dirty="0"/>
              <a:t>) შრომითი მიგრაციის მარეგულირებელი კანონქვემდებარე აქტების </a:t>
            </a:r>
            <a:r>
              <a:rPr lang="ka-GE" dirty="0" smtClean="0"/>
              <a:t>გამოცემა.</a:t>
            </a:r>
            <a:endParaRPr lang="ka-GE" dirty="0"/>
          </a:p>
          <a:p>
            <a:pPr marL="0" indent="0">
              <a:buNone/>
            </a:pPr>
            <a:endParaRPr lang="en-US" dirty="0"/>
          </a:p>
        </p:txBody>
      </p:sp>
    </p:spTree>
    <p:extLst>
      <p:ext uri="{BB962C8B-B14F-4D97-AF65-F5344CB8AC3E}">
        <p14:creationId xmlns:p14="http://schemas.microsoft.com/office/powerpoint/2010/main" val="1848946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ka-GE" sz="2800" b="1" dirty="0" smtClean="0"/>
              <a:t>შრომითი მიგრაციის სფეროში საქართველოს საგარეო საქმეთა სამინისტროს ან/და მის სისტემაში შემავალი ადმინისტრაციული ორგანოების  სპეციფიკური უფლება-მოვალეობები (კანონი „შრომითი მიგრაციის შესახებ“, მუხლი 6, პ. 2, ქვეპუნქტი „ბ“)</a:t>
            </a:r>
            <a:endParaRPr lang="en-US" sz="2800" b="1" dirty="0"/>
          </a:p>
        </p:txBody>
      </p:sp>
      <p:sp>
        <p:nvSpPr>
          <p:cNvPr id="3" name="Content Placeholder 2"/>
          <p:cNvSpPr>
            <a:spLocks noGrp="1"/>
          </p:cNvSpPr>
          <p:nvPr>
            <p:ph idx="1"/>
          </p:nvPr>
        </p:nvSpPr>
        <p:spPr>
          <a:xfrm>
            <a:off x="475013" y="2090057"/>
            <a:ext cx="10878787" cy="4370120"/>
          </a:xfrm>
        </p:spPr>
        <p:txBody>
          <a:bodyPr>
            <a:normAutofit/>
          </a:bodyPr>
          <a:lstStyle/>
          <a:p>
            <a:pPr marL="0" indent="0">
              <a:buNone/>
            </a:pPr>
            <a:r>
              <a:rPr lang="ka-GE" dirty="0" smtClean="0"/>
              <a:t>ა</a:t>
            </a:r>
            <a:r>
              <a:rPr lang="ka-GE" dirty="0"/>
              <a:t>) შრომითი მიგრაციის სფეროში სახელმწიფო მმართველობის განმახორციელებელი ორგანოებისათვის „უცხოელთა და მოქალაქეობის არმქონე პირთა სამართლებრივი მდგომარეობის შესახებ“ საქართველოს კანონით განსაზღვრული საქართველოს ვიზის მიმღები უცხოელების და მათზე გაცემული საქართველოს ვიზის კატეგორიების შესახებ საქართველოს კანონმდებლობით გათვალისწინებული შესაბამისი მონაცემების ხელმისაწვდომობის უზრუნველყოფა;</a:t>
            </a:r>
          </a:p>
          <a:p>
            <a:endParaRPr lang="en-US" dirty="0"/>
          </a:p>
        </p:txBody>
      </p:sp>
    </p:spTree>
    <p:extLst>
      <p:ext uri="{BB962C8B-B14F-4D97-AF65-F5344CB8AC3E}">
        <p14:creationId xmlns:p14="http://schemas.microsoft.com/office/powerpoint/2010/main" val="2710286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137" y="210746"/>
            <a:ext cx="11257807" cy="632402"/>
          </a:xfrm>
        </p:spPr>
        <p:txBody>
          <a:bodyPr>
            <a:normAutofit/>
          </a:bodyPr>
          <a:lstStyle/>
          <a:p>
            <a:pPr algn="ctr"/>
            <a:r>
              <a:rPr lang="ka-GE" sz="2800" b="1" dirty="0" smtClean="0"/>
              <a:t>საქართველოს საგარეო საქმეთა სამინისტროს დებულებიდან:</a:t>
            </a:r>
            <a:endParaRPr lang="en-US" sz="2800" b="1" dirty="0"/>
          </a:p>
        </p:txBody>
      </p:sp>
      <p:sp>
        <p:nvSpPr>
          <p:cNvPr id="3" name="Content Placeholder 2"/>
          <p:cNvSpPr>
            <a:spLocks noGrp="1"/>
          </p:cNvSpPr>
          <p:nvPr>
            <p:ph idx="1"/>
          </p:nvPr>
        </p:nvSpPr>
        <p:spPr>
          <a:xfrm>
            <a:off x="261257" y="843148"/>
            <a:ext cx="11697195" cy="5771408"/>
          </a:xfrm>
        </p:spPr>
        <p:txBody>
          <a:bodyPr>
            <a:normAutofit fontScale="77500" lnSpcReduction="20000"/>
          </a:bodyPr>
          <a:lstStyle/>
          <a:p>
            <a:pPr marL="0" indent="0">
              <a:buNone/>
            </a:pPr>
            <a:r>
              <a:rPr lang="ka-GE" sz="2400" dirty="0"/>
              <a:t>მუხლი 2. </a:t>
            </a:r>
            <a:r>
              <a:rPr lang="ka-GE" sz="2400" dirty="0" smtClean="0"/>
              <a:t>სამინისტროს </a:t>
            </a:r>
            <a:r>
              <a:rPr lang="ka-GE" sz="2400" dirty="0"/>
              <a:t>ძირითადი </a:t>
            </a:r>
            <a:r>
              <a:rPr lang="ka-GE" sz="2400" dirty="0" smtClean="0"/>
              <a:t>ფუნქციები</a:t>
            </a:r>
          </a:p>
          <a:p>
            <a:pPr marL="0" indent="0">
              <a:buNone/>
            </a:pPr>
            <a:r>
              <a:rPr lang="ka-GE" sz="2400" dirty="0"/>
              <a:t>ბ) საქართველოს მდგრადი განვითარების უზრუნველსაყოფად საგარეო ხელშემწყობი </a:t>
            </a:r>
            <a:r>
              <a:rPr lang="ka-GE" sz="2400" dirty="0" smtClean="0"/>
              <a:t>პირობების ფორმირება</a:t>
            </a:r>
            <a:r>
              <a:rPr lang="ka-GE" sz="2400" dirty="0"/>
              <a:t>;</a:t>
            </a:r>
          </a:p>
          <a:p>
            <a:pPr marL="0" indent="0">
              <a:buNone/>
            </a:pPr>
            <a:r>
              <a:rPr lang="ka-GE" sz="2400" dirty="0"/>
              <a:t>გ) ერთიანი საგარეო პოლიტიკური და ეკონომიკური კურსის განხორციელების მიზნით </a:t>
            </a:r>
            <a:r>
              <a:rPr lang="ka-GE" sz="2400" dirty="0" smtClean="0"/>
              <a:t>საერთაშორისო ურთიერთობების </a:t>
            </a:r>
            <a:r>
              <a:rPr lang="ka-GE" sz="2400" dirty="0"/>
              <a:t>წარმართვისას აღმასრულებელი ხელისუფლების ორგანოთა კოორდინირებული </a:t>
            </a:r>
            <a:r>
              <a:rPr lang="ka-GE" sz="2400" dirty="0" smtClean="0"/>
              <a:t>მოქმედების უზრუნველყოფა;</a:t>
            </a:r>
          </a:p>
          <a:p>
            <a:pPr marL="0" indent="0">
              <a:buNone/>
            </a:pPr>
            <a:r>
              <a:rPr lang="ka-GE" sz="2400" dirty="0"/>
              <a:t>ვ) საპარლამენტთაშორისო, საუწყებათაშორისო და რეგიონთაშორისი ურთიერთობების ხელშეწყობა</a:t>
            </a:r>
            <a:r>
              <a:rPr lang="ka-GE" sz="2400" dirty="0" smtClean="0"/>
              <a:t>;</a:t>
            </a:r>
          </a:p>
          <a:p>
            <a:pPr marL="0" indent="0">
              <a:buNone/>
            </a:pPr>
            <a:r>
              <a:rPr lang="ka-GE" sz="2400" dirty="0"/>
              <a:t>კ) საქართველოს სამინისტროების, უწყებების, ადგილობრივი თვითმმართველობისა და მმართველობის</a:t>
            </a:r>
          </a:p>
          <a:p>
            <a:pPr marL="0" indent="0">
              <a:buNone/>
            </a:pPr>
            <a:r>
              <a:rPr lang="ka-GE" sz="2400" dirty="0"/>
              <a:t>ორგანოების საგარეო ურთიერთობებთან დაკავშირებულ წინადადებათა ანალიზი, მათი განხორციელების</a:t>
            </a:r>
          </a:p>
          <a:p>
            <a:pPr marL="0" indent="0">
              <a:buNone/>
            </a:pPr>
            <a:r>
              <a:rPr lang="ka-GE" sz="2400" dirty="0"/>
              <a:t>მიზანშეწონილობის განსაზღვრა და კოორდინაცია;</a:t>
            </a:r>
          </a:p>
          <a:p>
            <a:pPr marL="0" indent="0">
              <a:buNone/>
            </a:pPr>
            <a:r>
              <a:rPr lang="ka-GE" sz="2400" dirty="0"/>
              <a:t>ლ) შესაბამისი უწყებების წინადადებათა გათვალისწინებით საერთაშორისო ხელშეკრულებებისა და</a:t>
            </a:r>
          </a:p>
          <a:p>
            <a:pPr marL="0" indent="0">
              <a:buNone/>
            </a:pPr>
            <a:r>
              <a:rPr lang="ka-GE" sz="2400" dirty="0"/>
              <a:t>შეთანხმებების გაფორმების მიზანშეწონილობის განსაზღვრა, მათი მომზადების კოორდინაცია და</a:t>
            </a:r>
          </a:p>
          <a:p>
            <a:pPr marL="0" indent="0">
              <a:buNone/>
            </a:pPr>
            <a:r>
              <a:rPr lang="ka-GE" sz="2400" dirty="0"/>
              <a:t>ხელმოწერილი დოკუმენტების დეპოზიტარის ფუნქციის შესრულება;</a:t>
            </a:r>
          </a:p>
          <a:p>
            <a:pPr marL="0" indent="0">
              <a:buNone/>
            </a:pPr>
            <a:r>
              <a:rPr lang="ka-GE" sz="2400" dirty="0"/>
              <a:t>მ) საზღვარგარეთ საქართველოს ინტერესებისა და საქართველოს მოქალაქეთა და იურიდიულ პირთა</a:t>
            </a:r>
          </a:p>
          <a:p>
            <a:pPr marL="0" indent="0">
              <a:buNone/>
            </a:pPr>
            <a:r>
              <a:rPr lang="ka-GE" sz="2400" dirty="0"/>
              <a:t>უფლებებისა და ინტერესების დაცვის უზრუნველყოფა;</a:t>
            </a:r>
          </a:p>
          <a:p>
            <a:pPr marL="0" indent="0">
              <a:buNone/>
            </a:pPr>
            <a:r>
              <a:rPr lang="ka-GE" sz="2400" dirty="0"/>
              <a:t>ნ) საზღვარგარეთის სახელმწიფოებთან საქართველოს დიპლომატიურ და საკონსულო ურთიერთობათა,</a:t>
            </a:r>
          </a:p>
          <a:p>
            <a:pPr marL="0" indent="0">
              <a:buNone/>
            </a:pPr>
            <a:r>
              <a:rPr lang="ka-GE" sz="2400" dirty="0"/>
              <a:t>აგრეთვე საერთაშორისო ორგანიზაციებთან ურთიერთობათა წარმართვა</a:t>
            </a:r>
            <a:r>
              <a:rPr lang="ka-GE" sz="2400" dirty="0" smtClean="0"/>
              <a:t>.</a:t>
            </a:r>
          </a:p>
          <a:p>
            <a:pPr marL="0" indent="0">
              <a:buNone/>
            </a:pPr>
            <a:endParaRPr lang="en-US" sz="2400" dirty="0"/>
          </a:p>
        </p:txBody>
      </p:sp>
    </p:spTree>
    <p:extLst>
      <p:ext uri="{BB962C8B-B14F-4D97-AF65-F5344CB8AC3E}">
        <p14:creationId xmlns:p14="http://schemas.microsoft.com/office/powerpoint/2010/main" val="1084241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007" y="139494"/>
            <a:ext cx="11625943" cy="1321171"/>
          </a:xfrm>
        </p:spPr>
        <p:txBody>
          <a:bodyPr>
            <a:noAutofit/>
          </a:bodyPr>
          <a:lstStyle/>
          <a:p>
            <a:pPr algn="ctr"/>
            <a:r>
              <a:rPr lang="ka-GE" sz="2400" b="1" dirty="0"/>
              <a:t>შრომითი მიგრაციის სფეროში საქართველოს </a:t>
            </a:r>
            <a:r>
              <a:rPr lang="ka-GE" sz="2400" b="1" dirty="0" smtClean="0"/>
              <a:t>საგარეო საქმეთა სამინისტროს ან/და მის სისტემაში შემავალი ადმინისტრაციული ორგანოების საქმიანობის ძირითადი მიმართულებები </a:t>
            </a:r>
            <a:r>
              <a:rPr lang="ka-GE" sz="2400" b="1" dirty="0" smtClean="0"/>
              <a:t>არსებული კომპეტენციების ჩარჩოებში (ხედვა</a:t>
            </a:r>
            <a:r>
              <a:rPr lang="ka-GE" sz="2400" b="1" dirty="0" smtClean="0"/>
              <a:t>) </a:t>
            </a:r>
            <a:endParaRPr lang="en-US" sz="2400" b="1" dirty="0"/>
          </a:p>
        </p:txBody>
      </p:sp>
      <p:sp>
        <p:nvSpPr>
          <p:cNvPr id="3" name="Content Placeholder 2"/>
          <p:cNvSpPr>
            <a:spLocks noGrp="1"/>
          </p:cNvSpPr>
          <p:nvPr>
            <p:ph idx="1"/>
          </p:nvPr>
        </p:nvSpPr>
        <p:spPr>
          <a:xfrm>
            <a:off x="368136" y="1460665"/>
            <a:ext cx="11542814" cy="5213267"/>
          </a:xfrm>
        </p:spPr>
        <p:txBody>
          <a:bodyPr>
            <a:normAutofit lnSpcReduction="10000"/>
          </a:bodyPr>
          <a:lstStyle/>
          <a:p>
            <a:pPr>
              <a:buFont typeface="Wingdings" panose="05000000000000000000" pitchFamily="2" charset="2"/>
              <a:buChar char="Ø"/>
            </a:pPr>
            <a:r>
              <a:rPr lang="ka-GE" sz="2000" dirty="0" smtClean="0"/>
              <a:t>ინფორმაციის მოძიება პოტენციური პარტნიორი ქვეყნების შრომის ბაზარზე მოთხოვნადი და დეფიციტური პროფესიებისა და უცხოელების დასაქმების შესაძლებლობების </a:t>
            </a:r>
            <a:r>
              <a:rPr lang="ka-GE" sz="2000" dirty="0" smtClean="0"/>
              <a:t>შესახებ </a:t>
            </a:r>
            <a:r>
              <a:rPr lang="ka-GE" sz="2000" dirty="0"/>
              <a:t>(კანონმდებლობა, პროცედურები</a:t>
            </a:r>
            <a:r>
              <a:rPr lang="ka-GE" sz="2000" dirty="0" smtClean="0"/>
              <a:t>) და </a:t>
            </a:r>
            <a:r>
              <a:rPr lang="ka-GE" sz="2000" dirty="0" smtClean="0"/>
              <a:t>საქართველოს შრომის, ჯანმრთელობისა და სოციალური დაცვის სამინისტროსთვის მიწოდება.</a:t>
            </a:r>
          </a:p>
          <a:p>
            <a:pPr>
              <a:buFont typeface="Wingdings" panose="05000000000000000000" pitchFamily="2" charset="2"/>
              <a:buChar char="Ø"/>
            </a:pPr>
            <a:r>
              <a:rPr lang="ka-GE" sz="2000" dirty="0" smtClean="0"/>
              <a:t>საჭიროების შემთხვევაში,  პოტენციური პარტნიორი ქვეყნების პროფილური უწყებების იდენტიფიკაციასა და  მათთან კომუნიკაციაში  დახმარება;</a:t>
            </a:r>
          </a:p>
          <a:p>
            <a:pPr>
              <a:buFont typeface="Wingdings" panose="05000000000000000000" pitchFamily="2" charset="2"/>
              <a:buChar char="Ø"/>
            </a:pPr>
            <a:r>
              <a:rPr lang="ka-GE" sz="2000" dirty="0" smtClean="0"/>
              <a:t>შერჩეულ </a:t>
            </a:r>
            <a:r>
              <a:rPr lang="ka-GE" sz="2000" dirty="0"/>
              <a:t>პარტნიორ სახელმწიფოებთან თანამშრომლობის </a:t>
            </a:r>
            <a:r>
              <a:rPr lang="ka-GE" sz="2000" dirty="0" smtClean="0"/>
              <a:t>შეთანხმებების პროექტების მომზადებაში მონაწილეობა; </a:t>
            </a:r>
          </a:p>
          <a:p>
            <a:pPr>
              <a:buFont typeface="Wingdings" panose="05000000000000000000" pitchFamily="2" charset="2"/>
              <a:buChar char="Ø"/>
            </a:pPr>
            <a:r>
              <a:rPr lang="ka-GE" sz="2000" dirty="0" smtClean="0"/>
              <a:t>პარტნიორ ქვეყნებში საქმიანი </a:t>
            </a:r>
            <a:r>
              <a:rPr lang="ka-GE" sz="2000" dirty="0" smtClean="0"/>
              <a:t>ვიზიტების, პროექტების განხილვების ორგანიზებაში მონაწილეობა; </a:t>
            </a:r>
          </a:p>
          <a:p>
            <a:pPr>
              <a:buFont typeface="Wingdings" panose="05000000000000000000" pitchFamily="2" charset="2"/>
              <a:buChar char="Ø"/>
            </a:pPr>
            <a:r>
              <a:rPr lang="ka-GE" sz="2000" dirty="0" smtClean="0"/>
              <a:t> შრომითი მიგრაციის სფეროში სახელმწიფოთაშორისო თანამშრომლობის თაობაზე შეთანხმებების გაფორმების პროცედურების </a:t>
            </a:r>
            <a:r>
              <a:rPr lang="ka-GE" sz="2000" dirty="0" smtClean="0"/>
              <a:t>უზრუნველყოფა;</a:t>
            </a:r>
            <a:endParaRPr lang="ka-GE" sz="2000" dirty="0" smtClean="0"/>
          </a:p>
          <a:p>
            <a:pPr>
              <a:buFont typeface="Wingdings" panose="05000000000000000000" pitchFamily="2" charset="2"/>
              <a:buChar char="Ø"/>
            </a:pPr>
            <a:r>
              <a:rPr lang="ka-GE" sz="2000" dirty="0" smtClean="0"/>
              <a:t>საზღვარგარეთ მყოფი შრომითი მიგრანტების საკონსულო აღრიცხვა და კომპეტენციის ფარგლებში, მათი დახმარება;</a:t>
            </a:r>
          </a:p>
          <a:p>
            <a:pPr>
              <a:buFont typeface="Wingdings" panose="05000000000000000000" pitchFamily="2" charset="2"/>
              <a:buChar char="Ø"/>
            </a:pPr>
            <a:r>
              <a:rPr lang="ka-GE" sz="2000" dirty="0" smtClean="0"/>
              <a:t>საჭიროების შემთხვავაში, საზღვარგარეთ დასაქმებული  შრომითი მიგრანტების ადვოკატირება და მათი დასაქმების პირობების მონიტორინგში მონაწილეობა;</a:t>
            </a:r>
          </a:p>
          <a:p>
            <a:pPr>
              <a:buFont typeface="Wingdings" panose="05000000000000000000" pitchFamily="2" charset="2"/>
              <a:buChar char="Ø"/>
            </a:pPr>
            <a:r>
              <a:rPr lang="ka-GE" sz="2000" dirty="0" smtClean="0"/>
              <a:t>???</a:t>
            </a:r>
            <a:endParaRPr lang="en-US" sz="2000" dirty="0"/>
          </a:p>
        </p:txBody>
      </p:sp>
    </p:spTree>
    <p:extLst>
      <p:ext uri="{BB962C8B-B14F-4D97-AF65-F5344CB8AC3E}">
        <p14:creationId xmlns:p14="http://schemas.microsoft.com/office/powerpoint/2010/main" val="3192931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7361" y="1657598"/>
            <a:ext cx="8534400" cy="1498600"/>
          </a:xfrm>
        </p:spPr>
        <p:txBody>
          <a:bodyPr>
            <a:normAutofit/>
          </a:bodyPr>
          <a:lstStyle/>
          <a:p>
            <a:pPr algn="ctr"/>
            <a:r>
              <a:rPr lang="ka-GE" sz="4000" b="1" dirty="0" smtClean="0">
                <a:solidFill>
                  <a:schemeClr val="tx1"/>
                </a:solidFill>
                <a:latin typeface="Sylfaen" panose="010A0502050306030303" pitchFamily="18" charset="0"/>
              </a:rPr>
              <a:t>მადლობა ყურადღებისთვის</a:t>
            </a:r>
            <a:endParaRPr lang="en-US" sz="4000" b="1" dirty="0">
              <a:solidFill>
                <a:schemeClr val="tx1"/>
              </a:solidFill>
              <a:latin typeface="Sylfaen" panose="010A0502050306030303" pitchFamily="18" charset="0"/>
            </a:endParaRPr>
          </a:p>
        </p:txBody>
      </p:sp>
    </p:spTree>
    <p:extLst>
      <p:ext uri="{BB962C8B-B14F-4D97-AF65-F5344CB8AC3E}">
        <p14:creationId xmlns:p14="http://schemas.microsoft.com/office/powerpoint/2010/main" val="3571501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465" y="451757"/>
            <a:ext cx="10027920" cy="5851072"/>
          </a:xfrm>
        </p:spPr>
        <p:txBody>
          <a:bodyPr>
            <a:normAutofit/>
          </a:bodyPr>
          <a:lstStyle/>
          <a:p>
            <a:pPr marL="0" indent="0">
              <a:buNone/>
            </a:pPr>
            <a:r>
              <a:rPr lang="ka-GE" sz="3600" b="1" dirty="0" smtClean="0">
                <a:solidFill>
                  <a:schemeClr val="tx1"/>
                </a:solidFill>
                <a:latin typeface="+mj-lt"/>
              </a:rPr>
              <a:t>შინაარსი</a:t>
            </a:r>
          </a:p>
          <a:p>
            <a:pPr>
              <a:lnSpc>
                <a:spcPct val="150000"/>
              </a:lnSpc>
              <a:buFont typeface="Wingdings" pitchFamily="2" charset="2"/>
              <a:buChar char="q"/>
            </a:pPr>
            <a:r>
              <a:rPr lang="ka-GE" sz="2400" b="1" dirty="0" smtClean="0">
                <a:solidFill>
                  <a:schemeClr val="tx1"/>
                </a:solidFill>
                <a:latin typeface="+mj-lt"/>
              </a:rPr>
              <a:t>შრომითი მიგრაციის არსი </a:t>
            </a:r>
            <a:r>
              <a:rPr lang="ka-GE" sz="2400" b="1" dirty="0">
                <a:solidFill>
                  <a:schemeClr val="tx1"/>
                </a:solidFill>
                <a:latin typeface="+mj-lt"/>
              </a:rPr>
              <a:t>და </a:t>
            </a:r>
            <a:r>
              <a:rPr lang="ka-GE" sz="2400" b="1" dirty="0" smtClean="0">
                <a:solidFill>
                  <a:schemeClr val="tx1"/>
                </a:solidFill>
                <a:latin typeface="+mj-lt"/>
              </a:rPr>
              <a:t>სახეები</a:t>
            </a:r>
            <a:endParaRPr lang="ka-GE" sz="2400" b="1" dirty="0">
              <a:solidFill>
                <a:schemeClr val="tx1"/>
              </a:solidFill>
              <a:latin typeface="+mj-lt"/>
            </a:endParaRPr>
          </a:p>
          <a:p>
            <a:pPr>
              <a:lnSpc>
                <a:spcPct val="150000"/>
              </a:lnSpc>
              <a:buFont typeface="Wingdings" pitchFamily="2" charset="2"/>
              <a:buChar char="q"/>
            </a:pPr>
            <a:r>
              <a:rPr lang="ka-GE" sz="2400" b="1" dirty="0">
                <a:solidFill>
                  <a:schemeClr val="tx1"/>
                </a:solidFill>
                <a:latin typeface="+mj-lt"/>
              </a:rPr>
              <a:t>შრომითი მიგრაციის პოლიტიკის </a:t>
            </a:r>
            <a:r>
              <a:rPr lang="ka-GE" sz="2400" b="1" dirty="0" smtClean="0">
                <a:solidFill>
                  <a:schemeClr val="tx1"/>
                </a:solidFill>
                <a:latin typeface="+mj-lt"/>
              </a:rPr>
              <a:t>არსიდონეები</a:t>
            </a:r>
          </a:p>
          <a:p>
            <a:pPr>
              <a:lnSpc>
                <a:spcPct val="150000"/>
              </a:lnSpc>
              <a:buFont typeface="Wingdings" pitchFamily="2" charset="2"/>
              <a:buChar char="q"/>
            </a:pPr>
            <a:r>
              <a:rPr lang="ka-GE" sz="2400" b="1" dirty="0" smtClean="0">
                <a:solidFill>
                  <a:schemeClr val="tx1"/>
                </a:solidFill>
              </a:rPr>
              <a:t>შრომითი მიგრაციის პოლიტიკის განხორციელების მეთოდები და ღონისძიებები</a:t>
            </a:r>
            <a:endParaRPr lang="ka-GE" sz="2400" b="1" dirty="0" smtClean="0">
              <a:solidFill>
                <a:schemeClr val="tx1"/>
              </a:solidFill>
              <a:latin typeface="+mj-lt"/>
            </a:endParaRPr>
          </a:p>
          <a:p>
            <a:pPr>
              <a:lnSpc>
                <a:spcPct val="150000"/>
              </a:lnSpc>
              <a:buFont typeface="Wingdings" pitchFamily="2" charset="2"/>
              <a:buChar char="q"/>
            </a:pPr>
            <a:r>
              <a:rPr lang="ka-GE" sz="2400" b="1" dirty="0" smtClean="0">
                <a:solidFill>
                  <a:schemeClr val="tx1"/>
                </a:solidFill>
              </a:rPr>
              <a:t>შრომითი მიგრაციის პოლიტიკის ტიპები</a:t>
            </a:r>
          </a:p>
          <a:p>
            <a:pPr>
              <a:lnSpc>
                <a:spcPct val="150000"/>
              </a:lnSpc>
              <a:buFont typeface="Wingdings" pitchFamily="2" charset="2"/>
              <a:buChar char="q"/>
            </a:pPr>
            <a:r>
              <a:rPr lang="ka-GE" sz="2400" b="1" dirty="0" smtClean="0">
                <a:solidFill>
                  <a:schemeClr val="tx1"/>
                </a:solidFill>
              </a:rPr>
              <a:t>მიგრაციის </a:t>
            </a:r>
            <a:r>
              <a:rPr lang="ka-GE" sz="2400" b="1" dirty="0">
                <a:solidFill>
                  <a:schemeClr val="tx1"/>
                </a:solidFill>
              </a:rPr>
              <a:t>პოლიტიკის </a:t>
            </a:r>
            <a:r>
              <a:rPr lang="ka-GE" sz="2400" b="1" dirty="0" smtClean="0">
                <a:solidFill>
                  <a:schemeClr val="tx1"/>
                </a:solidFill>
                <a:latin typeface="+mj-lt"/>
              </a:rPr>
              <a:t>განმაპირობებელი </a:t>
            </a:r>
            <a:r>
              <a:rPr lang="ka-GE" sz="2400" b="1" dirty="0">
                <a:solidFill>
                  <a:schemeClr val="tx1"/>
                </a:solidFill>
                <a:latin typeface="+mj-lt"/>
              </a:rPr>
              <a:t>ფაქტორები</a:t>
            </a:r>
          </a:p>
          <a:p>
            <a:pPr>
              <a:lnSpc>
                <a:spcPct val="150000"/>
              </a:lnSpc>
              <a:buFont typeface="Wingdings" pitchFamily="2" charset="2"/>
              <a:buChar char="q"/>
            </a:pPr>
            <a:r>
              <a:rPr lang="ka-GE" sz="2400" b="1" dirty="0" smtClean="0">
                <a:solidFill>
                  <a:schemeClr val="tx1"/>
                </a:solidFill>
                <a:latin typeface="+mj-lt"/>
              </a:rPr>
              <a:t>მიგრაციის სახელმწიფო პოლიტიკა საქართველოში</a:t>
            </a:r>
          </a:p>
        </p:txBody>
      </p:sp>
    </p:spTree>
    <p:extLst>
      <p:ext uri="{BB962C8B-B14F-4D97-AF65-F5344CB8AC3E}">
        <p14:creationId xmlns:p14="http://schemas.microsoft.com/office/powerpoint/2010/main" val="4070767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66255"/>
            <a:ext cx="10288587" cy="985652"/>
          </a:xfrm>
        </p:spPr>
        <p:txBody>
          <a:bodyPr>
            <a:noAutofit/>
          </a:bodyPr>
          <a:lstStyle/>
          <a:p>
            <a:pPr algn="ctr"/>
            <a:r>
              <a:rPr lang="ka-GE" sz="3200" b="1" dirty="0" smtClean="0"/>
              <a:t/>
            </a:r>
            <a:br>
              <a:rPr lang="ka-GE" sz="3200" b="1" dirty="0" smtClean="0"/>
            </a:br>
            <a:r>
              <a:rPr lang="ka-GE" sz="3200" b="1" dirty="0" smtClean="0"/>
              <a:t>შრომითი მიგრაციის არსი</a:t>
            </a:r>
            <a:r>
              <a:rPr lang="ka-GE" sz="3200" b="1" dirty="0"/>
              <a:t/>
            </a:r>
            <a:br>
              <a:rPr lang="ka-GE" sz="3200" b="1" dirty="0"/>
            </a:br>
            <a:endParaRPr lang="en-US" sz="3200" dirty="0"/>
          </a:p>
        </p:txBody>
      </p:sp>
      <p:sp>
        <p:nvSpPr>
          <p:cNvPr id="3" name="Text Placeholder 2"/>
          <p:cNvSpPr>
            <a:spLocks noGrp="1"/>
          </p:cNvSpPr>
          <p:nvPr>
            <p:ph type="body" idx="1"/>
          </p:nvPr>
        </p:nvSpPr>
        <p:spPr>
          <a:xfrm>
            <a:off x="546265" y="1151907"/>
            <a:ext cx="11376562" cy="5510150"/>
          </a:xfrm>
        </p:spPr>
        <p:txBody>
          <a:bodyPr>
            <a:normAutofit/>
          </a:bodyPr>
          <a:lstStyle/>
          <a:p>
            <a:r>
              <a:rPr lang="ka-GE" sz="2400" i="1" dirty="0" smtClean="0">
                <a:solidFill>
                  <a:schemeClr val="tx1"/>
                </a:solidFill>
              </a:rPr>
              <a:t>საერთაშორისო დეფინიცია: </a:t>
            </a:r>
            <a:r>
              <a:rPr lang="ka-GE" sz="2400" b="1" dirty="0" smtClean="0">
                <a:solidFill>
                  <a:schemeClr val="tx1"/>
                </a:solidFill>
              </a:rPr>
              <a:t>შრომითი მიგრაცია </a:t>
            </a:r>
            <a:r>
              <a:rPr lang="ka-GE" sz="2400" b="1" dirty="0">
                <a:solidFill>
                  <a:schemeClr val="tx1"/>
                </a:solidFill>
              </a:rPr>
              <a:t>არის </a:t>
            </a:r>
            <a:r>
              <a:rPr lang="ka-GE" sz="2400" b="1" dirty="0" smtClean="0">
                <a:solidFill>
                  <a:schemeClr val="tx1"/>
                </a:solidFill>
              </a:rPr>
              <a:t>ადამიანების გადაადგილება </a:t>
            </a:r>
            <a:r>
              <a:rPr lang="ka-GE" sz="2400" b="1" dirty="0">
                <a:solidFill>
                  <a:schemeClr val="tx1"/>
                </a:solidFill>
              </a:rPr>
              <a:t>მშობლიური ქვეყნიდან სხვა ქვეყანაში დასაქმების </a:t>
            </a:r>
            <a:r>
              <a:rPr lang="ka-GE" sz="2400" b="1" dirty="0" smtClean="0">
                <a:solidFill>
                  <a:schemeClr val="tx1"/>
                </a:solidFill>
              </a:rPr>
              <a:t>მიზნით.</a:t>
            </a:r>
          </a:p>
          <a:p>
            <a:endParaRPr lang="ka-GE" sz="2400" dirty="0" smtClean="0">
              <a:solidFill>
                <a:schemeClr val="tx1"/>
              </a:solidFill>
            </a:endParaRPr>
          </a:p>
          <a:p>
            <a:r>
              <a:rPr lang="ka-GE" sz="2400" i="1" dirty="0" smtClean="0">
                <a:solidFill>
                  <a:schemeClr val="tx1"/>
                </a:solidFill>
              </a:rPr>
              <a:t>შრომითი მიგრაციის მახასიათებლებია:</a:t>
            </a:r>
          </a:p>
          <a:p>
            <a:endParaRPr lang="en-US" sz="800" i="1" dirty="0">
              <a:solidFill>
                <a:schemeClr val="tx1"/>
              </a:solidFill>
            </a:endParaRPr>
          </a:p>
          <a:p>
            <a:pPr marL="342900" lvl="0" indent="-342900">
              <a:buFont typeface="Wingdings" panose="05000000000000000000" pitchFamily="2" charset="2"/>
              <a:buChar char="Ø"/>
            </a:pPr>
            <a:r>
              <a:rPr lang="ka-GE" sz="2400" dirty="0">
                <a:solidFill>
                  <a:schemeClr val="tx1"/>
                </a:solidFill>
              </a:rPr>
              <a:t>მიგრანტის საზღვარგარეთ შრომითი საქმიანობა და ანაზღაურება (არის ჩართული, გეგმავს ან აპირებს ჩართვას შრომით საქმიანობაში);  </a:t>
            </a:r>
            <a:endParaRPr lang="ka-GE" sz="2400" dirty="0" smtClean="0">
              <a:solidFill>
                <a:schemeClr val="tx1"/>
              </a:solidFill>
            </a:endParaRPr>
          </a:p>
          <a:p>
            <a:pPr lvl="0"/>
            <a:endParaRPr lang="en-US" sz="800" dirty="0">
              <a:solidFill>
                <a:schemeClr val="tx1"/>
              </a:solidFill>
            </a:endParaRPr>
          </a:p>
          <a:p>
            <a:pPr marL="342900" lvl="0" indent="-342900">
              <a:buFont typeface="Wingdings" panose="05000000000000000000" pitchFamily="2" charset="2"/>
              <a:buChar char="Ø"/>
            </a:pPr>
            <a:r>
              <a:rPr lang="ka-GE" sz="2400" dirty="0">
                <a:solidFill>
                  <a:schemeClr val="tx1"/>
                </a:solidFill>
              </a:rPr>
              <a:t>უცხოელი დამქირავებლისგან მიღებული შემოსავლის სამშობლოში გადაგზავნა (არის ჩართული, გეგმავს ან აპირებს</a:t>
            </a:r>
            <a:r>
              <a:rPr lang="ka-GE" sz="2400" dirty="0" smtClean="0">
                <a:solidFill>
                  <a:schemeClr val="tx1"/>
                </a:solidFill>
              </a:rPr>
              <a:t>);</a:t>
            </a:r>
          </a:p>
          <a:p>
            <a:pPr lvl="0"/>
            <a:endParaRPr lang="en-US" sz="800" dirty="0">
              <a:solidFill>
                <a:schemeClr val="tx1"/>
              </a:solidFill>
            </a:endParaRPr>
          </a:p>
          <a:p>
            <a:pPr marL="342900" lvl="0" indent="-342900">
              <a:buFont typeface="Wingdings" panose="05000000000000000000" pitchFamily="2" charset="2"/>
              <a:buChar char="Ø"/>
            </a:pPr>
            <a:r>
              <a:rPr lang="ka-GE" sz="2400" dirty="0">
                <a:solidFill>
                  <a:schemeClr val="tx1"/>
                </a:solidFill>
              </a:rPr>
              <a:t>მიგრაციის დროებითი ხასიათი</a:t>
            </a:r>
            <a:r>
              <a:rPr lang="ka-GE" sz="2400" dirty="0" smtClean="0">
                <a:solidFill>
                  <a:schemeClr val="tx1"/>
                </a:solidFill>
              </a:rPr>
              <a:t>.</a:t>
            </a:r>
          </a:p>
          <a:p>
            <a:pPr lvl="0"/>
            <a:endParaRPr lang="ka-GE" sz="2400" dirty="0">
              <a:solidFill>
                <a:schemeClr val="tx1"/>
              </a:solidFill>
            </a:endParaRPr>
          </a:p>
          <a:p>
            <a:pPr marL="342900" lvl="0" indent="-342900">
              <a:buFont typeface="Wingdings" panose="05000000000000000000" pitchFamily="2" charset="2"/>
              <a:buChar char="Ø"/>
            </a:pPr>
            <a:endParaRPr lang="en-US" sz="2400" dirty="0">
              <a:solidFill>
                <a:schemeClr val="tx1"/>
              </a:solidFill>
            </a:endParaRPr>
          </a:p>
        </p:txBody>
      </p:sp>
    </p:spTree>
    <p:extLst>
      <p:ext uri="{BB962C8B-B14F-4D97-AF65-F5344CB8AC3E}">
        <p14:creationId xmlns:p14="http://schemas.microsoft.com/office/powerpoint/2010/main" val="3385106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98657"/>
          </a:xfrm>
        </p:spPr>
        <p:txBody>
          <a:bodyPr>
            <a:normAutofit/>
          </a:bodyPr>
          <a:lstStyle/>
          <a:p>
            <a:pPr algn="ctr"/>
            <a:r>
              <a:rPr lang="ka-GE" sz="3600" b="1" dirty="0" smtClean="0"/>
              <a:t>შრომითი მიგრაციის სახეები</a:t>
            </a:r>
            <a:endParaRPr lang="en-US" sz="3600" b="1" dirty="0"/>
          </a:p>
        </p:txBody>
      </p:sp>
      <p:sp>
        <p:nvSpPr>
          <p:cNvPr id="3" name="Content Placeholder 2"/>
          <p:cNvSpPr>
            <a:spLocks noGrp="1"/>
          </p:cNvSpPr>
          <p:nvPr>
            <p:ph idx="1"/>
          </p:nvPr>
        </p:nvSpPr>
        <p:spPr>
          <a:xfrm>
            <a:off x="391885" y="1282535"/>
            <a:ext cx="11459689" cy="5272644"/>
          </a:xfrm>
        </p:spPr>
        <p:txBody>
          <a:bodyPr>
            <a:normAutofit fontScale="92500" lnSpcReduction="10000"/>
          </a:bodyPr>
          <a:lstStyle/>
          <a:p>
            <a:pPr lvl="0">
              <a:buFont typeface="Wingdings" panose="05000000000000000000" pitchFamily="2" charset="2"/>
              <a:buChar char="Ø"/>
            </a:pPr>
            <a:r>
              <a:rPr lang="ka-GE" dirty="0"/>
              <a:t>ქვეყნის ოფიციალური საზღვრის კვეთის </a:t>
            </a:r>
            <a:r>
              <a:rPr lang="ka-GE" dirty="0" smtClean="0"/>
              <a:t>მიხედვით: </a:t>
            </a:r>
            <a:endParaRPr lang="en-US" dirty="0"/>
          </a:p>
          <a:p>
            <a:pPr lvl="1"/>
            <a:r>
              <a:rPr lang="ka-GE" dirty="0"/>
              <a:t>საერთაშორისო (ქვეყნებს შორის</a:t>
            </a:r>
            <a:r>
              <a:rPr lang="ka-GE" dirty="0" smtClean="0"/>
              <a:t>)</a:t>
            </a:r>
            <a:endParaRPr lang="en-US" dirty="0"/>
          </a:p>
          <a:p>
            <a:pPr lvl="1"/>
            <a:r>
              <a:rPr lang="ka-GE" dirty="0"/>
              <a:t>შიდა (ქვეყნის შიგნით) </a:t>
            </a:r>
            <a:endParaRPr lang="ka-GE" dirty="0" smtClean="0"/>
          </a:p>
          <a:p>
            <a:pPr lvl="0">
              <a:buFont typeface="Wingdings" panose="05000000000000000000" pitchFamily="2" charset="2"/>
              <a:buChar char="Ø"/>
            </a:pPr>
            <a:r>
              <a:rPr lang="ka-GE" dirty="0" smtClean="0"/>
              <a:t>დროის მიხედვით:</a:t>
            </a:r>
            <a:endParaRPr lang="en-US" dirty="0"/>
          </a:p>
          <a:p>
            <a:pPr lvl="1"/>
            <a:r>
              <a:rPr lang="ka-GE" dirty="0" smtClean="0"/>
              <a:t>მოკლევადიანი</a:t>
            </a:r>
          </a:p>
          <a:p>
            <a:pPr lvl="1"/>
            <a:r>
              <a:rPr lang="ka-GE" dirty="0" smtClean="0"/>
              <a:t>გრძელვადიანი</a:t>
            </a:r>
            <a:endParaRPr lang="en-US" dirty="0" smtClean="0"/>
          </a:p>
          <a:p>
            <a:pPr lvl="1"/>
            <a:r>
              <a:rPr lang="ka-GE" dirty="0" smtClean="0"/>
              <a:t>ცირკულარული</a:t>
            </a:r>
            <a:endParaRPr lang="en-US" dirty="0"/>
          </a:p>
          <a:p>
            <a:pPr lvl="1"/>
            <a:r>
              <a:rPr lang="ka-GE" dirty="0" smtClean="0"/>
              <a:t>სეზონური</a:t>
            </a:r>
            <a:endParaRPr lang="en-US" dirty="0"/>
          </a:p>
          <a:p>
            <a:pPr lvl="1"/>
            <a:r>
              <a:rPr lang="ka-GE" dirty="0" smtClean="0"/>
              <a:t>საზღვრისპირა</a:t>
            </a:r>
          </a:p>
          <a:p>
            <a:pPr lvl="0">
              <a:buFont typeface="Wingdings" panose="05000000000000000000" pitchFamily="2" charset="2"/>
              <a:buChar char="Ø"/>
            </a:pPr>
            <a:r>
              <a:rPr lang="ka-GE" dirty="0"/>
              <a:t>განხორციელების ფორმის </a:t>
            </a:r>
            <a:r>
              <a:rPr lang="ka-GE" dirty="0" smtClean="0"/>
              <a:t>მიხედვით: </a:t>
            </a:r>
            <a:endParaRPr lang="en-US" dirty="0"/>
          </a:p>
          <a:p>
            <a:pPr lvl="1"/>
            <a:r>
              <a:rPr lang="ka-GE" dirty="0" smtClean="0"/>
              <a:t>ორგანიზებული </a:t>
            </a:r>
            <a:endParaRPr lang="en-US" dirty="0"/>
          </a:p>
          <a:p>
            <a:pPr lvl="1"/>
            <a:r>
              <a:rPr lang="ka-GE" dirty="0"/>
              <a:t>არაორგანიზებული (სტიქიური, სპონტანური</a:t>
            </a:r>
            <a:r>
              <a:rPr lang="ka-GE" dirty="0" smtClean="0"/>
              <a:t>)</a:t>
            </a:r>
            <a:endParaRPr lang="en-US" dirty="0"/>
          </a:p>
          <a:p>
            <a:pPr lvl="1"/>
            <a:r>
              <a:rPr lang="ka-GE" dirty="0" smtClean="0"/>
              <a:t>კანონიერი (ლეგალური)</a:t>
            </a:r>
            <a:endParaRPr lang="en-US" dirty="0"/>
          </a:p>
          <a:p>
            <a:pPr lvl="1"/>
            <a:r>
              <a:rPr lang="ka-GE" dirty="0" smtClean="0"/>
              <a:t>უკანონო (არალეგალური)</a:t>
            </a:r>
            <a:endParaRPr lang="en-US" dirty="0"/>
          </a:p>
          <a:p>
            <a:endParaRPr lang="en-US" dirty="0"/>
          </a:p>
        </p:txBody>
      </p:sp>
    </p:spTree>
    <p:extLst>
      <p:ext uri="{BB962C8B-B14F-4D97-AF65-F5344CB8AC3E}">
        <p14:creationId xmlns:p14="http://schemas.microsoft.com/office/powerpoint/2010/main" val="3736513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706" y="220436"/>
            <a:ext cx="10834110" cy="682089"/>
          </a:xfrm>
        </p:spPr>
        <p:txBody>
          <a:bodyPr>
            <a:normAutofit fontScale="90000"/>
          </a:bodyPr>
          <a:lstStyle/>
          <a:p>
            <a:pPr algn="ctr"/>
            <a:r>
              <a:rPr lang="ka-GE" sz="3200" b="1" dirty="0" smtClean="0">
                <a:latin typeface="Sylfaen" pitchFamily="18" charset="0"/>
              </a:rPr>
              <a:t>შრომითი მიგრაციის რეგულირების მეთოდები და მოდელები</a:t>
            </a:r>
            <a:endParaRPr lang="en-US" sz="3200" b="1" dirty="0">
              <a:latin typeface="Sylfaen" pitchFamily="18" charset="0"/>
            </a:endParaRPr>
          </a:p>
        </p:txBody>
      </p:sp>
      <p:sp>
        <p:nvSpPr>
          <p:cNvPr id="3" name="Text Placeholder 2"/>
          <p:cNvSpPr>
            <a:spLocks noGrp="1"/>
          </p:cNvSpPr>
          <p:nvPr>
            <p:ph type="body" idx="1"/>
          </p:nvPr>
        </p:nvSpPr>
        <p:spPr>
          <a:xfrm>
            <a:off x="368135" y="1045029"/>
            <a:ext cx="11519065" cy="5676405"/>
          </a:xfrm>
        </p:spPr>
        <p:txBody>
          <a:bodyPr>
            <a:normAutofit fontScale="92500" lnSpcReduction="10000"/>
          </a:bodyPr>
          <a:lstStyle/>
          <a:p>
            <a:pPr marL="342900" indent="-342900">
              <a:buFont typeface="Wingdings" pitchFamily="2" charset="2"/>
              <a:buChar char="Ø"/>
            </a:pPr>
            <a:r>
              <a:rPr lang="ka-GE" sz="2400" b="1" i="1" dirty="0" smtClean="0">
                <a:solidFill>
                  <a:schemeClr val="tx1"/>
                </a:solidFill>
              </a:rPr>
              <a:t>მეთოდები:</a:t>
            </a:r>
          </a:p>
          <a:p>
            <a:pPr marL="800100" lvl="1" indent="-342900">
              <a:buFont typeface="Wingdings" panose="05000000000000000000" pitchFamily="2" charset="2"/>
              <a:buChar char="§"/>
            </a:pPr>
            <a:r>
              <a:rPr lang="ka-GE" sz="2200" dirty="0" smtClean="0">
                <a:solidFill>
                  <a:schemeClr val="tx1"/>
                </a:solidFill>
              </a:rPr>
              <a:t>საკანონმდებლო </a:t>
            </a:r>
            <a:r>
              <a:rPr lang="ka-GE" sz="2200" dirty="0">
                <a:solidFill>
                  <a:schemeClr val="tx1"/>
                </a:solidFill>
              </a:rPr>
              <a:t>- </a:t>
            </a:r>
            <a:r>
              <a:rPr lang="ka-GE" sz="2200" dirty="0" smtClean="0">
                <a:solidFill>
                  <a:schemeClr val="tx1"/>
                </a:solidFill>
              </a:rPr>
              <a:t>მიგრაციის </a:t>
            </a:r>
            <a:r>
              <a:rPr lang="ka-GE" sz="2200" dirty="0">
                <a:solidFill>
                  <a:schemeClr val="tx1"/>
                </a:solidFill>
              </a:rPr>
              <a:t>მარეგულირებელი სამართლებრივი ნორმების დადგენა (სპეციალური კონვენციები, სახელმწიფოთასორისი შეთანხმებები, კანონები, კანონქვემდებარე აქტები</a:t>
            </a:r>
            <a:r>
              <a:rPr lang="ka-GE" sz="2200" dirty="0" smtClean="0">
                <a:solidFill>
                  <a:schemeClr val="tx1"/>
                </a:solidFill>
              </a:rPr>
              <a:t>);</a:t>
            </a:r>
            <a:endParaRPr lang="ka-GE" sz="2200" dirty="0">
              <a:solidFill>
                <a:schemeClr val="tx1"/>
              </a:solidFill>
            </a:endParaRPr>
          </a:p>
          <a:p>
            <a:pPr marL="800100" lvl="1" indent="-342900">
              <a:buFont typeface="Wingdings" panose="05000000000000000000" pitchFamily="2" charset="2"/>
              <a:buChar char="§"/>
            </a:pPr>
            <a:r>
              <a:rPr lang="ka-GE" sz="2200" dirty="0">
                <a:solidFill>
                  <a:schemeClr val="tx1"/>
                </a:solidFill>
              </a:rPr>
              <a:t>ორგანიზაციული - მიგრაციული ნაკადების რეგულირებისათვის საჭირო ორგანიზაციული ინსტიტუტების ფორმირება და მათი საქმიანობის </a:t>
            </a:r>
            <a:r>
              <a:rPr lang="ka-GE" sz="2200" dirty="0" smtClean="0">
                <a:solidFill>
                  <a:schemeClr val="tx1"/>
                </a:solidFill>
              </a:rPr>
              <a:t>მხარდაჭერა;</a:t>
            </a:r>
            <a:endParaRPr lang="ka-GE" sz="2200" dirty="0">
              <a:solidFill>
                <a:schemeClr val="tx1"/>
              </a:solidFill>
            </a:endParaRPr>
          </a:p>
          <a:p>
            <a:pPr marL="800100" lvl="1" indent="-342900">
              <a:buFont typeface="Wingdings" panose="05000000000000000000" pitchFamily="2" charset="2"/>
              <a:buChar char="§"/>
            </a:pPr>
            <a:r>
              <a:rPr lang="ka-GE" sz="2200" dirty="0">
                <a:solidFill>
                  <a:schemeClr val="tx1"/>
                </a:solidFill>
              </a:rPr>
              <a:t>ეკონომიკური - </a:t>
            </a:r>
            <a:r>
              <a:rPr lang="ka-GE" sz="2200" dirty="0" smtClean="0">
                <a:solidFill>
                  <a:schemeClr val="tx1"/>
                </a:solidFill>
              </a:rPr>
              <a:t>ეკონომიკური </a:t>
            </a:r>
            <a:r>
              <a:rPr lang="ka-GE" sz="2200" dirty="0">
                <a:solidFill>
                  <a:schemeClr val="tx1"/>
                </a:solidFill>
              </a:rPr>
              <a:t>ბერკეტების გამოყენება ემიგრაციისა თუ იმიგრაციის სტიმულირებისთვის </a:t>
            </a:r>
            <a:r>
              <a:rPr lang="ka-GE" sz="2200" dirty="0" smtClean="0">
                <a:solidFill>
                  <a:schemeClr val="tx1"/>
                </a:solidFill>
              </a:rPr>
              <a:t>ან შემცირებისთვის;</a:t>
            </a:r>
            <a:endParaRPr lang="ka-GE" sz="2200" dirty="0">
              <a:solidFill>
                <a:schemeClr val="tx1"/>
              </a:solidFill>
            </a:endParaRPr>
          </a:p>
          <a:p>
            <a:endParaRPr lang="ka-GE" sz="900" b="1" i="1" dirty="0">
              <a:solidFill>
                <a:schemeClr val="tx1"/>
              </a:solidFill>
            </a:endParaRPr>
          </a:p>
          <a:p>
            <a:pPr marL="342900" indent="-342900">
              <a:buFont typeface="Wingdings" pitchFamily="2" charset="2"/>
              <a:buChar char="Ø"/>
            </a:pPr>
            <a:r>
              <a:rPr lang="ka-GE" sz="2400" b="1" i="1" dirty="0">
                <a:solidFill>
                  <a:schemeClr val="tx1"/>
                </a:solidFill>
              </a:rPr>
              <a:t>მიგრაციის პოლიტიკის </a:t>
            </a:r>
            <a:r>
              <a:rPr lang="ka-GE" sz="2400" b="1" i="1" dirty="0" smtClean="0">
                <a:solidFill>
                  <a:schemeClr val="tx1"/>
                </a:solidFill>
              </a:rPr>
              <a:t>მოდელები</a:t>
            </a:r>
          </a:p>
          <a:p>
            <a:pPr marL="800100" lvl="1" indent="-342900">
              <a:buFont typeface="Wingdings" panose="05000000000000000000" pitchFamily="2" charset="2"/>
              <a:buChar char="§"/>
            </a:pPr>
            <a:r>
              <a:rPr lang="ka-GE" sz="2200" dirty="0">
                <a:solidFill>
                  <a:schemeClr val="tx1"/>
                </a:solidFill>
              </a:rPr>
              <a:t>მკაცრად </a:t>
            </a:r>
            <a:r>
              <a:rPr lang="ka-GE" sz="2200" dirty="0" smtClean="0">
                <a:solidFill>
                  <a:schemeClr val="tx1"/>
                </a:solidFill>
              </a:rPr>
              <a:t>რეგულირებული, </a:t>
            </a:r>
            <a:r>
              <a:rPr lang="ka-GE" sz="2200" dirty="0">
                <a:solidFill>
                  <a:schemeClr val="tx1"/>
                </a:solidFill>
              </a:rPr>
              <a:t>რომელიც ორიენტირებულია ქვეყნის ტერიტორიაზე მიგრაციის ნაკადების მკვეთრად შემცირებაზე (მკაცრი სავიზო პოლიტიკა, ქვოტირება, სამართლებრივი სტატუსის მინიჭების პროცედურების გამკაცრება, სამუშაო ძალის ექსპორტ-იმპორტის შემზღუდავი რეგულაციების დაწესება და ა.შ.).</a:t>
            </a:r>
            <a:endParaRPr lang="ka-GE" sz="2200" dirty="0" smtClean="0">
              <a:solidFill>
                <a:schemeClr val="tx1"/>
              </a:solidFill>
            </a:endParaRPr>
          </a:p>
          <a:p>
            <a:pPr marL="800100" lvl="1" indent="-342900">
              <a:buFont typeface="Wingdings" panose="05000000000000000000" pitchFamily="2" charset="2"/>
              <a:buChar char="§"/>
            </a:pPr>
            <a:r>
              <a:rPr lang="ka-GE" sz="2200" dirty="0">
                <a:solidFill>
                  <a:schemeClr val="tx1"/>
                </a:solidFill>
              </a:rPr>
              <a:t>ლიბერალური, რომელიც ეფუძნება საერთაშორისო სტანდარტებს და ორიენტირებულია მიგრანტებისა და მათი ოჯახის წევრების უფლებების დაცვაზე, უზრუნველყოფს მიგრანტების თავისუფალ გადაადგილებას და პროცე­სების დერეგულაციას.</a:t>
            </a:r>
            <a:endParaRPr lang="ka-GE" sz="2200" dirty="0" smtClean="0">
              <a:solidFill>
                <a:schemeClr val="tx1"/>
              </a:solidFill>
            </a:endParaRPr>
          </a:p>
          <a:p>
            <a:pPr marL="800100" lvl="1" indent="-342900">
              <a:buFont typeface="Wingdings" panose="05000000000000000000" pitchFamily="2" charset="2"/>
              <a:buChar char="§"/>
            </a:pPr>
            <a:r>
              <a:rPr lang="ka-GE" sz="2200" dirty="0" smtClean="0">
                <a:solidFill>
                  <a:schemeClr val="tx1"/>
                </a:solidFill>
              </a:rPr>
              <a:t>შერეული </a:t>
            </a:r>
            <a:r>
              <a:rPr lang="ka-GE" sz="2200" dirty="0">
                <a:solidFill>
                  <a:schemeClr val="tx1"/>
                </a:solidFill>
              </a:rPr>
              <a:t>- რომელიც გულისხმობს მიგრანტის უფლებების დაცვისა და სახელმწიფოს ეროვნული ინტერესების გონივრულ შეხამებას. </a:t>
            </a:r>
            <a:endParaRPr lang="ka-GE" sz="2200" dirty="0" smtClean="0">
              <a:solidFill>
                <a:schemeClr val="tx1"/>
              </a:solidFill>
            </a:endParaRPr>
          </a:p>
          <a:p>
            <a:pPr marL="342900" indent="-342900">
              <a:buFont typeface="Wingdings" pitchFamily="2" charset="2"/>
              <a:buChar char="Ø"/>
            </a:pPr>
            <a:endParaRPr lang="en-US" sz="2200" i="1" dirty="0">
              <a:solidFill>
                <a:schemeClr val="tx1"/>
              </a:solidFill>
            </a:endParaRPr>
          </a:p>
        </p:txBody>
      </p:sp>
    </p:spTree>
    <p:extLst>
      <p:ext uri="{BB962C8B-B14F-4D97-AF65-F5344CB8AC3E}">
        <p14:creationId xmlns:p14="http://schemas.microsoft.com/office/powerpoint/2010/main" val="6720794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7368" y="198871"/>
            <a:ext cx="10515600" cy="691779"/>
          </a:xfrm>
        </p:spPr>
        <p:txBody>
          <a:bodyPr>
            <a:normAutofit/>
          </a:bodyPr>
          <a:lstStyle/>
          <a:p>
            <a:pPr algn="ctr"/>
            <a:r>
              <a:rPr lang="ka-GE" sz="3200" b="1" dirty="0" smtClean="0"/>
              <a:t>შრომითი მიგრაციიის საკანონმდებლო რეგულირება</a:t>
            </a:r>
            <a:endParaRPr lang="en-US" sz="3200" b="1" dirty="0"/>
          </a:p>
        </p:txBody>
      </p:sp>
      <p:sp>
        <p:nvSpPr>
          <p:cNvPr id="3" name="Content Placeholder 2"/>
          <p:cNvSpPr>
            <a:spLocks noGrp="1"/>
          </p:cNvSpPr>
          <p:nvPr>
            <p:ph idx="1"/>
          </p:nvPr>
        </p:nvSpPr>
        <p:spPr>
          <a:xfrm>
            <a:off x="451261" y="1056904"/>
            <a:ext cx="11447814" cy="5486400"/>
          </a:xfrm>
        </p:spPr>
        <p:txBody>
          <a:bodyPr>
            <a:normAutofit lnSpcReduction="10000"/>
          </a:bodyPr>
          <a:lstStyle/>
          <a:p>
            <a:pPr marL="0" indent="0">
              <a:buNone/>
            </a:pPr>
            <a:r>
              <a:rPr lang="ka-GE" dirty="0" smtClean="0"/>
              <a:t>შრომითი მიგრაციიის ეროვნული კანონმდებლობა ადგენს ნორმებს, რომელთა საფუძველზეც რეგულირდება ქვეყანაში უცხოური სამუშაო ძალის იმიგრაცია და საზღვარგარეთ შრომითი ემიგრაციის პროცესები. კერძოდ: </a:t>
            </a:r>
          </a:p>
          <a:p>
            <a:pPr>
              <a:buFont typeface="Wingdings" panose="05000000000000000000" pitchFamily="2" charset="2"/>
              <a:buChar char="§"/>
            </a:pPr>
            <a:r>
              <a:rPr lang="ka-GE" dirty="0" smtClean="0"/>
              <a:t>იმიგრაციის კანონმდებლობით რეგულირდება ეროვნულ შრომის ბაზარზე უცხოური სამუშაო ძალის  დაშვების წინაპირობები, რაოდენობა და პროცედურები (კვოტები, სამუშაო ძალის იმპორტის წესები და პასუხისმგებელი ინსტიტუტები და სხვ.). შრომითი იმიგრაციის სახელმწიფო რეგულირების უპირველესი მიზანია უცხოელი მიგრანტების უკონტროლო ნაკადებისგან ადგილობრივი შრომის ბაზრის დაცვა.</a:t>
            </a:r>
          </a:p>
          <a:p>
            <a:pPr>
              <a:buFont typeface="Wingdings" panose="05000000000000000000" pitchFamily="2" charset="2"/>
              <a:buChar char="§"/>
            </a:pPr>
            <a:r>
              <a:rPr lang="ka-GE" dirty="0" smtClean="0"/>
              <a:t>ემიგრაციის კანონმდებლობით საზღვარგარეთ დროებითი დასაქმების პირობებისა და პროცედურების იმდაგვარად დარეგულირება, რომ იგი სასარგებლო იყოს მოცემული ქვეყნის მოქალაქეებისა და ზოგადად სახელმწიფოსთვის. </a:t>
            </a:r>
          </a:p>
          <a:p>
            <a:pPr>
              <a:buFont typeface="Wingdings" panose="05000000000000000000" pitchFamily="2" charset="2"/>
              <a:buChar char="§"/>
            </a:pPr>
            <a:endParaRPr lang="en-US" dirty="0"/>
          </a:p>
        </p:txBody>
      </p:sp>
    </p:spTree>
    <p:extLst>
      <p:ext uri="{BB962C8B-B14F-4D97-AF65-F5344CB8AC3E}">
        <p14:creationId xmlns:p14="http://schemas.microsoft.com/office/powerpoint/2010/main" val="249262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03200" y="132134"/>
            <a:ext cx="11785600" cy="675388"/>
          </a:xfrm>
        </p:spPr>
        <p:txBody>
          <a:bodyPr>
            <a:normAutofit fontScale="90000"/>
          </a:bodyPr>
          <a:lstStyle/>
          <a:p>
            <a:pPr algn="ctr">
              <a:defRPr/>
            </a:pPr>
            <a:r>
              <a:rPr lang="ka-GE" altLang="en-US" sz="3000" b="1" dirty="0" smtClean="0">
                <a:latin typeface="+mn-lt"/>
              </a:rPr>
              <a:t>შრომითი მიგრაციის რეგულირება საქართველოში: კანონმდებლობა</a:t>
            </a:r>
            <a:endParaRPr lang="en-US" altLang="en-US" sz="3000" dirty="0" smtClean="0">
              <a:latin typeface="+mn-lt"/>
            </a:endParaRPr>
          </a:p>
        </p:txBody>
      </p:sp>
      <p:sp>
        <p:nvSpPr>
          <p:cNvPr id="13315" name="Content Placeholder 3"/>
          <p:cNvSpPr>
            <a:spLocks noGrp="1"/>
          </p:cNvSpPr>
          <p:nvPr>
            <p:ph sz="half" idx="2"/>
          </p:nvPr>
        </p:nvSpPr>
        <p:spPr>
          <a:xfrm>
            <a:off x="203200" y="807522"/>
            <a:ext cx="11785600" cy="5937662"/>
          </a:xfrm>
        </p:spPr>
        <p:txBody>
          <a:bodyPr>
            <a:noAutofit/>
          </a:bodyPr>
          <a:lstStyle/>
          <a:p>
            <a:pPr algn="just">
              <a:buFont typeface="Wingdings" panose="05000000000000000000" pitchFamily="2" charset="2"/>
              <a:buChar char="§"/>
              <a:defRPr/>
            </a:pPr>
            <a:r>
              <a:rPr lang="ka-GE" altLang="en-US" sz="2100" dirty="0" smtClean="0"/>
              <a:t>კანონი </a:t>
            </a:r>
            <a:r>
              <a:rPr lang="ka-GE" altLang="en-US" sz="2100" dirty="0"/>
              <a:t>,,უცხოელთა და მოქალაქეობის არმქონე პირთა სამართლებრივი მდგომარეობის შესახებ</a:t>
            </a:r>
            <a:r>
              <a:rPr lang="ka-GE" altLang="en-US" sz="2100" dirty="0" smtClean="0"/>
              <a:t>“</a:t>
            </a:r>
            <a:r>
              <a:rPr lang="en-US" altLang="en-US" sz="2100" dirty="0" smtClean="0"/>
              <a:t>;</a:t>
            </a:r>
            <a:endParaRPr lang="ka-GE" altLang="en-US" sz="2100" dirty="0" smtClean="0">
              <a:solidFill>
                <a:schemeClr val="tx1"/>
              </a:solidFill>
            </a:endParaRPr>
          </a:p>
          <a:p>
            <a:pPr algn="just">
              <a:buFont typeface="Wingdings" panose="05000000000000000000" pitchFamily="2" charset="2"/>
              <a:buChar char="§"/>
              <a:defRPr/>
            </a:pPr>
            <a:r>
              <a:rPr lang="ka-GE" altLang="en-US" sz="2100" dirty="0" smtClean="0">
                <a:solidFill>
                  <a:schemeClr val="tx1"/>
                </a:solidFill>
              </a:rPr>
              <a:t>კანონი ”შრომითი მიგრაციის შესახებ”. </a:t>
            </a:r>
          </a:p>
          <a:p>
            <a:pPr algn="just">
              <a:buFont typeface="Wingdings" panose="05000000000000000000" pitchFamily="2" charset="2"/>
              <a:buChar char="§"/>
              <a:defRPr/>
            </a:pPr>
            <a:r>
              <a:rPr lang="ka-GE" sz="2100" dirty="0" smtClean="0">
                <a:solidFill>
                  <a:schemeClr val="tx1"/>
                </a:solidFill>
              </a:rPr>
              <a:t>კანონქვემდებარე </a:t>
            </a:r>
            <a:r>
              <a:rPr lang="ka-GE" sz="2100" dirty="0">
                <a:solidFill>
                  <a:schemeClr val="tx1"/>
                </a:solidFill>
              </a:rPr>
              <a:t>აქტები: </a:t>
            </a:r>
            <a:endParaRPr lang="en-US" sz="2100" dirty="0">
              <a:solidFill>
                <a:schemeClr val="tx1"/>
              </a:solidFill>
            </a:endParaRPr>
          </a:p>
          <a:p>
            <a:pPr lvl="1">
              <a:buFont typeface="Wingdings" panose="05000000000000000000" pitchFamily="2" charset="2"/>
              <a:buChar char="ü"/>
            </a:pPr>
            <a:r>
              <a:rPr lang="ka-GE" sz="2000" dirty="0">
                <a:solidFill>
                  <a:schemeClr val="tx1"/>
                </a:solidFill>
              </a:rPr>
              <a:t>საქართველოს მთავრობის 2015 წლის 7 აგვისტოს №417 დადგენილებით დამტკიცებული „შრომითი იმიგრანტის (საქართველოში მუდმივი ბინადრობის ნებართვის არმქონე უცხოელის) ადგილობრივ დამსაქმებელთან შრომითი მოწყობისა და ანაზღაურებადი შრომითი საქმიანობის განხორციელების წესი“; </a:t>
            </a:r>
            <a:endParaRPr lang="en-US" sz="2000" dirty="0">
              <a:solidFill>
                <a:schemeClr val="tx1"/>
              </a:solidFill>
            </a:endParaRPr>
          </a:p>
          <a:p>
            <a:pPr lvl="1">
              <a:buFont typeface="Wingdings" panose="05000000000000000000" pitchFamily="2" charset="2"/>
              <a:buChar char="ü"/>
            </a:pPr>
            <a:r>
              <a:rPr lang="ka-GE" sz="2000" dirty="0" smtClean="0">
                <a:solidFill>
                  <a:schemeClr val="tx1"/>
                </a:solidFill>
              </a:rPr>
              <a:t>საქართველოს მთავრობის 2015 წლის 17 დეკემბრის #631 დადგენილებით დამტკიცებული „იურიდიული პირის, ინდივიდუალური მეწარმის ან უცხო ქვეყნის საწარმოს ან არასამეწარმეო (არაკომერციული) იურიდიული პირის ფილიალის (წარმომადგენლობის, მუდმივი დაწესებულების) მიერ უცხოელი დამსაქმებლის შესახებ ინფორმაციისა და შრომითი მიგრაციის სფეროში განხორციელებული საქმიანობის შესახებ ანგარიშის წარდგენის წესი“;</a:t>
            </a:r>
            <a:endParaRPr lang="en-US" sz="2000" dirty="0" smtClean="0">
              <a:solidFill>
                <a:schemeClr val="tx1"/>
              </a:solidFill>
            </a:endParaRPr>
          </a:p>
          <a:p>
            <a:pPr lvl="1">
              <a:buFont typeface="Wingdings" panose="05000000000000000000" pitchFamily="2" charset="2"/>
              <a:buChar char="ü"/>
            </a:pPr>
            <a:r>
              <a:rPr lang="ka-GE" sz="2000" dirty="0" smtClean="0">
                <a:solidFill>
                  <a:schemeClr val="tx1"/>
                </a:solidFill>
              </a:rPr>
              <a:t>საქართველოს </a:t>
            </a:r>
            <a:r>
              <a:rPr lang="ka-GE" sz="2000" dirty="0">
                <a:solidFill>
                  <a:schemeClr val="tx1"/>
                </a:solidFill>
              </a:rPr>
              <a:t>შრომის, ჯანმრთელობისა და სოციალური დაცვის მინისტრის 2015 წლის 4 ნოემბრის №01-54/ნ </a:t>
            </a:r>
            <a:r>
              <a:rPr lang="ka-GE" sz="2000" dirty="0" smtClean="0">
                <a:solidFill>
                  <a:schemeClr val="tx1"/>
                </a:solidFill>
              </a:rPr>
              <a:t>ბრძანებით დამტკიცებული „ადგილობრივი </a:t>
            </a:r>
            <a:r>
              <a:rPr lang="ka-GE" sz="2000" dirty="0">
                <a:solidFill>
                  <a:schemeClr val="tx1"/>
                </a:solidFill>
              </a:rPr>
              <a:t>დამსაქმებლის მიერ საქართველოს შრომის, ჯანმრთელობისა და სოციალური დაცვის სამინისტროს სახელმწიფო კონტროლს დაქვემდებარებულ სსიპ - სოციალური მომსახურების სააგენტოსთვის საქართველოში კანონიერად მყოფი იმიგრანტის დასაქმების შესახებ შეტყობინების </a:t>
            </a:r>
            <a:r>
              <a:rPr lang="ka-GE" sz="2000" dirty="0" smtClean="0">
                <a:solidFill>
                  <a:schemeClr val="tx1"/>
                </a:solidFill>
              </a:rPr>
              <a:t>წესი“.</a:t>
            </a:r>
            <a:endParaRPr lang="en-US" sz="2000" dirty="0">
              <a:solidFill>
                <a:schemeClr val="tx1"/>
              </a:solidFill>
            </a:endParaRPr>
          </a:p>
          <a:p>
            <a:pPr algn="just">
              <a:buFontTx/>
              <a:buChar char="-"/>
              <a:defRPr/>
            </a:pPr>
            <a:endParaRPr lang="en-US" altLang="en-US" sz="2100" dirty="0" smtClean="0">
              <a:solidFill>
                <a:schemeClr val="tx1"/>
              </a:solidFill>
              <a:latin typeface="Sylfaen" panose="010A0502050306030303" pitchFamily="18" charset="0"/>
            </a:endParaRPr>
          </a:p>
        </p:txBody>
      </p:sp>
    </p:spTree>
    <p:extLst>
      <p:ext uri="{BB962C8B-B14F-4D97-AF65-F5344CB8AC3E}">
        <p14:creationId xmlns:p14="http://schemas.microsoft.com/office/powerpoint/2010/main" val="2667701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991" y="103868"/>
            <a:ext cx="10515600" cy="763031"/>
          </a:xfrm>
        </p:spPr>
        <p:txBody>
          <a:bodyPr>
            <a:noAutofit/>
          </a:bodyPr>
          <a:lstStyle/>
          <a:p>
            <a:pPr algn="ctr"/>
            <a:r>
              <a:rPr lang="ka-GE" sz="2800" b="1" dirty="0" smtClean="0"/>
              <a:t>რა გაკეთდა და კეთდება დროებითი შრომითი (მათ შორის ცირკულარული) მიგრაციის ხელშესაწყობად </a:t>
            </a:r>
            <a:endParaRPr lang="en-US" sz="2800" b="1" dirty="0"/>
          </a:p>
        </p:txBody>
      </p:sp>
      <p:sp>
        <p:nvSpPr>
          <p:cNvPr id="3" name="Content Placeholder 2"/>
          <p:cNvSpPr>
            <a:spLocks noGrp="1"/>
          </p:cNvSpPr>
          <p:nvPr>
            <p:ph idx="1"/>
          </p:nvPr>
        </p:nvSpPr>
        <p:spPr>
          <a:xfrm>
            <a:off x="261257" y="985653"/>
            <a:ext cx="11602191" cy="5630698"/>
          </a:xfrm>
        </p:spPr>
        <p:txBody>
          <a:bodyPr>
            <a:noAutofit/>
          </a:bodyPr>
          <a:lstStyle/>
          <a:p>
            <a:pPr algn="just">
              <a:defRPr/>
            </a:pPr>
            <a:r>
              <a:rPr lang="ka-GE" altLang="en-US" sz="1900" dirty="0">
                <a:solidFill>
                  <a:schemeClr val="accent5">
                    <a:lumMod val="25000"/>
                  </a:schemeClr>
                </a:solidFill>
              </a:rPr>
              <a:t>2014 წელს, ხელი მოეწერა საქართველოსა და საფრანგეთის მთავრობებს შორის კვალიფიციური სპეციალისტების ბინადრობისა და ცირკულარული მიგრაციის შესახებ ხელშეკრულებას. აღნიშნული ხელშეკრულება რატიფიცირებულია საქართველოს პარლამენტის მიერ, ხოლო ფრანგულ მხარეს ხელშეკრულების რატიფიცირება ჯერ არ მოუხდენია.</a:t>
            </a:r>
            <a:endParaRPr lang="en-US" altLang="en-US" sz="1900" dirty="0">
              <a:solidFill>
                <a:schemeClr val="accent5">
                  <a:lumMod val="25000"/>
                </a:schemeClr>
              </a:solidFill>
            </a:endParaRPr>
          </a:p>
          <a:p>
            <a:pPr algn="just">
              <a:defRPr/>
            </a:pPr>
            <a:r>
              <a:rPr lang="ka-GE" altLang="en-US" sz="1900" dirty="0">
                <a:solidFill>
                  <a:schemeClr val="accent5">
                    <a:lumMod val="25000"/>
                  </a:schemeClr>
                </a:solidFill>
              </a:rPr>
              <a:t>2013-2016 წწ. </a:t>
            </a:r>
            <a:r>
              <a:rPr lang="en-US" altLang="en-US" sz="1900" dirty="0">
                <a:solidFill>
                  <a:schemeClr val="accent5">
                    <a:lumMod val="25000"/>
                  </a:schemeClr>
                </a:solidFill>
              </a:rPr>
              <a:t>GIZ</a:t>
            </a:r>
            <a:r>
              <a:rPr lang="ka-GE" altLang="en-US" sz="1900" dirty="0">
                <a:solidFill>
                  <a:schemeClr val="accent5">
                    <a:lumMod val="25000"/>
                  </a:schemeClr>
                </a:solidFill>
              </a:rPr>
              <a:t>-ის მიერ </a:t>
            </a:r>
            <a:r>
              <a:rPr lang="ka-GE" altLang="en-US" sz="1900" dirty="0" smtClean="0">
                <a:solidFill>
                  <a:schemeClr val="accent5">
                    <a:lumMod val="25000"/>
                  </a:schemeClr>
                </a:solidFill>
              </a:rPr>
              <a:t>განხორციელდა პილოტური პროექტი, რომლის ფარგლებშიც მოხდა მედდებისა და მომსახურების სფეროს სპეციალისტების დროებითი დასაქმება გერმანიაში;</a:t>
            </a:r>
            <a:endParaRPr lang="ka-GE" altLang="en-US" sz="1900" dirty="0">
              <a:solidFill>
                <a:schemeClr val="accent5">
                  <a:lumMod val="25000"/>
                </a:schemeClr>
              </a:solidFill>
            </a:endParaRPr>
          </a:p>
          <a:p>
            <a:pPr algn="just">
              <a:defRPr/>
            </a:pPr>
            <a:r>
              <a:rPr lang="ka-GE" altLang="en-US" sz="1900" dirty="0">
                <a:solidFill>
                  <a:schemeClr val="accent5">
                    <a:lumMod val="25000"/>
                  </a:schemeClr>
                </a:solidFill>
              </a:rPr>
              <a:t>2016-2017 წწ. </a:t>
            </a:r>
            <a:r>
              <a:rPr lang="en-US" altLang="en-US" sz="1900" dirty="0" smtClean="0">
                <a:solidFill>
                  <a:schemeClr val="accent5">
                    <a:lumMod val="25000"/>
                  </a:schemeClr>
                </a:solidFill>
              </a:rPr>
              <a:t>IOM</a:t>
            </a:r>
            <a:r>
              <a:rPr lang="ka-GE" altLang="en-US" sz="1900" dirty="0" smtClean="0">
                <a:solidFill>
                  <a:schemeClr val="accent5">
                    <a:lumMod val="25000"/>
                  </a:schemeClr>
                </a:solidFill>
              </a:rPr>
              <a:t>-ის </a:t>
            </a:r>
            <a:r>
              <a:rPr lang="ka-GE" altLang="en-US" sz="1900" dirty="0">
                <a:solidFill>
                  <a:schemeClr val="accent5">
                    <a:lumMod val="25000"/>
                  </a:schemeClr>
                </a:solidFill>
              </a:rPr>
              <a:t>მიერ საქართველოს შრომის, </a:t>
            </a:r>
            <a:r>
              <a:rPr lang="ka-GE" altLang="en-US" sz="1900" dirty="0" smtClean="0">
                <a:solidFill>
                  <a:schemeClr val="accent5">
                    <a:lumMod val="25000"/>
                  </a:schemeClr>
                </a:solidFill>
              </a:rPr>
              <a:t>ჯანმრთელობისა და სოციალური დაცვის </a:t>
            </a:r>
            <a:r>
              <a:rPr lang="ka-GE" altLang="en-US" sz="1900" dirty="0">
                <a:solidFill>
                  <a:schemeClr val="accent5">
                    <a:lumMod val="25000"/>
                  </a:schemeClr>
                </a:solidFill>
              </a:rPr>
              <a:t>სამინისტროსთან თანამშრომლობით </a:t>
            </a:r>
            <a:r>
              <a:rPr lang="ka-GE" altLang="en-US" sz="1900" dirty="0" smtClean="0">
                <a:solidFill>
                  <a:schemeClr val="accent5">
                    <a:lumMod val="25000"/>
                  </a:schemeClr>
                </a:solidFill>
              </a:rPr>
              <a:t>გახორციელდა პილოტური </a:t>
            </a:r>
            <a:r>
              <a:rPr lang="ka-GE" altLang="en-US" sz="1900" dirty="0">
                <a:solidFill>
                  <a:schemeClr val="accent5">
                    <a:lumMod val="25000"/>
                  </a:schemeClr>
                </a:solidFill>
              </a:rPr>
              <a:t>პროექტი „საქართველოს სამუშაო ძალის დროებითი შრომითი მიგრაციის პილოტირება პოლონეთსა და ესტონეთში“; </a:t>
            </a:r>
          </a:p>
          <a:p>
            <a:pPr algn="just">
              <a:defRPr/>
            </a:pPr>
            <a:r>
              <a:rPr lang="en-US" altLang="en-US" sz="1900" dirty="0" smtClean="0">
                <a:solidFill>
                  <a:schemeClr val="accent5">
                    <a:lumMod val="25000"/>
                  </a:schemeClr>
                </a:solidFill>
              </a:rPr>
              <a:t>IOM</a:t>
            </a:r>
            <a:r>
              <a:rPr lang="ka-GE" altLang="en-US" sz="1900" dirty="0" smtClean="0">
                <a:solidFill>
                  <a:schemeClr val="accent5">
                    <a:lumMod val="25000"/>
                  </a:schemeClr>
                </a:solidFill>
              </a:rPr>
              <a:t> 2017 წლის ნოემბრიდან ახორციელებს </a:t>
            </a:r>
            <a:r>
              <a:rPr lang="en-US" altLang="en-US" sz="1900" dirty="0" smtClean="0">
                <a:solidFill>
                  <a:schemeClr val="accent5">
                    <a:lumMod val="25000"/>
                  </a:schemeClr>
                </a:solidFill>
              </a:rPr>
              <a:t>EU</a:t>
            </a:r>
            <a:r>
              <a:rPr lang="ka-GE" altLang="en-US" sz="1900" dirty="0">
                <a:solidFill>
                  <a:schemeClr val="accent5">
                    <a:lumMod val="25000"/>
                  </a:schemeClr>
                </a:solidFill>
              </a:rPr>
              <a:t>-ს მიერ </a:t>
            </a:r>
            <a:r>
              <a:rPr lang="ka-GE" altLang="en-US" sz="1900" dirty="0" smtClean="0">
                <a:solidFill>
                  <a:schemeClr val="accent5">
                    <a:lumMod val="25000"/>
                  </a:schemeClr>
                </a:solidFill>
              </a:rPr>
              <a:t>დაფინანსებულ 3-წლიან პროექტს, როლის ფარგლებშიც დაგეგმილია შრომითი მიგრაციის სფეროში სახელმწიფოს პოტენციალის გაძლიერება (მიგრაციის სამთავრობო კომისიის სამდივნო, შრომის სამინისტრო, საგარეო საქმეთა სამინისტრო და სხვ.) </a:t>
            </a:r>
          </a:p>
          <a:p>
            <a:pPr algn="just">
              <a:defRPr/>
            </a:pPr>
            <a:r>
              <a:rPr lang="x-none" altLang="en-US" sz="1900" dirty="0" smtClean="0">
                <a:solidFill>
                  <a:schemeClr val="accent5">
                    <a:lumMod val="25000"/>
                  </a:schemeClr>
                </a:solidFill>
              </a:rPr>
              <a:t>მიმდინარეობს მოსამზადებელი სამუშაოები დროებითი შრომითი მიგრაციის სფეროში  საქართველოსა და პოლონეთის რესპუბლიკას შორის თანამშრომლობის ხელშეკრულების დასადებად;</a:t>
            </a:r>
          </a:p>
          <a:p>
            <a:pPr algn="just">
              <a:defRPr/>
            </a:pPr>
            <a:r>
              <a:rPr lang="ka-GE" altLang="en-US" sz="1900" dirty="0" smtClean="0">
                <a:solidFill>
                  <a:schemeClr val="accent5">
                    <a:lumMod val="25000"/>
                  </a:schemeClr>
                </a:solidFill>
              </a:rPr>
              <a:t>იგეგმება აქტიური თანამშრომლობა ევროკავშირის 6 ქვეყანასთან, ასევე თურქეთთან, ისრაელთან, ...</a:t>
            </a:r>
          </a:p>
          <a:p>
            <a:pPr marL="0" indent="0" algn="just">
              <a:buNone/>
              <a:defRPr/>
            </a:pPr>
            <a:r>
              <a:rPr lang="ka-GE" altLang="en-US" sz="1900" b="1" i="1" dirty="0" smtClean="0">
                <a:solidFill>
                  <a:schemeClr val="accent5">
                    <a:lumMod val="25000"/>
                  </a:schemeClr>
                </a:solidFill>
              </a:rPr>
              <a:t>ამ ეტაპზე აუცილებელია დროებითი შრომითი მიგრაციის სფეროში სახელმწიფო უწყებების კომპეტენციების დაზუსტება და ამ საქმიანობის კოორდინაცია.</a:t>
            </a:r>
          </a:p>
        </p:txBody>
      </p:sp>
    </p:spTree>
    <p:extLst>
      <p:ext uri="{BB962C8B-B14F-4D97-AF65-F5344CB8AC3E}">
        <p14:creationId xmlns:p14="http://schemas.microsoft.com/office/powerpoint/2010/main" val="25292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758" y="139495"/>
            <a:ext cx="11768447" cy="1024288"/>
          </a:xfrm>
        </p:spPr>
        <p:txBody>
          <a:bodyPr>
            <a:normAutofit/>
          </a:bodyPr>
          <a:lstStyle/>
          <a:p>
            <a:pPr algn="ctr"/>
            <a:r>
              <a:rPr lang="ka-GE" sz="2800" b="1" dirty="0" smtClean="0"/>
              <a:t>შრომითი მიგრაციის სფეროში საქართველოს მთავრობის უფლებამოსილებები</a:t>
            </a:r>
            <a:r>
              <a:rPr lang="en-US" sz="2800" b="1" dirty="0" smtClean="0"/>
              <a:t> </a:t>
            </a:r>
            <a:r>
              <a:rPr lang="ka-GE" sz="2800" b="1" dirty="0" smtClean="0"/>
              <a:t>(კანონი „შრომითი მიგრაციის შესახებ“, მუხლი 5)</a:t>
            </a:r>
            <a:endParaRPr lang="en-US" sz="2800" dirty="0"/>
          </a:p>
        </p:txBody>
      </p:sp>
      <p:sp>
        <p:nvSpPr>
          <p:cNvPr id="3" name="Content Placeholder 2"/>
          <p:cNvSpPr>
            <a:spLocks noGrp="1"/>
          </p:cNvSpPr>
          <p:nvPr>
            <p:ph idx="1"/>
          </p:nvPr>
        </p:nvSpPr>
        <p:spPr>
          <a:xfrm>
            <a:off x="403761" y="1258784"/>
            <a:ext cx="11435938" cy="5415148"/>
          </a:xfrm>
        </p:spPr>
        <p:txBody>
          <a:bodyPr>
            <a:normAutofit fontScale="85000" lnSpcReduction="20000"/>
          </a:bodyPr>
          <a:lstStyle/>
          <a:p>
            <a:pPr marL="0" indent="0">
              <a:spcBef>
                <a:spcPts val="600"/>
              </a:spcBef>
              <a:spcAft>
                <a:spcPts val="600"/>
              </a:spcAft>
              <a:buNone/>
            </a:pPr>
            <a:r>
              <a:rPr lang="ka-GE" dirty="0" smtClean="0"/>
              <a:t>ა</a:t>
            </a:r>
            <a:r>
              <a:rPr lang="ka-GE" dirty="0"/>
              <a:t>) შრომითი მიგრაციის სფეროში ერთიანი სახელმწიფო პოლიტიკის განხორციელება;</a:t>
            </a:r>
          </a:p>
          <a:p>
            <a:pPr marL="0" indent="0">
              <a:spcBef>
                <a:spcPts val="600"/>
              </a:spcBef>
              <a:spcAft>
                <a:spcPts val="600"/>
              </a:spcAft>
              <a:buNone/>
            </a:pPr>
            <a:r>
              <a:rPr lang="ka-GE" dirty="0"/>
              <a:t>ბ) შრომითი მიგრაციის სფეროში სახელმწიფო პროგრამების დამტკიცება და მათი შესრულების უზრუნველყოფა;</a:t>
            </a:r>
          </a:p>
          <a:p>
            <a:pPr marL="0" indent="0">
              <a:spcBef>
                <a:spcPts val="600"/>
              </a:spcBef>
              <a:spcAft>
                <a:spcPts val="600"/>
              </a:spcAft>
              <a:buNone/>
            </a:pPr>
            <a:r>
              <a:rPr lang="ka-GE" dirty="0"/>
              <a:t>  გ) საქართველოს ფარგლების გარეთ შრომით მოწყობასთან დაკავშირებული საქმიანობის და შრომითი მიგრაციის სფეროში სახელმწიფო მმართველობის განხორციელების მარეგულირებელი კანონქვემდებარე აქტების დამტკიცება;</a:t>
            </a:r>
          </a:p>
          <a:p>
            <a:pPr marL="0" indent="0">
              <a:spcBef>
                <a:spcPts val="600"/>
              </a:spcBef>
              <a:spcAft>
                <a:spcPts val="600"/>
              </a:spcAft>
              <a:buNone/>
            </a:pPr>
            <a:r>
              <a:rPr lang="ka-GE" dirty="0"/>
              <a:t>დ) საქართველოს სახელმწიფო ინტერესებისა და ეროვნული შრომის ბაზრის მოთხოვნათა გათვალისწინებით, სხვა სახელმწიფოებთან სამუშაო ძალის გაცვლის შესახებ მოლაპარაკებების წარმოება და ხელშეკრულებების დადება;</a:t>
            </a:r>
          </a:p>
          <a:p>
            <a:pPr marL="0" indent="0">
              <a:spcBef>
                <a:spcPts val="600"/>
              </a:spcBef>
              <a:spcAft>
                <a:spcPts val="600"/>
              </a:spcAft>
              <a:buNone/>
            </a:pPr>
            <a:r>
              <a:rPr lang="ka-GE" dirty="0"/>
              <a:t>ე) შრომითი მიგრაციის სფეროში სახელმწიფო მმართველობის ეფექტიანი განხორციელებისათვის აუცილებელი ინფრასტრუქტურის, მათ შორის, შრომითი მიგრაციის მართვის საინფორმაციო სისტემის, განვითარება;</a:t>
            </a:r>
          </a:p>
          <a:p>
            <a:pPr marL="0" indent="0">
              <a:spcBef>
                <a:spcPts val="600"/>
              </a:spcBef>
              <a:spcAft>
                <a:spcPts val="600"/>
              </a:spcAft>
              <a:buNone/>
            </a:pPr>
            <a:r>
              <a:rPr lang="ka-GE" dirty="0"/>
              <a:t>ვ) სხვა უფლებამოსილებების განხორციელება საქართველოს კონსტიტუციის, საქართველოს საერთაშორისო ხელშეკრულებების, ამ კანონის, სხვა საკანონმდებლო აქტებისა და კანონქვემდებარე ნორმატიული აქტების შესაბამისად.</a:t>
            </a:r>
          </a:p>
          <a:p>
            <a:pPr marL="0" indent="0">
              <a:spcBef>
                <a:spcPts val="600"/>
              </a:spcBef>
              <a:spcAft>
                <a:spcPts val="600"/>
              </a:spcAft>
              <a:buNone/>
            </a:pPr>
            <a:endParaRPr lang="en-US" dirty="0"/>
          </a:p>
        </p:txBody>
      </p:sp>
    </p:spTree>
    <p:extLst>
      <p:ext uri="{BB962C8B-B14F-4D97-AF65-F5344CB8AC3E}">
        <p14:creationId xmlns:p14="http://schemas.microsoft.com/office/powerpoint/2010/main" val="1950029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1555</TotalTime>
  <Words>1271</Words>
  <Application>Microsoft Office PowerPoint</Application>
  <PresentationFormat>Widescreen</PresentationFormat>
  <Paragraphs>112</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Sylfaen</vt:lpstr>
      <vt:lpstr>Wingdings</vt:lpstr>
      <vt:lpstr>Office Theme</vt:lpstr>
      <vt:lpstr>შრომითი მიგრაცია  პოლიტიკა, გამოწვევები, რეგულირების მიმართულებები</vt:lpstr>
      <vt:lpstr>PowerPoint Presentation</vt:lpstr>
      <vt:lpstr> შრომითი მიგრაციის არსი </vt:lpstr>
      <vt:lpstr>შრომითი მიგრაციის სახეები</vt:lpstr>
      <vt:lpstr>შრომითი მიგრაციის რეგულირების მეთოდები და მოდელები</vt:lpstr>
      <vt:lpstr>შრომითი მიგრაციიის საკანონმდებლო რეგულირება</vt:lpstr>
      <vt:lpstr>შრომითი მიგრაციის რეგულირება საქართველოში: კანონმდებლობა</vt:lpstr>
      <vt:lpstr>რა გაკეთდა და კეთდება დროებითი შრომითი (მათ შორის ცირკულარული) მიგრაციის ხელშესაწყობად </vt:lpstr>
      <vt:lpstr>შრომითი მიგრაციის სფეროში საქართველოს მთავრობის უფლებამოსილებები (კანონი „შრომითი მიგრაციის შესახებ“, მუხლი 5)</vt:lpstr>
      <vt:lpstr>შრომითი მიგრაციის სფეროში სახელმწიფო მმართველობის განხორციელებაში საქართველოს სამინისტროების, საქართველოს სახელმწიფო მინისტრებისა და მათი აპარატების ზოგადი უფლება-მოვალეობებია (კანონი „შრომითი მიგრაციის შესახებ“, მუხლი 6, პ. 1):</vt:lpstr>
      <vt:lpstr>შრომითი მიგრაციის სფეროში საქართველოს შრომის, ჯანმრთელობისა და სოციალური დაცვის სამინისტროს ან/და მის სისტემაში შემავალი ადმინისტრაციული ორგანოების უფლებამოსილება (კანონი „შრომითი მიგრაციის შესახებ“, მუხლი 6, პ. 2, ქვეპუნქტი „ა“)</vt:lpstr>
      <vt:lpstr>შრომითი მიგრაციის სფეროში საქართველოს საგარეო საქმეთა სამინისტროს ან/და მის სისტემაში შემავალი ადმინისტრაციული ორგანოების  სპეციფიკური უფლება-მოვალეობები (კანონი „შრომითი მიგრაციის შესახებ“, მუხლი 6, პ. 2, ქვეპუნქტი „ბ“)</vt:lpstr>
      <vt:lpstr>საქართველოს საგარეო საქმეთა სამინისტროს დებულებიდან:</vt:lpstr>
      <vt:lpstr>შრომითი მიგრაციის სფეროში საქართველოს საგარეო საქმეთა სამინისტროს ან/და მის სისტემაში შემავალი ადმინისტრაციული ორგანოების საქმიანობის ძირითადი მიმართულებები არსებული კომპეტენციების ჩარჩოებში (ხედვა)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მიგრაციის ტენდენციები საქართველოში და IOM-ის როლი მიგრაციული პროცესების მართვაში</dc:title>
  <dc:creator>TAntadze</dc:creator>
  <cp:lastModifiedBy>TAntadze</cp:lastModifiedBy>
  <cp:revision>111</cp:revision>
  <cp:lastPrinted>2016-12-13T09:01:22Z</cp:lastPrinted>
  <dcterms:created xsi:type="dcterms:W3CDTF">2016-12-07T06:06:41Z</dcterms:created>
  <dcterms:modified xsi:type="dcterms:W3CDTF">2018-05-11T06:32:14Z</dcterms:modified>
</cp:coreProperties>
</file>