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Raleway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7E4C89-C143-4E90-BCA7-53076E66865C}">
  <a:tblStyle styleId="{4F7E4C89-C143-4E90-BCA7-53076E668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e45a773d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e45a773d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6f9199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6f91993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6f9199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6f9199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e45a773d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e45a773d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25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e45a773d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e45a773d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e45a773d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e45a773d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e45a773d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e45a773d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e45a773d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e45a773d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e45a773d2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e45a773d2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e45a773d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e45a773d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97050" y="1335250"/>
            <a:ext cx="7749900" cy="1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საცხო</a:t>
            </a:r>
            <a:r>
              <a:rPr lang="ka-GE" dirty="0" smtClean="0"/>
              <a:t>ვ</a:t>
            </a:r>
            <a:r>
              <a:rPr lang="en" dirty="0" smtClean="0"/>
              <a:t>რისის </a:t>
            </a:r>
            <a:r>
              <a:rPr lang="ka-GE" dirty="0" smtClean="0"/>
              <a:t>პოლიტიკის დოკუმენტის </a:t>
            </a:r>
            <a:r>
              <a:rPr lang="en" dirty="0" smtClean="0"/>
              <a:t>შემუშავების </a:t>
            </a:r>
            <a:r>
              <a:rPr lang="en" dirty="0"/>
              <a:t>პროცესი</a:t>
            </a:r>
            <a:endParaRPr dirty="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850" y="3881800"/>
            <a:ext cx="32289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142613" y="1317071"/>
            <a:ext cx="4153862" cy="322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უსახლკარობის განმარტების მნიშველობა </a:t>
            </a:r>
            <a:r>
              <a:rPr lang="ka-GE" sz="3200" dirty="0" smtClean="0"/>
              <a:t>პოლიტიკის დოკუმენტის</a:t>
            </a:r>
            <a:r>
              <a:rPr lang="en" sz="3200" dirty="0" smtClean="0"/>
              <a:t> </a:t>
            </a:r>
            <a:r>
              <a:rPr lang="en" sz="3200" dirty="0"/>
              <a:t>შემუშავების პროცესისთვის</a:t>
            </a:r>
            <a:endParaRPr sz="3200" dirty="0"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3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endParaRPr lang="ka-G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6050" lvl="0" indent="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endParaRPr lang="ka-G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6050" lvl="0" indent="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endParaRPr lang="ka-G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6050" lvl="0" indent="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r>
              <a:rPr lang="en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საჭიროა კონკრეტული 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და ამომწურავი განმარტების ჩამოყალიბება, რომელიც პრიორიტეტების, მიზნებისა და ამოცანების შემუშავების პროცესში მნიშვნელოვან როლს შეასრულებს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1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დროში გაწერილი პროცედურები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>
            <a:off x="340934" y="2199000"/>
            <a:ext cx="1872300" cy="745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4294967295"/>
          </p:nvPr>
        </p:nvSpPr>
        <p:spPr>
          <a:xfrm>
            <a:off x="340923" y="2336550"/>
            <a:ext cx="1455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08-09/2020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61" name="Google Shape;161;p23"/>
          <p:cNvGrpSpPr/>
          <p:nvPr/>
        </p:nvGrpSpPr>
        <p:grpSpPr>
          <a:xfrm>
            <a:off x="912820" y="1610215"/>
            <a:ext cx="198900" cy="593656"/>
            <a:chOff x="777447" y="1610215"/>
            <a:chExt cx="198900" cy="593656"/>
          </a:xfrm>
        </p:grpSpPr>
        <p:cxnSp>
          <p:nvCxnSpPr>
            <p:cNvPr id="162" name="Google Shape;162;p23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3" name="Google Shape;163;p23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23"/>
          <p:cNvSpPr txBox="1">
            <a:spLocks noGrp="1"/>
          </p:cNvSpPr>
          <p:nvPr>
            <p:ph type="body" idx="4294967295"/>
          </p:nvPr>
        </p:nvSpPr>
        <p:spPr>
          <a:xfrm>
            <a:off x="318375" y="374700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უსახლკარობის დეფინიციაზე შეთანხმება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1817054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4294967295"/>
          </p:nvPr>
        </p:nvSpPr>
        <p:spPr>
          <a:xfrm>
            <a:off x="2126317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09/2020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67" name="Google Shape;167;p23"/>
          <p:cNvGrpSpPr/>
          <p:nvPr/>
        </p:nvGrpSpPr>
        <p:grpSpPr>
          <a:xfrm>
            <a:off x="2266282" y="2938958"/>
            <a:ext cx="198900" cy="593656"/>
            <a:chOff x="2223534" y="2938958"/>
            <a:chExt cx="198900" cy="593656"/>
          </a:xfrm>
        </p:grpSpPr>
        <p:cxnSp>
          <p:nvCxnSpPr>
            <p:cNvPr id="168" name="Google Shape;168;p23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9" name="Google Shape;169;p23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23"/>
          <p:cNvSpPr txBox="1">
            <a:spLocks noGrp="1"/>
          </p:cNvSpPr>
          <p:nvPr>
            <p:ph type="body" idx="4294967295"/>
          </p:nvPr>
        </p:nvSpPr>
        <p:spPr>
          <a:xfrm>
            <a:off x="815925" y="3757725"/>
            <a:ext cx="2736900" cy="1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სიტიუაციის ანალიზის, პრობლემის იდენტიფიცირების  ეტაპის დასრულება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47197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4294967295"/>
          </p:nvPr>
        </p:nvSpPr>
        <p:spPr>
          <a:xfrm>
            <a:off x="3767755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10/2020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73" name="Google Shape;173;p23"/>
          <p:cNvGrpSpPr/>
          <p:nvPr/>
        </p:nvGrpSpPr>
        <p:grpSpPr>
          <a:xfrm>
            <a:off x="4203357" y="1610215"/>
            <a:ext cx="198900" cy="593656"/>
            <a:chOff x="3918084" y="1610215"/>
            <a:chExt cx="198900" cy="593656"/>
          </a:xfrm>
        </p:grpSpPr>
        <p:cxnSp>
          <p:nvCxnSpPr>
            <p:cNvPr id="174" name="Google Shape;174;p23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5" name="Google Shape;175;p23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3"/>
          <p:cNvSpPr txBox="1">
            <a:spLocks noGrp="1"/>
          </p:cNvSpPr>
          <p:nvPr>
            <p:ph type="body" idx="4294967295"/>
          </p:nvPr>
        </p:nvSpPr>
        <p:spPr>
          <a:xfrm>
            <a:off x="3181394" y="374700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ალტერნატივების შემუშავება 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512689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4294967295"/>
          </p:nvPr>
        </p:nvSpPr>
        <p:spPr>
          <a:xfrm>
            <a:off x="5416699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02/2021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79" name="Google Shape;179;p23"/>
          <p:cNvGrpSpPr/>
          <p:nvPr/>
        </p:nvGrpSpPr>
        <p:grpSpPr>
          <a:xfrm>
            <a:off x="5973070" y="2938958"/>
            <a:ext cx="198900" cy="593656"/>
            <a:chOff x="5958946" y="2938958"/>
            <a:chExt cx="198900" cy="593656"/>
          </a:xfrm>
        </p:grpSpPr>
        <p:cxnSp>
          <p:nvCxnSpPr>
            <p:cNvPr id="180" name="Google Shape;180;p23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1" name="Google Shape;181;p23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3"/>
          <p:cNvSpPr txBox="1">
            <a:spLocks noGrp="1"/>
          </p:cNvSpPr>
          <p:nvPr>
            <p:ph type="body" idx="4294967295"/>
          </p:nvPr>
        </p:nvSpPr>
        <p:spPr>
          <a:xfrm>
            <a:off x="5023600" y="3664625"/>
            <a:ext cx="23817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სტრატეგიისა და სამოქმედო გეგმის ლოგიკური ჩარჩოს საბოლოო დოკუმენტი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678181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4294967295"/>
          </p:nvPr>
        </p:nvSpPr>
        <p:spPr>
          <a:xfrm>
            <a:off x="7111512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03/2021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85" name="Google Shape;185;p23"/>
          <p:cNvGrpSpPr/>
          <p:nvPr/>
        </p:nvGrpSpPr>
        <p:grpSpPr>
          <a:xfrm>
            <a:off x="7669807" y="1610215"/>
            <a:ext cx="198900" cy="593656"/>
            <a:chOff x="3918084" y="1610215"/>
            <a:chExt cx="198900" cy="593656"/>
          </a:xfrm>
        </p:grpSpPr>
        <p:cxnSp>
          <p:nvCxnSpPr>
            <p:cNvPr id="186" name="Google Shape;186;p23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7" name="Google Shape;187;p23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23"/>
          <p:cNvSpPr txBox="1">
            <a:spLocks noGrp="1"/>
          </p:cNvSpPr>
          <p:nvPr>
            <p:ph type="body" idx="4294967295"/>
          </p:nvPr>
        </p:nvSpPr>
        <p:spPr>
          <a:xfrm>
            <a:off x="5998130" y="68714"/>
            <a:ext cx="3145870" cy="14429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სტრატეგიის და სამოქმედო გეგმის საბოლოო დოკუმენტის და დანართების </a:t>
            </a:r>
            <a:r>
              <a:rPr lang="ka-GE" sz="1600" dirty="0" smtClean="0">
                <a:solidFill>
                  <a:srgbClr val="000000"/>
                </a:solidFill>
              </a:rPr>
              <a:t>მთავრობაზე </a:t>
            </a:r>
            <a:r>
              <a:rPr lang="en" sz="1600" dirty="0" smtClean="0">
                <a:solidFill>
                  <a:srgbClr val="000000"/>
                </a:solidFill>
              </a:rPr>
              <a:t>დასამტკიცებლად </a:t>
            </a:r>
            <a:r>
              <a:rPr lang="en" sz="1600" dirty="0">
                <a:solidFill>
                  <a:srgbClr val="000000"/>
                </a:solidFill>
              </a:rPr>
              <a:t>წარდგენა</a:t>
            </a:r>
            <a:endParaRPr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785875" y="5100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 smtClean="0"/>
              <a:t>დოკ</a:t>
            </a:r>
            <a:r>
              <a:rPr lang="ka-GE" dirty="0" smtClean="0"/>
              <a:t>უმე</a:t>
            </a:r>
            <a:r>
              <a:rPr lang="ka-GE" dirty="0" smtClean="0"/>
              <a:t>ნტის </a:t>
            </a:r>
            <a:r>
              <a:rPr lang="ka-GE" dirty="0" smtClean="0"/>
              <a:t>შემუშავების საფუძველი</a:t>
            </a: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727650" y="1326625"/>
            <a:ext cx="7688700" cy="3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1265897" y="1392572"/>
            <a:ext cx="6869700" cy="3390118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ka-GE" sz="1800" dirty="0" smtClean="0">
                <a:latin typeface="Lato"/>
                <a:ea typeface="Lato"/>
                <a:cs typeface="Lato"/>
                <a:sym typeface="Lato"/>
              </a:rPr>
              <a:t>ღია მმართველობა საქართველოს 2018-2019 წლების სამოქმედო გეგმა</a:t>
            </a:r>
          </a:p>
          <a:p>
            <a:pPr marL="1270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ka-GE" sz="1800" dirty="0" smtClean="0">
                <a:latin typeface="Lato"/>
                <a:ea typeface="Lato"/>
                <a:cs typeface="Lato"/>
                <a:sym typeface="Lato"/>
              </a:rPr>
              <a:t>(2018 წლის 12 ნოემბრის N537 მთავრობის დადგენილება)</a:t>
            </a:r>
            <a:endParaRPr lang="ka-GE" sz="18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27" y="3858845"/>
            <a:ext cx="1798039" cy="8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პროცესის მხარდაჭერა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522900" y="19859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475" y="2184725"/>
            <a:ext cx="2101850" cy="10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85875" y="5100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განხორციელებული საქმიანობები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7650" y="1326625"/>
            <a:ext cx="7688700" cy="3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282675" y="1579725"/>
            <a:ext cx="6869700" cy="33288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★"/>
            </a:pPr>
            <a:r>
              <a:rPr lang="en" sz="1600" dirty="0">
                <a:latin typeface="Lato"/>
                <a:ea typeface="Lato"/>
                <a:cs typeface="Lato"/>
                <a:sym typeface="Lato"/>
              </a:rPr>
              <a:t>საქართველოს მთავრობის 2019 წლის  12 აპრილის </a:t>
            </a:r>
            <a:r>
              <a:rPr lang="ka-GE" sz="1600" dirty="0" smtClean="0">
                <a:latin typeface="Lato"/>
                <a:ea typeface="Lato"/>
                <a:cs typeface="Lato"/>
                <a:sym typeface="Lato"/>
              </a:rPr>
              <a:t>N190 </a:t>
            </a:r>
            <a:r>
              <a:rPr lang="en" sz="1600" dirty="0" smtClean="0">
                <a:latin typeface="Lato"/>
                <a:ea typeface="Lato"/>
                <a:cs typeface="Lato"/>
                <a:sym typeface="Lato"/>
              </a:rPr>
              <a:t>დადგენილება </a:t>
            </a:r>
            <a:r>
              <a:rPr lang="en" sz="1600" dirty="0">
                <a:latin typeface="Lato"/>
                <a:ea typeface="Lato"/>
                <a:cs typeface="Lato"/>
                <a:sym typeface="Lato"/>
              </a:rPr>
              <a:t>“საცხოვრისის პოლიტიკის დოკუმენტისა და მისი სამოქმედო გეგმის შემუშავების ხელშემწყობი </a:t>
            </a:r>
            <a:r>
              <a:rPr lang="en" sz="1600" b="1" dirty="0">
                <a:latin typeface="Lato"/>
                <a:ea typeface="Lato"/>
                <a:cs typeface="Lato"/>
                <a:sym typeface="Lato"/>
              </a:rPr>
              <a:t>სამთავრობო კომიის</a:t>
            </a:r>
            <a:r>
              <a:rPr lang="en" sz="1600" dirty="0">
                <a:latin typeface="Lato"/>
                <a:ea typeface="Lato"/>
                <a:cs typeface="Lato"/>
                <a:sym typeface="Lato"/>
              </a:rPr>
              <a:t> შექმნისა და დებულების დამტკიცების თაობაზე” </a:t>
            </a:r>
            <a:endParaRPr sz="16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★"/>
            </a:pPr>
            <a:r>
              <a:rPr lang="en" sz="1600" b="1" dirty="0">
                <a:latin typeface="Lato"/>
                <a:ea typeface="Lato"/>
                <a:cs typeface="Lato"/>
                <a:sym typeface="Lato"/>
              </a:rPr>
              <a:t>სამუშაო ჯგუფი 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★"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ISET-ის კვლევითი ინსტიტუტის </a:t>
            </a: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</a:rPr>
              <a:t>პოლიტიკის</a:t>
            </a:r>
            <a:r>
              <a:rPr lang="en" sz="1600" b="1" dirty="0"/>
              <a:t> </a:t>
            </a: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</a:rPr>
              <a:t>დოკუმენტი - „არასტაბილური</a:t>
            </a:r>
            <a:r>
              <a:rPr lang="en" sz="1600" b="1" dirty="0"/>
              <a:t> </a:t>
            </a: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</a:rPr>
              <a:t>საცხოვრისის</a:t>
            </a:r>
            <a:r>
              <a:rPr lang="en" sz="1600" b="1" dirty="0"/>
              <a:t> </a:t>
            </a: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</a:rPr>
              <a:t>პოლიტიკა</a:t>
            </a:r>
            <a:r>
              <a:rPr lang="en" sz="1600" b="1" dirty="0"/>
              <a:t> </a:t>
            </a: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</a:rPr>
              <a:t>საქართველოში“</a:t>
            </a:r>
            <a:endParaRPr sz="16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97" y="1966391"/>
            <a:ext cx="801250" cy="7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659" y="3338247"/>
            <a:ext cx="789888" cy="7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785875" y="5100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სამუშაო პროცესი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727650" y="1326625"/>
            <a:ext cx="7688700" cy="3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1146450" y="1444975"/>
            <a:ext cx="6618000" cy="3120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3506475" y="1502425"/>
            <a:ext cx="1931400" cy="76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სამდივნო </a:t>
            </a:r>
            <a:endParaRPr sz="2400"/>
          </a:p>
        </p:txBody>
      </p:sp>
      <p:sp>
        <p:nvSpPr>
          <p:cNvPr id="114" name="Google Shape;114;p16"/>
          <p:cNvSpPr/>
          <p:nvPr/>
        </p:nvSpPr>
        <p:spPr>
          <a:xfrm>
            <a:off x="2117325" y="3038275"/>
            <a:ext cx="2000400" cy="84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სამუშაო ჯგუფი</a:t>
            </a:r>
            <a:endParaRPr sz="2400"/>
          </a:p>
        </p:txBody>
      </p:sp>
      <p:sp>
        <p:nvSpPr>
          <p:cNvPr id="115" name="Google Shape;115;p16"/>
          <p:cNvSpPr/>
          <p:nvPr/>
        </p:nvSpPr>
        <p:spPr>
          <a:xfrm>
            <a:off x="5226125" y="3062025"/>
            <a:ext cx="1827900" cy="76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კომისია</a:t>
            </a:r>
            <a:endParaRPr sz="2400"/>
          </a:p>
        </p:txBody>
      </p:sp>
      <p:sp>
        <p:nvSpPr>
          <p:cNvPr id="116" name="Google Shape;116;p16"/>
          <p:cNvSpPr/>
          <p:nvPr/>
        </p:nvSpPr>
        <p:spPr>
          <a:xfrm>
            <a:off x="2117325" y="2272225"/>
            <a:ext cx="1156800" cy="6609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5670225" y="2229925"/>
            <a:ext cx="1053600" cy="7455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017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პოლიტიკის დაგეგმვის პროცესი</a:t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413" y="1362825"/>
            <a:ext cx="6905175" cy="378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785875" y="5100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განხორციელებული საქმიანობები</a:t>
            </a: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727650" y="1326625"/>
            <a:ext cx="7688700" cy="3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1282675" y="1579725"/>
            <a:ext cx="6869700" cy="33288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★"/>
            </a:pPr>
            <a:r>
              <a:rPr lang="en" sz="1600" dirty="0">
                <a:latin typeface="Lato"/>
                <a:ea typeface="Lato"/>
                <a:cs typeface="Lato"/>
                <a:sym typeface="Lato"/>
              </a:rPr>
              <a:t>სამუშაო ჯგუფის </a:t>
            </a:r>
            <a:r>
              <a:rPr lang="en" sz="1600" b="1" dirty="0">
                <a:latin typeface="Lato"/>
                <a:ea typeface="Lato"/>
                <a:cs typeface="Lato"/>
                <a:sym typeface="Lato"/>
              </a:rPr>
              <a:t>შეხვედრები </a:t>
            </a:r>
            <a:endParaRPr sz="1600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Lato"/>
              <a:buChar char="★"/>
            </a:pPr>
            <a:r>
              <a:rPr lang="en" sz="1600" dirty="0">
                <a:latin typeface="Lato"/>
                <a:ea typeface="Lato"/>
                <a:cs typeface="Lato"/>
                <a:sym typeface="Lato"/>
              </a:rPr>
              <a:t>სიტუაციის ანალიზის ნაწილი - </a:t>
            </a:r>
            <a:r>
              <a:rPr lang="en" sz="1600" b="1" dirty="0">
                <a:latin typeface="Lato"/>
                <a:ea typeface="Lato"/>
                <a:cs typeface="Lato"/>
                <a:sym typeface="Lato"/>
              </a:rPr>
              <a:t>პრობლემების იდენტიფიცირება</a:t>
            </a:r>
            <a:endParaRPr sz="1600" b="1" dirty="0">
              <a:latin typeface="Lato"/>
              <a:ea typeface="Lato"/>
              <a:cs typeface="Lato"/>
              <a:sym typeface="Lato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Lato"/>
              <a:buChar char="★"/>
            </a:pPr>
            <a:r>
              <a:rPr lang="en" sz="1600" b="1" dirty="0">
                <a:latin typeface="Lato"/>
                <a:ea typeface="Lato"/>
                <a:cs typeface="Lato"/>
                <a:sym typeface="Lato"/>
              </a:rPr>
              <a:t>პრობლემის ხის დოკუმენტის</a:t>
            </a:r>
            <a:r>
              <a:rPr lang="en" sz="1600" dirty="0">
                <a:latin typeface="Lato"/>
                <a:ea typeface="Lato"/>
                <a:cs typeface="Lato"/>
                <a:sym typeface="Lato"/>
              </a:rPr>
              <a:t> სამუშაო ჯგუფთან გაზიარება და უკუკავშირის მიღება</a:t>
            </a:r>
            <a:endParaRPr sz="16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22900" y="19859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0" y="0"/>
            <a:ext cx="90935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676000" y="1254325"/>
            <a:ext cx="7688700" cy="3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42" name="Google Shape;142;p20"/>
          <p:cNvGraphicFramePr/>
          <p:nvPr>
            <p:extLst>
              <p:ext uri="{D42A27DB-BD31-4B8C-83A1-F6EECF244321}">
                <p14:modId xmlns:p14="http://schemas.microsoft.com/office/powerpoint/2010/main" val="248365021"/>
              </p:ext>
            </p:extLst>
          </p:nvPr>
        </p:nvGraphicFramePr>
        <p:xfrm>
          <a:off x="676000" y="496879"/>
          <a:ext cx="7802325" cy="4646621"/>
        </p:xfrm>
        <a:graphic>
          <a:graphicData uri="http://schemas.openxmlformats.org/drawingml/2006/table">
            <a:tbl>
              <a:tblPr>
                <a:noFill/>
                <a:tableStyleId>{4F7E4C89-C143-4E90-BCA7-53076E66865C}</a:tableStyleId>
              </a:tblPr>
              <a:tblGrid>
                <a:gridCol w="260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4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განსახორციელებელი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განხორციელების დონე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შედეგი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84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სიტუაციის ანალიზი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დაწყებულია მუშაობა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მომზადებულია დოკუმენტის სამუშაო ვერსია და პრობლემის ხე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5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პრიორიტეტიზაცია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დაწყებულია მუშაობა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6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მიზნებისა და ამოცანების განსაზღვრა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დაწყებულია მუშაობა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მომზადებულია სამუშაო ვერსია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6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ინდიკატორების და მაჩვენებლების განსაზღვრა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პროცესი არ დაწყებულა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6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სამოქმედო გეგმის შემუშავება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პროცესი არ დაწყებულა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ბიუჯეტირება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პროცესი არ დაწყებულა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5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საჯარო კონსულტაციები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a-GE" dirty="0" smtClean="0"/>
                        <a:t>პროცესი</a:t>
                      </a:r>
                      <a:r>
                        <a:rPr lang="ka-GE" baseline="0" dirty="0" smtClean="0"/>
                        <a:t> </a:t>
                      </a:r>
                      <a:r>
                        <a:rPr lang="en" dirty="0" smtClean="0"/>
                        <a:t>არ </a:t>
                      </a:r>
                      <a:r>
                        <a:rPr lang="en" dirty="0"/>
                        <a:t>დაწყებულა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დამტკიცება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a-GE" dirty="0" smtClean="0"/>
                        <a:t>პროცესი </a:t>
                      </a:r>
                      <a:r>
                        <a:rPr lang="en" dirty="0" smtClean="0"/>
                        <a:t>არ </a:t>
                      </a:r>
                      <a:r>
                        <a:rPr lang="en" dirty="0"/>
                        <a:t>დაწყებულა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815400" y="0"/>
            <a:ext cx="7282520" cy="226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/>
              <a:t>განსახორციელებ</a:t>
            </a:r>
            <a:r>
              <a:rPr lang="ka-GE" sz="2200" dirty="0" smtClean="0"/>
              <a:t>ე</a:t>
            </a:r>
            <a:r>
              <a:rPr lang="en" sz="2200" dirty="0" smtClean="0"/>
              <a:t>ლი </a:t>
            </a:r>
            <a:r>
              <a:rPr lang="en" sz="2200" dirty="0"/>
              <a:t>საქმიანობები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220</Words>
  <Application>Microsoft Office PowerPoint</Application>
  <PresentationFormat>On-screen Show (16:9)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Lato</vt:lpstr>
      <vt:lpstr>Raleway</vt:lpstr>
      <vt:lpstr>Streamline</vt:lpstr>
      <vt:lpstr>საცხოვრისის პოლიტიკის დოკუმენტის შემუშავების პროცესი</vt:lpstr>
      <vt:lpstr>დოკუმენტის შემუშავების საფუძველი</vt:lpstr>
      <vt:lpstr>პროცესის მხარდაჭერა</vt:lpstr>
      <vt:lpstr>განხორციელებული საქმიანობები</vt:lpstr>
      <vt:lpstr>სამუშაო პროცესი</vt:lpstr>
      <vt:lpstr>პოლიტიკის დაგეგმვის პროცესი</vt:lpstr>
      <vt:lpstr>განხორციელებული საქმიანობები</vt:lpstr>
      <vt:lpstr>PowerPoint Presentation</vt:lpstr>
      <vt:lpstr>განსახორციელებელი საქმიანობები</vt:lpstr>
      <vt:lpstr>უსახლკარობის განმარტების მნიშველობა პოლიტიკის დოკუმენტის შემუშავების პროცესისთვის</vt:lpstr>
      <vt:lpstr>დროში გაწერილი პროცედურები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საცხვორისის სტრატეგიის შემუშავების პროცესი</dc:title>
  <dc:creator>Tinatin Ramishvili</dc:creator>
  <cp:lastModifiedBy>Tinatin Ramishvili</cp:lastModifiedBy>
  <cp:revision>12</cp:revision>
  <dcterms:modified xsi:type="dcterms:W3CDTF">2020-08-06T05:53:06Z</dcterms:modified>
</cp:coreProperties>
</file>