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6"/>
  </p:notesMasterIdLst>
  <p:sldIdLst>
    <p:sldId id="256" r:id="rId2"/>
    <p:sldId id="316" r:id="rId3"/>
    <p:sldId id="278" r:id="rId4"/>
    <p:sldId id="280" r:id="rId5"/>
    <p:sldId id="281" r:id="rId6"/>
    <p:sldId id="284" r:id="rId7"/>
    <p:sldId id="285" r:id="rId8"/>
    <p:sldId id="286" r:id="rId9"/>
    <p:sldId id="287" r:id="rId10"/>
    <p:sldId id="288" r:id="rId11"/>
    <p:sldId id="289" r:id="rId12"/>
    <p:sldId id="292" r:id="rId13"/>
    <p:sldId id="293" r:id="rId14"/>
    <p:sldId id="296" r:id="rId15"/>
    <p:sldId id="295" r:id="rId16"/>
    <p:sldId id="297" r:id="rId17"/>
    <p:sldId id="298" r:id="rId18"/>
    <p:sldId id="299" r:id="rId19"/>
    <p:sldId id="300" r:id="rId20"/>
    <p:sldId id="302" r:id="rId21"/>
    <p:sldId id="304" r:id="rId22"/>
    <p:sldId id="305" r:id="rId23"/>
    <p:sldId id="318" r:id="rId24"/>
    <p:sldId id="319" r:id="rId25"/>
    <p:sldId id="320" r:id="rId26"/>
    <p:sldId id="321" r:id="rId27"/>
    <p:sldId id="374" r:id="rId28"/>
    <p:sldId id="323" r:id="rId29"/>
    <p:sldId id="324" r:id="rId30"/>
    <p:sldId id="325" r:id="rId31"/>
    <p:sldId id="326" r:id="rId32"/>
    <p:sldId id="327" r:id="rId33"/>
    <p:sldId id="328" r:id="rId34"/>
    <p:sldId id="329" r:id="rId35"/>
    <p:sldId id="330" r:id="rId36"/>
    <p:sldId id="331"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7" r:id="rId61"/>
    <p:sldId id="356"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257" r:id="rId79"/>
    <p:sldId id="306" r:id="rId80"/>
    <p:sldId id="308" r:id="rId81"/>
    <p:sldId id="313" r:id="rId82"/>
    <p:sldId id="314" r:id="rId83"/>
    <p:sldId id="315" r:id="rId84"/>
    <p:sldId id="277" r:id="rId85"/>
  </p:sldIdLst>
  <p:sldSz cx="9144000" cy="5143500" type="screen16x9"/>
  <p:notesSz cx="6858000" cy="9144000"/>
  <p:embeddedFontLst>
    <p:embeddedFont>
      <p:font typeface="Roboto" panose="020B0604020202020204" charset="0"/>
      <p:regular r:id="rId87"/>
      <p:bold r:id="rId88"/>
      <p:italic r:id="rId89"/>
      <p:boldItalic r:id="rId90"/>
    </p:embeddedFont>
    <p:embeddedFont>
      <p:font typeface="Calibri" panose="020F0502020204030204" pitchFamily="34" charset="0"/>
      <p:regular r:id="rId91"/>
      <p:bold r:id="rId92"/>
      <p:italic r:id="rId93"/>
      <p:boldItalic r:id="rId94"/>
    </p:embeddedFont>
    <p:embeddedFont>
      <p:font typeface="Merriweather" panose="020B0604020202020204" charset="0"/>
      <p:regular r:id="rId95"/>
      <p:bold r:id="rId96"/>
      <p:italic r:id="rId97"/>
      <p:boldItalic r:id="rId98"/>
    </p:embeddedFont>
    <p:embeddedFont>
      <p:font typeface="Sylfaen" panose="010A0502050306030303" pitchFamily="18" charset="0"/>
      <p:regular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9965" autoAdjust="0"/>
  </p:normalViewPr>
  <p:slideViewPr>
    <p:cSldViewPr>
      <p:cViewPr varScale="1">
        <p:scale>
          <a:sx n="108" d="100"/>
          <a:sy n="108" d="100"/>
        </p:scale>
        <p:origin x="894" y="102"/>
      </p:cViewPr>
      <p:guideLst>
        <p:guide orient="horz" pos="1620"/>
        <p:guide pos="2880"/>
      </p:guideLst>
    </p:cSldViewPr>
  </p:slideViewPr>
  <p:outlineViewPr>
    <p:cViewPr>
      <p:scale>
        <a:sx n="33" d="100"/>
        <a:sy n="33" d="100"/>
      </p:scale>
      <p:origin x="0" y="626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4509803921568644E-2"/>
          <c:w val="0.9475728878484786"/>
          <c:h val="0.91714875714065169"/>
        </c:manualLayout>
      </c:layout>
      <c:barChart>
        <c:barDir val="col"/>
        <c:grouping val="clustered"/>
        <c:varyColors val="0"/>
        <c:ser>
          <c:idx val="0"/>
          <c:order val="0"/>
          <c:tx>
            <c:strRef>
              <c:f>Sheet1!$B$1</c:f>
              <c:strCache>
                <c:ptCount val="1"/>
                <c:pt idx="0">
                  <c:v>2012</c:v>
                </c:pt>
              </c:strCache>
            </c:strRef>
          </c:tx>
          <c:invertIfNegative val="0"/>
          <c:dLbls>
            <c:dLbl>
              <c:idx val="0"/>
              <c:layout>
                <c:manualLayout>
                  <c:x val="0"/>
                  <c:y val="9.80353558746335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8B8-4CF4-A51E-84F6980FFEA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11.3</c:v>
                </c:pt>
              </c:numCache>
            </c:numRef>
          </c:val>
          <c:extLst>
            <c:ext xmlns:c16="http://schemas.microsoft.com/office/drawing/2014/chart" uri="{C3380CC4-5D6E-409C-BE32-E72D297353CC}">
              <c16:uniqueId val="{00000000-9920-A848-86E3-F0742CAA1200}"/>
            </c:ext>
          </c:extLst>
        </c:ser>
        <c:ser>
          <c:idx val="1"/>
          <c:order val="1"/>
          <c:tx>
            <c:strRef>
              <c:f>Sheet1!$C$1</c:f>
              <c:strCache>
                <c:ptCount val="1"/>
                <c:pt idx="0">
                  <c:v>2018</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16.7</c:v>
                </c:pt>
              </c:numCache>
            </c:numRef>
          </c:val>
          <c:extLst>
            <c:ext xmlns:c16="http://schemas.microsoft.com/office/drawing/2014/chart" uri="{C3380CC4-5D6E-409C-BE32-E72D297353CC}">
              <c16:uniqueId val="{00000001-9920-A848-86E3-F0742CAA1200}"/>
            </c:ext>
          </c:extLst>
        </c:ser>
        <c:dLbls>
          <c:showLegendKey val="0"/>
          <c:showVal val="0"/>
          <c:showCatName val="0"/>
          <c:showSerName val="0"/>
          <c:showPercent val="0"/>
          <c:showBubbleSize val="0"/>
        </c:dLbls>
        <c:gapWidth val="150"/>
        <c:axId val="70039424"/>
        <c:axId val="70040960"/>
      </c:barChart>
      <c:catAx>
        <c:axId val="70039424"/>
        <c:scaling>
          <c:orientation val="minMax"/>
        </c:scaling>
        <c:delete val="1"/>
        <c:axPos val="b"/>
        <c:numFmt formatCode="General" sourceLinked="0"/>
        <c:majorTickMark val="out"/>
        <c:minorTickMark val="none"/>
        <c:tickLblPos val="none"/>
        <c:crossAx val="70040960"/>
        <c:crosses val="autoZero"/>
        <c:auto val="1"/>
        <c:lblAlgn val="ctr"/>
        <c:lblOffset val="100"/>
        <c:noMultiLvlLbl val="0"/>
      </c:catAx>
      <c:valAx>
        <c:axId val="70040960"/>
        <c:scaling>
          <c:orientation val="minMax"/>
        </c:scaling>
        <c:delete val="1"/>
        <c:axPos val="l"/>
        <c:numFmt formatCode="General" sourceLinked="1"/>
        <c:majorTickMark val="out"/>
        <c:minorTickMark val="none"/>
        <c:tickLblPos val="none"/>
        <c:crossAx val="70039424"/>
        <c:crosses val="autoZero"/>
        <c:crossBetween val="between"/>
      </c:valAx>
    </c:plotArea>
    <c:legend>
      <c:legendPos val="r"/>
      <c:layout>
        <c:manualLayout>
          <c:xMode val="edge"/>
          <c:yMode val="edge"/>
          <c:x val="0"/>
          <c:y val="1.8997992897946596E-3"/>
          <c:w val="0.2866008022582085"/>
          <c:h val="0.224597035664659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01886792452827E-2"/>
          <c:y val="5.8823529411764705E-2"/>
          <c:w val="0.9475728878484786"/>
          <c:h val="0.91714875714065169"/>
        </c:manualLayout>
      </c:layout>
      <c:barChart>
        <c:barDir val="col"/>
        <c:grouping val="clustered"/>
        <c:varyColors val="0"/>
        <c:ser>
          <c:idx val="0"/>
          <c:order val="0"/>
          <c:tx>
            <c:strRef>
              <c:f>Sheet1!$B$1</c:f>
              <c:strCache>
                <c:ptCount val="1"/>
                <c:pt idx="0">
                  <c:v>2012</c:v>
                </c:pt>
              </c:strCache>
            </c:strRef>
          </c:tx>
          <c:invertIfNegative val="0"/>
          <c:dLbls>
            <c:dLbl>
              <c:idx val="0"/>
              <c:layout>
                <c:manualLayout>
                  <c:x val="6.2893081761006431E-3"/>
                  <c:y val="1.96078431372549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CF5-443F-BB8D-2C6EEE5BE91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c:ext xmlns:c16="http://schemas.microsoft.com/office/drawing/2014/chart" uri="{C3380CC4-5D6E-409C-BE32-E72D297353CC}">
              <c16:uniqueId val="{00000000-5357-D64F-A0BC-A2FB4338CDAE}"/>
            </c:ext>
          </c:extLst>
        </c:ser>
        <c:ser>
          <c:idx val="1"/>
          <c:order val="1"/>
          <c:tx>
            <c:strRef>
              <c:f>Sheet1!$C$1</c:f>
              <c:strCache>
                <c:ptCount val="1"/>
                <c:pt idx="0">
                  <c:v>2018</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3.7</c:v>
                </c:pt>
              </c:numCache>
            </c:numRef>
          </c:val>
          <c:extLst>
            <c:ext xmlns:c16="http://schemas.microsoft.com/office/drawing/2014/chart" uri="{C3380CC4-5D6E-409C-BE32-E72D297353CC}">
              <c16:uniqueId val="{00000001-5357-D64F-A0BC-A2FB4338CDAE}"/>
            </c:ext>
          </c:extLst>
        </c:ser>
        <c:dLbls>
          <c:showLegendKey val="0"/>
          <c:showVal val="0"/>
          <c:showCatName val="0"/>
          <c:showSerName val="0"/>
          <c:showPercent val="0"/>
          <c:showBubbleSize val="0"/>
        </c:dLbls>
        <c:gapWidth val="150"/>
        <c:axId val="71943296"/>
        <c:axId val="71944832"/>
      </c:barChart>
      <c:catAx>
        <c:axId val="71943296"/>
        <c:scaling>
          <c:orientation val="minMax"/>
        </c:scaling>
        <c:delete val="1"/>
        <c:axPos val="b"/>
        <c:numFmt formatCode="General" sourceLinked="0"/>
        <c:majorTickMark val="out"/>
        <c:minorTickMark val="none"/>
        <c:tickLblPos val="none"/>
        <c:crossAx val="71944832"/>
        <c:crosses val="autoZero"/>
        <c:auto val="1"/>
        <c:lblAlgn val="ctr"/>
        <c:lblOffset val="100"/>
        <c:noMultiLvlLbl val="0"/>
      </c:catAx>
      <c:valAx>
        <c:axId val="71944832"/>
        <c:scaling>
          <c:orientation val="minMax"/>
        </c:scaling>
        <c:delete val="1"/>
        <c:axPos val="l"/>
        <c:numFmt formatCode="General" sourceLinked="1"/>
        <c:majorTickMark val="out"/>
        <c:minorTickMark val="none"/>
        <c:tickLblPos val="none"/>
        <c:crossAx val="71943296"/>
        <c:crosses val="autoZero"/>
        <c:crossBetween val="between"/>
      </c:valAx>
    </c:plotArea>
    <c:legend>
      <c:legendPos val="r"/>
      <c:layout>
        <c:manualLayout>
          <c:xMode val="edge"/>
          <c:yMode val="edge"/>
          <c:x val="0"/>
          <c:y val="1.8997992897946594E-3"/>
          <c:w val="0.31490268905066177"/>
          <c:h val="0.234400957233287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8476666425932257"/>
          <c:y val="0.18765037362554102"/>
          <c:w val="0.5621971405407673"/>
          <c:h val="0.73135859528161618"/>
        </c:manualLayout>
      </c:layout>
      <c:pieChart>
        <c:varyColors val="1"/>
        <c:ser>
          <c:idx val="0"/>
          <c:order val="0"/>
          <c:explosion val="8"/>
          <c:dPt>
            <c:idx val="0"/>
            <c:bubble3D val="0"/>
            <c:explosion val="14"/>
            <c:extLst>
              <c:ext xmlns:c16="http://schemas.microsoft.com/office/drawing/2014/chart" uri="{C3380CC4-5D6E-409C-BE32-E72D297353CC}">
                <c16:uniqueId val="{00000000-7F90-4E63-932E-2801279F8229}"/>
              </c:ext>
            </c:extLst>
          </c:dPt>
          <c:dPt>
            <c:idx val="3"/>
            <c:bubble3D val="0"/>
            <c:explosion val="4"/>
            <c:extLst>
              <c:ext xmlns:c16="http://schemas.microsoft.com/office/drawing/2014/chart" uri="{C3380CC4-5D6E-409C-BE32-E72D297353CC}">
                <c16:uniqueId val="{00000001-7F90-4E63-932E-2801279F8229}"/>
              </c:ext>
            </c:extLst>
          </c:dPt>
          <c:dPt>
            <c:idx val="4"/>
            <c:bubble3D val="0"/>
            <c:explosion val="4"/>
            <c:extLst>
              <c:ext xmlns:c16="http://schemas.microsoft.com/office/drawing/2014/chart" uri="{C3380CC4-5D6E-409C-BE32-E72D297353CC}">
                <c16:uniqueId val="{00000002-7F90-4E63-932E-2801279F8229}"/>
              </c:ext>
            </c:extLst>
          </c:dPt>
          <c:dPt>
            <c:idx val="5"/>
            <c:bubble3D val="0"/>
            <c:explosion val="5"/>
            <c:extLst>
              <c:ext xmlns:c16="http://schemas.microsoft.com/office/drawing/2014/chart" uri="{C3380CC4-5D6E-409C-BE32-E72D297353CC}">
                <c16:uniqueId val="{00000003-7F90-4E63-932E-2801279F8229}"/>
              </c:ext>
            </c:extLst>
          </c:dPt>
          <c:dPt>
            <c:idx val="6"/>
            <c:bubble3D val="0"/>
            <c:explosion val="3"/>
            <c:extLst>
              <c:ext xmlns:c16="http://schemas.microsoft.com/office/drawing/2014/chart" uri="{C3380CC4-5D6E-409C-BE32-E72D297353CC}">
                <c16:uniqueId val="{00000004-7F90-4E63-932E-2801279F8229}"/>
              </c:ext>
            </c:extLst>
          </c:dPt>
          <c:dLbls>
            <c:dLbl>
              <c:idx val="1"/>
              <c:layout>
                <c:manualLayout>
                  <c:x val="4.791535136356647E-2"/>
                  <c:y val="0"/>
                </c:manualLayout>
              </c:layout>
              <c:dLblPos val="bestFi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7F90-4E63-932E-2801279F8229}"/>
                </c:ext>
              </c:extLst>
            </c:dLbl>
            <c:dLbl>
              <c:idx val="3"/>
              <c:layout>
                <c:manualLayout>
                  <c:x val="-3.4950418411991382E-2"/>
                  <c:y val="0.10055246480864655"/>
                </c:manualLayout>
              </c:layout>
              <c:dLblPos val="bestFi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F90-4E63-932E-2801279F8229}"/>
                </c:ext>
              </c:extLst>
            </c:dLbl>
            <c:dLbl>
              <c:idx val="4"/>
              <c:layout>
                <c:manualLayout>
                  <c:x val="-1.9032763912985469E-3"/>
                  <c:y val="3.6925067465158411E-2"/>
                </c:manualLayout>
              </c:layout>
              <c:dLblPos val="bestFi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7F90-4E63-932E-2801279F8229}"/>
                </c:ext>
              </c:extLst>
            </c:dLbl>
            <c:dLbl>
              <c:idx val="5"/>
              <c:layout>
                <c:manualLayout>
                  <c:x val="8.8541836539760874E-2"/>
                  <c:y val="-4.338469697974192E-2"/>
                </c:manualLayout>
              </c:layout>
              <c:dLblPos val="bestFi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F90-4E63-932E-2801279F8229}"/>
                </c:ext>
              </c:extLst>
            </c:dLbl>
            <c:dLbl>
              <c:idx val="6"/>
              <c:layout>
                <c:manualLayout>
                  <c:x val="0.13721499177620111"/>
                  <c:y val="2.3475076786740206E-3"/>
                </c:manualLayout>
              </c:layout>
              <c:dLblPos val="bestFi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7F90-4E63-932E-2801279F8229}"/>
                </c:ext>
              </c:extLst>
            </c:dLbl>
            <c:numFmt formatCode="0.00%" sourceLinked="0"/>
            <c:spPr>
              <a:noFill/>
              <a:ln>
                <a:noFill/>
              </a:ln>
              <a:effectLst/>
            </c:spPr>
            <c:txPr>
              <a:bodyPr/>
              <a:lstStyle/>
              <a:p>
                <a:pPr>
                  <a:defRPr sz="1400" b="1"/>
                </a:pPr>
                <a:endParaRPr lang="en-US"/>
              </a:p>
            </c:txPr>
            <c:dLblPos val="bestFit"/>
            <c:showLegendKey val="1"/>
            <c:showVal val="0"/>
            <c:showCatName val="1"/>
            <c:showSerName val="0"/>
            <c:showPercent val="1"/>
            <c:showBubbleSize val="0"/>
            <c:showLeaderLines val="0"/>
            <c:extLst>
              <c:ext xmlns:c15="http://schemas.microsoft.com/office/drawing/2012/chart" uri="{CE6537A1-D6FC-4f65-9D91-7224C49458BB}">
                <c15:layout/>
              </c:ext>
            </c:extLst>
          </c:dLbls>
          <c:cat>
            <c:strRef>
              <c:f>Sheet2!$A$21:$A$27</c:f>
              <c:strCache>
                <c:ptCount val="7"/>
                <c:pt idx="0">
                  <c:v>გადაუდებელი ამბულატორია</c:v>
                </c:pt>
                <c:pt idx="1">
                  <c:v>იმუნიზაცია</c:v>
                </c:pt>
                <c:pt idx="2">
                  <c:v>გადაუდებელი სტაციონარი</c:v>
                </c:pt>
                <c:pt idx="3">
                  <c:v>გეგმიური ქირურგია</c:v>
                </c:pt>
                <c:pt idx="4">
                  <c:v>კარდიოქირურგია</c:v>
                </c:pt>
                <c:pt idx="5">
                  <c:v>მშობიარობა და საკეისრო კვეთა</c:v>
                </c:pt>
                <c:pt idx="6">
                  <c:v>ქიმიო, ჰორმონო და სხივური თერაპია</c:v>
                </c:pt>
              </c:strCache>
            </c:strRef>
          </c:cat>
          <c:val>
            <c:numRef>
              <c:f>Sheet2!$B$21:$B$27</c:f>
              <c:numCache>
                <c:formatCode>General</c:formatCode>
                <c:ptCount val="7"/>
                <c:pt idx="0">
                  <c:v>1218083</c:v>
                </c:pt>
                <c:pt idx="1">
                  <c:v>408285</c:v>
                </c:pt>
                <c:pt idx="2">
                  <c:v>552366</c:v>
                </c:pt>
                <c:pt idx="3">
                  <c:v>239401</c:v>
                </c:pt>
                <c:pt idx="4">
                  <c:v>8287</c:v>
                </c:pt>
                <c:pt idx="5">
                  <c:v>136935</c:v>
                </c:pt>
                <c:pt idx="6">
                  <c:v>100682</c:v>
                </c:pt>
              </c:numCache>
            </c:numRef>
          </c:val>
          <c:extLst>
            <c:ext xmlns:c16="http://schemas.microsoft.com/office/drawing/2014/chart" uri="{C3380CC4-5D6E-409C-BE32-E72D297353CC}">
              <c16:uniqueId val="{00000005-4F87-C14B-A8C2-C79E83582412}"/>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ABD0F-03B8-4880-92A0-F81863895E15}"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en-US"/>
        </a:p>
      </dgm:t>
    </dgm:pt>
    <dgm:pt modelId="{F8B9B391-C8C1-4610-BCCD-7349ABB17CC0}">
      <dgm:prSet custT="1"/>
      <dgm:spPr>
        <a:xfrm>
          <a:off x="3099" y="1188719"/>
          <a:ext cx="2013689" cy="1584960"/>
        </a:xfrm>
        <a:prstGeom prst="roundRect">
          <a:avLst/>
        </a:prstGeom>
        <a:solidFill>
          <a:srgbClr val="33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en-US" sz="1400" b="1" dirty="0" err="1" smtClean="0">
              <a:solidFill>
                <a:srgbClr val="FFFFFF"/>
              </a:solidFill>
              <a:latin typeface="Arial"/>
              <a:ea typeface="+mn-ea"/>
              <a:cs typeface="Arial"/>
            </a:rPr>
            <a:t>პირის</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მოსარგებლედ</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ცნობა</a:t>
          </a:r>
          <a:r>
            <a:rPr lang="en-US" sz="1400" b="1" dirty="0" smtClean="0">
              <a:solidFill>
                <a:srgbClr val="FFFFFF"/>
              </a:solidFill>
              <a:latin typeface="Arial"/>
              <a:ea typeface="+mn-ea"/>
              <a:cs typeface="Arial"/>
            </a:rPr>
            <a:t>/</a:t>
          </a:r>
          <a:r>
            <a:rPr lang="en-US" sz="1400" b="1" dirty="0" err="1" smtClean="0">
              <a:solidFill>
                <a:srgbClr val="FFFFFF"/>
              </a:solidFill>
              <a:latin typeface="Arial"/>
              <a:ea typeface="+mn-ea"/>
              <a:cs typeface="Arial"/>
            </a:rPr>
            <a:t>რეგისტრაცია</a:t>
          </a:r>
          <a:r>
            <a:rPr lang="ka-GE" sz="1400" b="1" dirty="0" smtClean="0">
              <a:solidFill>
                <a:srgbClr val="FFFFFF"/>
              </a:solidFill>
              <a:latin typeface="+mn-lt"/>
              <a:ea typeface="+mn-ea"/>
              <a:cs typeface="Arial"/>
            </a:rPr>
            <a:t>, </a:t>
          </a:r>
          <a:r>
            <a:rPr lang="en-US" sz="1400" b="1" dirty="0" err="1" smtClean="0">
              <a:solidFill>
                <a:srgbClr val="FFFFFF"/>
              </a:solidFill>
              <a:latin typeface="Arial"/>
              <a:ea typeface="+mn-ea"/>
              <a:cs typeface="Arial"/>
            </a:rPr>
            <a:t>შეტყობინება</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შემთხვევის</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შესახებ</a:t>
          </a:r>
          <a:r>
            <a:rPr lang="ka-GE" sz="1400" b="1" dirty="0" smtClean="0">
              <a:solidFill>
                <a:srgbClr val="FFFFFF"/>
              </a:solidFill>
              <a:latin typeface="+mn-lt"/>
              <a:ea typeface="+mn-ea"/>
              <a:cs typeface="Arial"/>
            </a:rPr>
            <a:t>, </a:t>
          </a:r>
          <a:r>
            <a:rPr lang="en-US" sz="1400" b="1" dirty="0" err="1" smtClean="0">
              <a:solidFill>
                <a:srgbClr val="FFFFFF"/>
              </a:solidFill>
              <a:latin typeface="Arial"/>
              <a:ea typeface="+mn-ea"/>
              <a:cs typeface="Arial"/>
            </a:rPr>
            <a:t>შეტყობინების</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საფუძველზე</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შერჩეული</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შემთხვევის</a:t>
          </a:r>
          <a:r>
            <a:rPr lang="en-US" sz="1400" b="1" dirty="0" smtClean="0">
              <a:solidFill>
                <a:srgbClr val="FFFFFF"/>
              </a:solidFill>
              <a:latin typeface="Arial"/>
              <a:ea typeface="+mn-ea"/>
              <a:cs typeface="Arial"/>
            </a:rPr>
            <a:t> </a:t>
          </a:r>
          <a:r>
            <a:rPr lang="en-US" sz="1400" b="1" dirty="0" err="1" smtClean="0">
              <a:solidFill>
                <a:srgbClr val="FFFF00"/>
              </a:solidFill>
              <a:latin typeface="Arial"/>
              <a:ea typeface="+mn-ea"/>
              <a:cs typeface="Arial"/>
            </a:rPr>
            <a:t>მონიტორინგი</a:t>
          </a:r>
          <a:r>
            <a:rPr lang="en-US" sz="1400" b="1" dirty="0" smtClean="0">
              <a:solidFill>
                <a:srgbClr val="FFFFFF"/>
              </a:solidFill>
              <a:latin typeface="Arial"/>
              <a:ea typeface="+mn-ea"/>
              <a:cs typeface="Arial"/>
            </a:rPr>
            <a:t> </a:t>
          </a:r>
          <a:endParaRPr lang="en-US" sz="1400" b="1" dirty="0">
            <a:solidFill>
              <a:srgbClr val="FFFFFF"/>
            </a:solidFill>
            <a:latin typeface="Arial"/>
            <a:ea typeface="+mn-ea"/>
            <a:cs typeface="Arial"/>
          </a:endParaRPr>
        </a:p>
      </dgm:t>
    </dgm:pt>
    <dgm:pt modelId="{28E4E0D1-3704-4705-853B-F61374F2DFA4}" type="parTrans" cxnId="{FA15C9E2-25E0-4D88-BA97-F7D0536B60DB}">
      <dgm:prSet/>
      <dgm:spPr/>
      <dgm:t>
        <a:bodyPr/>
        <a:lstStyle/>
        <a:p>
          <a:endParaRPr lang="en-US" sz="1200"/>
        </a:p>
      </dgm:t>
    </dgm:pt>
    <dgm:pt modelId="{17A9B212-D09C-4807-9B93-2E560E3204CF}" type="sibTrans" cxnId="{FA15C9E2-25E0-4D88-BA97-F7D0536B60DB}">
      <dgm:prSet/>
      <dgm:spPr/>
      <dgm:t>
        <a:bodyPr/>
        <a:lstStyle/>
        <a:p>
          <a:endParaRPr lang="en-US" sz="1200"/>
        </a:p>
      </dgm:t>
    </dgm:pt>
    <dgm:pt modelId="{A55D9657-2B67-4A9A-9CAC-038841E3AD69}">
      <dgm:prSet custT="1"/>
      <dgm:spPr>
        <a:xfrm>
          <a:off x="2352403" y="1188719"/>
          <a:ext cx="2013689" cy="1584960"/>
        </a:xfrm>
        <a:prstGeom prst="roundRect">
          <a:avLst/>
        </a:prstGeom>
        <a:solidFill>
          <a:srgbClr val="333399">
            <a:alpha val="90000"/>
            <a:hueOff val="0"/>
            <a:satOff val="0"/>
            <a:lumOff val="0"/>
            <a:alphaOff val="-13333"/>
          </a:srgbClr>
        </a:solidFill>
        <a:ln w="25400" cap="flat" cmpd="sng" algn="ctr">
          <a:solidFill>
            <a:srgbClr val="FFFFFF">
              <a:hueOff val="0"/>
              <a:satOff val="0"/>
              <a:lumOff val="0"/>
              <a:alphaOff val="0"/>
            </a:srgbClr>
          </a:solidFill>
          <a:prstDash val="solid"/>
        </a:ln>
        <a:effectLst/>
      </dgm:spPr>
      <dgm:t>
        <a:bodyPr/>
        <a:lstStyle/>
        <a:p>
          <a:pPr rtl="0"/>
          <a:r>
            <a:rPr lang="en-US" sz="1400" b="1" dirty="0" err="1" smtClean="0">
              <a:solidFill>
                <a:srgbClr val="FFFFFF"/>
              </a:solidFill>
              <a:latin typeface="Arial"/>
              <a:ea typeface="+mn-ea"/>
              <a:cs typeface="Arial"/>
            </a:rPr>
            <a:t>ანგარიშის</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წარდგენა</a:t>
          </a:r>
          <a:r>
            <a:rPr lang="ka-GE" sz="1400" b="1" dirty="0" smtClean="0">
              <a:solidFill>
                <a:srgbClr val="FFFFFF"/>
              </a:solidFill>
              <a:latin typeface="+mn-lt"/>
              <a:ea typeface="+mn-ea"/>
              <a:cs typeface="Arial"/>
            </a:rPr>
            <a:t>, </a:t>
          </a:r>
          <a:r>
            <a:rPr lang="en-US" sz="1400" b="1" dirty="0" err="1" smtClean="0">
              <a:solidFill>
                <a:srgbClr val="FFFFFF"/>
              </a:solidFill>
              <a:latin typeface="Arial"/>
              <a:ea typeface="+mn-ea"/>
              <a:cs typeface="Arial"/>
            </a:rPr>
            <a:t>საანგარიშგებო</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დოკუმენტაციის</a:t>
          </a:r>
          <a:r>
            <a:rPr lang="en-US" sz="1400" b="1" dirty="0" smtClean="0">
              <a:solidFill>
                <a:srgbClr val="FFFFFF"/>
              </a:solidFill>
              <a:latin typeface="Arial"/>
              <a:ea typeface="+mn-ea"/>
              <a:cs typeface="Arial"/>
            </a:rPr>
            <a:t> </a:t>
          </a:r>
          <a:r>
            <a:rPr lang="en-US" sz="1400" b="1" dirty="0" err="1" smtClean="0">
              <a:solidFill>
                <a:srgbClr val="FFFF00"/>
              </a:solidFill>
              <a:latin typeface="Arial"/>
              <a:ea typeface="+mn-ea"/>
              <a:cs typeface="Arial"/>
            </a:rPr>
            <a:t>ინსპექტირება</a:t>
          </a:r>
          <a:r>
            <a:rPr lang="ka-GE" sz="1400" b="1" dirty="0" smtClean="0">
              <a:solidFill>
                <a:srgbClr val="FFFFFF"/>
              </a:solidFill>
              <a:latin typeface="+mn-lt"/>
              <a:ea typeface="+mn-ea"/>
              <a:cs typeface="Arial"/>
            </a:rPr>
            <a:t>, </a:t>
          </a:r>
          <a:r>
            <a:rPr lang="en-US" sz="1400" b="1" dirty="0" err="1" smtClean="0">
              <a:solidFill>
                <a:srgbClr val="FFFFFF"/>
              </a:solidFill>
              <a:latin typeface="Arial"/>
              <a:ea typeface="+mn-ea"/>
              <a:cs typeface="Arial"/>
            </a:rPr>
            <a:t>შესრულებული</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სამუშაოს</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ანაზღაურება</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ან</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ანაზღაურებაზე</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უარი</a:t>
          </a:r>
          <a:r>
            <a:rPr lang="en-US" sz="1400" b="1" dirty="0" smtClean="0">
              <a:solidFill>
                <a:srgbClr val="FFFFFF"/>
              </a:solidFill>
              <a:latin typeface="Arial"/>
              <a:ea typeface="+mn-ea"/>
              <a:cs typeface="Arial"/>
            </a:rPr>
            <a:t>;</a:t>
          </a:r>
          <a:endParaRPr lang="en-US" sz="1400" b="1" dirty="0">
            <a:solidFill>
              <a:srgbClr val="FFFFFF"/>
            </a:solidFill>
            <a:latin typeface="Arial"/>
            <a:ea typeface="+mn-ea"/>
            <a:cs typeface="Arial"/>
          </a:endParaRPr>
        </a:p>
      </dgm:t>
    </dgm:pt>
    <dgm:pt modelId="{577B5CA6-D252-499A-9163-C2F1BAE0F8A0}" type="parTrans" cxnId="{70247E9E-85FD-46BC-B3EC-86B85B0B2ACF}">
      <dgm:prSet/>
      <dgm:spPr/>
      <dgm:t>
        <a:bodyPr/>
        <a:lstStyle/>
        <a:p>
          <a:endParaRPr lang="en-US" sz="1200"/>
        </a:p>
      </dgm:t>
    </dgm:pt>
    <dgm:pt modelId="{B0B9D746-AB64-4B96-89D1-7C80A52B8397}" type="sibTrans" cxnId="{70247E9E-85FD-46BC-B3EC-86B85B0B2ACF}">
      <dgm:prSet/>
      <dgm:spPr/>
      <dgm:t>
        <a:bodyPr/>
        <a:lstStyle/>
        <a:p>
          <a:endParaRPr lang="en-US" sz="1200"/>
        </a:p>
      </dgm:t>
    </dgm:pt>
    <dgm:pt modelId="{96729457-F883-4DA5-BAA4-0CF35C063965}">
      <dgm:prSet custT="1"/>
      <dgm:spPr>
        <a:xfrm>
          <a:off x="4641081" y="1185011"/>
          <a:ext cx="2013689" cy="1584960"/>
        </a:xfrm>
        <a:prstGeom prst="roundRect">
          <a:avLst/>
        </a:prstGeom>
        <a:solidFill>
          <a:srgbClr val="333399">
            <a:alpha val="90000"/>
            <a:hueOff val="0"/>
            <a:satOff val="0"/>
            <a:lumOff val="0"/>
            <a:alphaOff val="-26667"/>
          </a:srgbClr>
        </a:solidFill>
        <a:ln w="25400" cap="flat" cmpd="sng" algn="ctr">
          <a:solidFill>
            <a:srgbClr val="FFFFFF">
              <a:hueOff val="0"/>
              <a:satOff val="0"/>
              <a:lumOff val="0"/>
              <a:alphaOff val="0"/>
            </a:srgbClr>
          </a:solidFill>
          <a:prstDash val="solid"/>
        </a:ln>
        <a:effectLst/>
      </dgm:spPr>
      <dgm:t>
        <a:bodyPr/>
        <a:lstStyle/>
        <a:p>
          <a:pPr rtl="0"/>
          <a:r>
            <a:rPr lang="en-US" sz="1400" b="1" dirty="0" err="1" smtClean="0">
              <a:solidFill>
                <a:srgbClr val="FFFFFF"/>
              </a:solidFill>
              <a:latin typeface="Arial"/>
              <a:ea typeface="+mn-ea"/>
              <a:cs typeface="Arial"/>
            </a:rPr>
            <a:t>პროგრამით</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განსაზღვრული</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პირობების</a:t>
          </a:r>
          <a:r>
            <a:rPr lang="en-US" sz="1400" b="1" dirty="0" smtClean="0">
              <a:solidFill>
                <a:srgbClr val="FFFFFF"/>
              </a:solidFill>
              <a:latin typeface="Arial"/>
              <a:ea typeface="+mn-ea"/>
              <a:cs typeface="Arial"/>
            </a:rPr>
            <a:t> </a:t>
          </a:r>
          <a:r>
            <a:rPr lang="en-US" sz="1400" b="1" dirty="0" err="1" smtClean="0">
              <a:solidFill>
                <a:srgbClr val="FFFFFF"/>
              </a:solidFill>
              <a:latin typeface="Arial"/>
              <a:ea typeface="+mn-ea"/>
              <a:cs typeface="Arial"/>
            </a:rPr>
            <a:t>შესრულების</a:t>
          </a:r>
          <a:r>
            <a:rPr lang="en-US" sz="1400" b="1" dirty="0" smtClean="0">
              <a:solidFill>
                <a:srgbClr val="FFFFFF"/>
              </a:solidFill>
              <a:latin typeface="Arial"/>
              <a:ea typeface="+mn-ea"/>
              <a:cs typeface="Arial"/>
            </a:rPr>
            <a:t> </a:t>
          </a:r>
          <a:r>
            <a:rPr lang="en-US" sz="1400" b="1" dirty="0" err="1" smtClean="0">
              <a:solidFill>
                <a:srgbClr val="FFFF00"/>
              </a:solidFill>
              <a:latin typeface="Arial"/>
              <a:ea typeface="+mn-ea"/>
              <a:cs typeface="Arial"/>
            </a:rPr>
            <a:t>კონტროლი</a:t>
          </a:r>
          <a:r>
            <a:rPr lang="en-US" sz="1400" b="1" dirty="0" smtClean="0">
              <a:solidFill>
                <a:srgbClr val="FFFFFF"/>
              </a:solidFill>
              <a:latin typeface="Arial"/>
              <a:ea typeface="+mn-ea"/>
              <a:cs typeface="Arial"/>
            </a:rPr>
            <a:t> </a:t>
          </a:r>
          <a:endParaRPr lang="en-US" sz="1400" b="1" dirty="0">
            <a:solidFill>
              <a:srgbClr val="FFFFFF"/>
            </a:solidFill>
            <a:latin typeface="Arial"/>
            <a:ea typeface="+mn-ea"/>
            <a:cs typeface="Arial"/>
          </a:endParaRPr>
        </a:p>
      </dgm:t>
    </dgm:pt>
    <dgm:pt modelId="{62D80D7A-CEE7-4848-BE70-FE56948A9360}" type="parTrans" cxnId="{1D473891-4B3F-4F73-B410-F9D9CFD58D64}">
      <dgm:prSet/>
      <dgm:spPr/>
      <dgm:t>
        <a:bodyPr/>
        <a:lstStyle/>
        <a:p>
          <a:endParaRPr lang="en-US" sz="1200"/>
        </a:p>
      </dgm:t>
    </dgm:pt>
    <dgm:pt modelId="{156E3152-DC68-454B-986A-5384D51ADB94}" type="sibTrans" cxnId="{1D473891-4B3F-4F73-B410-F9D9CFD58D64}">
      <dgm:prSet/>
      <dgm:spPr/>
      <dgm:t>
        <a:bodyPr/>
        <a:lstStyle/>
        <a:p>
          <a:endParaRPr lang="en-US" sz="1200"/>
        </a:p>
      </dgm:t>
    </dgm:pt>
    <dgm:pt modelId="{180BA98B-648F-4375-9314-A75F8901C82A}">
      <dgm:prSet custT="1"/>
      <dgm:spPr>
        <a:xfrm>
          <a:off x="7051011" y="1188719"/>
          <a:ext cx="2013689" cy="1584960"/>
        </a:xfrm>
        <a:prstGeom prst="roundRect">
          <a:avLst/>
        </a:prstGeom>
        <a:solidFill>
          <a:srgbClr val="333399">
            <a:alpha val="90000"/>
            <a:hueOff val="0"/>
            <a:satOff val="0"/>
            <a:lumOff val="0"/>
            <a:alphaOff val="-40000"/>
          </a:srgbClr>
        </a:solidFill>
        <a:ln w="25400" cap="flat" cmpd="sng" algn="ctr">
          <a:solidFill>
            <a:srgbClr val="FFFFFF">
              <a:hueOff val="0"/>
              <a:satOff val="0"/>
              <a:lumOff val="0"/>
              <a:alphaOff val="0"/>
            </a:srgbClr>
          </a:solidFill>
          <a:prstDash val="solid"/>
        </a:ln>
        <a:effectLst/>
      </dgm:spPr>
      <dgm:t>
        <a:bodyPr/>
        <a:lstStyle/>
        <a:p>
          <a:pPr rtl="0"/>
          <a:r>
            <a:rPr lang="ka-GE" sz="1400" b="1" dirty="0" smtClean="0">
              <a:solidFill>
                <a:srgbClr val="FFFFFF"/>
              </a:solidFill>
              <a:latin typeface="+mn-lt"/>
              <a:ea typeface="+mn-ea"/>
              <a:cs typeface="Arial" pitchFamily="34" charset="0"/>
            </a:rPr>
            <a:t>პროგრამით </a:t>
          </a:r>
          <a:r>
            <a:rPr lang="en-US" sz="1400" b="1" dirty="0" smtClean="0">
              <a:solidFill>
                <a:srgbClr val="FFFFFF"/>
              </a:solidFill>
              <a:latin typeface="Arial" pitchFamily="34" charset="0"/>
              <a:ea typeface="+mn-ea"/>
              <a:cs typeface="Arial" pitchFamily="34" charset="0"/>
            </a:rPr>
            <a:t> </a:t>
          </a:r>
          <a:r>
            <a:rPr lang="en-US" sz="1400" b="1" dirty="0" err="1" smtClean="0">
              <a:solidFill>
                <a:srgbClr val="FFFFFF"/>
              </a:solidFill>
              <a:latin typeface="Arial" pitchFamily="34" charset="0"/>
              <a:ea typeface="+mn-ea"/>
              <a:cs typeface="Arial" pitchFamily="34" charset="0"/>
            </a:rPr>
            <a:t>განსაზღვრული</a:t>
          </a:r>
          <a:r>
            <a:rPr lang="en-US" sz="1400" b="1" dirty="0" smtClean="0">
              <a:solidFill>
                <a:srgbClr val="FFFFFF"/>
              </a:solidFill>
              <a:latin typeface="Arial" pitchFamily="34" charset="0"/>
              <a:ea typeface="+mn-ea"/>
              <a:cs typeface="Arial" pitchFamily="34" charset="0"/>
            </a:rPr>
            <a:t> </a:t>
          </a:r>
          <a:r>
            <a:rPr lang="ka-GE" sz="1400" b="1" dirty="0" smtClean="0">
              <a:solidFill>
                <a:srgbClr val="FFFFFF"/>
              </a:solidFill>
              <a:latin typeface="+mn-lt"/>
              <a:ea typeface="+mn-ea"/>
              <a:cs typeface="Arial" pitchFamily="34" charset="0"/>
            </a:rPr>
            <a:t>მიმწოდებლის ცალკეული </a:t>
          </a:r>
          <a:r>
            <a:rPr lang="en-US" sz="1400" b="1" dirty="0" err="1" smtClean="0">
              <a:solidFill>
                <a:srgbClr val="FFFFFF"/>
              </a:solidFill>
              <a:latin typeface="Arial" pitchFamily="34" charset="0"/>
              <a:ea typeface="+mn-ea"/>
              <a:cs typeface="Arial" pitchFamily="34" charset="0"/>
            </a:rPr>
            <a:t>ვალდებულებების</a:t>
          </a:r>
          <a:r>
            <a:rPr lang="en-US" sz="1400" b="1" dirty="0" smtClean="0">
              <a:solidFill>
                <a:srgbClr val="FFFFFF"/>
              </a:solidFill>
              <a:latin typeface="Arial" pitchFamily="34" charset="0"/>
              <a:ea typeface="+mn-ea"/>
              <a:cs typeface="Arial" pitchFamily="34" charset="0"/>
            </a:rPr>
            <a:t> </a:t>
          </a:r>
          <a:r>
            <a:rPr lang="en-US" sz="1400" b="1" dirty="0" err="1" smtClean="0">
              <a:solidFill>
                <a:srgbClr val="FFFFFF"/>
              </a:solidFill>
              <a:latin typeface="Arial" pitchFamily="34" charset="0"/>
              <a:ea typeface="+mn-ea"/>
              <a:cs typeface="Arial" pitchFamily="34" charset="0"/>
            </a:rPr>
            <a:t>შესრულების</a:t>
          </a:r>
          <a:r>
            <a:rPr lang="en-US" sz="1400" b="1" dirty="0" smtClean="0">
              <a:solidFill>
                <a:srgbClr val="FFFFFF"/>
              </a:solidFill>
              <a:latin typeface="Arial" pitchFamily="34" charset="0"/>
              <a:ea typeface="+mn-ea"/>
              <a:cs typeface="Arial" pitchFamily="34" charset="0"/>
            </a:rPr>
            <a:t> </a:t>
          </a:r>
          <a:r>
            <a:rPr lang="ka-GE" sz="1400" b="1" dirty="0" smtClean="0">
              <a:solidFill>
                <a:srgbClr val="FFFFFF"/>
              </a:solidFill>
              <a:latin typeface="+mn-lt"/>
              <a:ea typeface="+mn-ea"/>
              <a:cs typeface="Arial" pitchFamily="34" charset="0"/>
            </a:rPr>
            <a:t>კოტროლი (</a:t>
          </a:r>
          <a:r>
            <a:rPr lang="en-US" sz="1400" b="1" dirty="0" err="1" smtClean="0">
              <a:solidFill>
                <a:srgbClr val="FFFF00"/>
              </a:solidFill>
              <a:latin typeface="Arial" pitchFamily="34" charset="0"/>
              <a:ea typeface="+mn-ea"/>
              <a:cs typeface="Arial" pitchFamily="34" charset="0"/>
            </a:rPr>
            <a:t>რევიზია</a:t>
          </a:r>
          <a:r>
            <a:rPr lang="en-US" sz="1400" b="1" dirty="0" smtClean="0">
              <a:solidFill>
                <a:srgbClr val="FFFFFF"/>
              </a:solidFill>
              <a:latin typeface="Arial" pitchFamily="34" charset="0"/>
              <a:ea typeface="+mn-ea"/>
              <a:cs typeface="Arial" pitchFamily="34" charset="0"/>
            </a:rPr>
            <a:t>).</a:t>
          </a:r>
          <a:endParaRPr lang="en-US" sz="1400" b="1" dirty="0">
            <a:solidFill>
              <a:srgbClr val="FFFFFF"/>
            </a:solidFill>
            <a:latin typeface="Arial" pitchFamily="34" charset="0"/>
            <a:ea typeface="+mn-ea"/>
            <a:cs typeface="Arial" pitchFamily="34" charset="0"/>
          </a:endParaRPr>
        </a:p>
      </dgm:t>
    </dgm:pt>
    <dgm:pt modelId="{962477AE-D674-41A7-86A9-9CB5F2B04E02}" type="parTrans" cxnId="{818A20C9-F3A3-466D-923F-B16C0B9EAB4D}">
      <dgm:prSet/>
      <dgm:spPr/>
      <dgm:t>
        <a:bodyPr/>
        <a:lstStyle/>
        <a:p>
          <a:endParaRPr lang="en-US" sz="1200"/>
        </a:p>
      </dgm:t>
    </dgm:pt>
    <dgm:pt modelId="{7D5E6DC5-6F63-4963-B805-3D79A5D0D74C}" type="sibTrans" cxnId="{818A20C9-F3A3-466D-923F-B16C0B9EAB4D}">
      <dgm:prSet/>
      <dgm:spPr/>
      <dgm:t>
        <a:bodyPr/>
        <a:lstStyle/>
        <a:p>
          <a:endParaRPr lang="en-US" sz="1200"/>
        </a:p>
      </dgm:t>
    </dgm:pt>
    <dgm:pt modelId="{9F937485-E58C-4B93-8EE9-9D6BED12240E}" type="pres">
      <dgm:prSet presAssocID="{E16ABD0F-03B8-4880-92A0-F81863895E15}" presName="CompostProcess" presStyleCnt="0">
        <dgm:presLayoutVars>
          <dgm:dir/>
          <dgm:resizeHandles val="exact"/>
        </dgm:presLayoutVars>
      </dgm:prSet>
      <dgm:spPr/>
      <dgm:t>
        <a:bodyPr/>
        <a:lstStyle/>
        <a:p>
          <a:endParaRPr lang="en-US"/>
        </a:p>
      </dgm:t>
    </dgm:pt>
    <dgm:pt modelId="{CDB14F23-95FF-4470-966F-4263EC964A80}" type="pres">
      <dgm:prSet presAssocID="{E16ABD0F-03B8-4880-92A0-F81863895E15}" presName="arrow" presStyleLbl="bgShp" presStyleIdx="0" presStyleCnt="1" custLinFactNeighborX="-9" custLinFactNeighborY="1780"/>
      <dgm:spPr>
        <a:xfrm>
          <a:off x="679391" y="0"/>
          <a:ext cx="7707630" cy="3962399"/>
        </a:xfrm>
        <a:prstGeom prst="rightArrow">
          <a:avLst/>
        </a:prstGeom>
        <a:solidFill>
          <a:srgbClr val="333399">
            <a:tint val="40000"/>
            <a:hueOff val="0"/>
            <a:satOff val="0"/>
            <a:lumOff val="0"/>
            <a:alphaOff val="0"/>
          </a:srgbClr>
        </a:solidFill>
        <a:ln>
          <a:noFill/>
        </a:ln>
        <a:effectLst/>
      </dgm:spPr>
      <dgm:t>
        <a:bodyPr/>
        <a:lstStyle/>
        <a:p>
          <a:endParaRPr lang="en-US"/>
        </a:p>
      </dgm:t>
    </dgm:pt>
    <dgm:pt modelId="{C9013B8F-FDF2-47B6-B6BE-4FAED4591CD4}" type="pres">
      <dgm:prSet presAssocID="{E16ABD0F-03B8-4880-92A0-F81863895E15}" presName="linearProcess" presStyleCnt="0"/>
      <dgm:spPr/>
      <dgm:t>
        <a:bodyPr/>
        <a:lstStyle/>
        <a:p>
          <a:endParaRPr lang="en-US"/>
        </a:p>
      </dgm:t>
    </dgm:pt>
    <dgm:pt modelId="{A102478F-4C1A-4AEE-902C-B1C01AFC6FD9}" type="pres">
      <dgm:prSet presAssocID="{F8B9B391-C8C1-4610-BCCD-7349ABB17CC0}" presName="textNode" presStyleLbl="node1" presStyleIdx="0" presStyleCnt="4" custScaleX="113499" custScaleY="122790">
        <dgm:presLayoutVars>
          <dgm:bulletEnabled val="1"/>
        </dgm:presLayoutVars>
      </dgm:prSet>
      <dgm:spPr/>
      <dgm:t>
        <a:bodyPr/>
        <a:lstStyle/>
        <a:p>
          <a:endParaRPr lang="en-US"/>
        </a:p>
      </dgm:t>
    </dgm:pt>
    <dgm:pt modelId="{FEB1F5EF-B647-4217-A43A-7AC244BADA44}" type="pres">
      <dgm:prSet presAssocID="{17A9B212-D09C-4807-9B93-2E560E3204CF}" presName="sibTrans" presStyleCnt="0"/>
      <dgm:spPr/>
      <dgm:t>
        <a:bodyPr/>
        <a:lstStyle/>
        <a:p>
          <a:endParaRPr lang="en-US"/>
        </a:p>
      </dgm:t>
    </dgm:pt>
    <dgm:pt modelId="{073720DE-B866-4D2E-84D0-E1B57BE148A4}" type="pres">
      <dgm:prSet presAssocID="{A55D9657-2B67-4A9A-9CAC-038841E3AD69}" presName="textNode" presStyleLbl="node1" presStyleIdx="1" presStyleCnt="4" custScaleX="109637" custScaleY="122790">
        <dgm:presLayoutVars>
          <dgm:bulletEnabled val="1"/>
        </dgm:presLayoutVars>
      </dgm:prSet>
      <dgm:spPr/>
      <dgm:t>
        <a:bodyPr/>
        <a:lstStyle/>
        <a:p>
          <a:endParaRPr lang="en-US"/>
        </a:p>
      </dgm:t>
    </dgm:pt>
    <dgm:pt modelId="{D84A4D8B-8798-4EAB-B0F3-0F9F32370BDB}" type="pres">
      <dgm:prSet presAssocID="{B0B9D746-AB64-4B96-89D1-7C80A52B8397}" presName="sibTrans" presStyleCnt="0"/>
      <dgm:spPr/>
      <dgm:t>
        <a:bodyPr/>
        <a:lstStyle/>
        <a:p>
          <a:endParaRPr lang="en-US"/>
        </a:p>
      </dgm:t>
    </dgm:pt>
    <dgm:pt modelId="{C6A2CA1B-2601-4F6E-BF39-8650A5BBF629}" type="pres">
      <dgm:prSet presAssocID="{96729457-F883-4DA5-BAA4-0CF35C063965}" presName="textNode" presStyleLbl="node1" presStyleIdx="2" presStyleCnt="4" custScaleX="107153" custScaleY="122322" custLinFactNeighborX="-18064" custLinFactNeighborY="-234">
        <dgm:presLayoutVars>
          <dgm:bulletEnabled val="1"/>
        </dgm:presLayoutVars>
      </dgm:prSet>
      <dgm:spPr/>
      <dgm:t>
        <a:bodyPr/>
        <a:lstStyle/>
        <a:p>
          <a:endParaRPr lang="en-US"/>
        </a:p>
      </dgm:t>
    </dgm:pt>
    <dgm:pt modelId="{AF1E1E83-0E63-463D-93F9-D9DC5F13CF34}" type="pres">
      <dgm:prSet presAssocID="{156E3152-DC68-454B-986A-5384D51ADB94}" presName="sibTrans" presStyleCnt="0"/>
      <dgm:spPr/>
      <dgm:t>
        <a:bodyPr/>
        <a:lstStyle/>
        <a:p>
          <a:endParaRPr lang="en-US"/>
        </a:p>
      </dgm:t>
    </dgm:pt>
    <dgm:pt modelId="{E86BE6CF-1E8D-4E7D-8964-BECD48557C0A}" type="pres">
      <dgm:prSet presAssocID="{180BA98B-648F-4375-9314-A75F8901C82A}" presName="textNode" presStyleLbl="node1" presStyleIdx="3" presStyleCnt="4" custScaleX="108191" custScaleY="113704">
        <dgm:presLayoutVars>
          <dgm:bulletEnabled val="1"/>
        </dgm:presLayoutVars>
      </dgm:prSet>
      <dgm:spPr/>
      <dgm:t>
        <a:bodyPr/>
        <a:lstStyle/>
        <a:p>
          <a:endParaRPr lang="en-US"/>
        </a:p>
      </dgm:t>
    </dgm:pt>
  </dgm:ptLst>
  <dgm:cxnLst>
    <dgm:cxn modelId="{70247E9E-85FD-46BC-B3EC-86B85B0B2ACF}" srcId="{E16ABD0F-03B8-4880-92A0-F81863895E15}" destId="{A55D9657-2B67-4A9A-9CAC-038841E3AD69}" srcOrd="1" destOrd="0" parTransId="{577B5CA6-D252-499A-9163-C2F1BAE0F8A0}" sibTransId="{B0B9D746-AB64-4B96-89D1-7C80A52B8397}"/>
    <dgm:cxn modelId="{995D6A18-A79F-4A81-A530-A09D55BE0F92}" type="presOf" srcId="{E16ABD0F-03B8-4880-92A0-F81863895E15}" destId="{9F937485-E58C-4B93-8EE9-9D6BED12240E}" srcOrd="0" destOrd="0" presId="urn:microsoft.com/office/officeart/2005/8/layout/hProcess9"/>
    <dgm:cxn modelId="{6919EE80-EB27-41AB-BE60-8A20E7F3459F}" type="presOf" srcId="{A55D9657-2B67-4A9A-9CAC-038841E3AD69}" destId="{073720DE-B866-4D2E-84D0-E1B57BE148A4}" srcOrd="0" destOrd="0" presId="urn:microsoft.com/office/officeart/2005/8/layout/hProcess9"/>
    <dgm:cxn modelId="{818A20C9-F3A3-466D-923F-B16C0B9EAB4D}" srcId="{E16ABD0F-03B8-4880-92A0-F81863895E15}" destId="{180BA98B-648F-4375-9314-A75F8901C82A}" srcOrd="3" destOrd="0" parTransId="{962477AE-D674-41A7-86A9-9CB5F2B04E02}" sibTransId="{7D5E6DC5-6F63-4963-B805-3D79A5D0D74C}"/>
    <dgm:cxn modelId="{F226DE56-D10A-4E54-942B-F7ED730CE717}" type="presOf" srcId="{180BA98B-648F-4375-9314-A75F8901C82A}" destId="{E86BE6CF-1E8D-4E7D-8964-BECD48557C0A}" srcOrd="0" destOrd="0" presId="urn:microsoft.com/office/officeart/2005/8/layout/hProcess9"/>
    <dgm:cxn modelId="{48FD39A2-1E76-425E-BD43-AFE04B08D914}" type="presOf" srcId="{96729457-F883-4DA5-BAA4-0CF35C063965}" destId="{C6A2CA1B-2601-4F6E-BF39-8650A5BBF629}" srcOrd="0" destOrd="0" presId="urn:microsoft.com/office/officeart/2005/8/layout/hProcess9"/>
    <dgm:cxn modelId="{1D473891-4B3F-4F73-B410-F9D9CFD58D64}" srcId="{E16ABD0F-03B8-4880-92A0-F81863895E15}" destId="{96729457-F883-4DA5-BAA4-0CF35C063965}" srcOrd="2" destOrd="0" parTransId="{62D80D7A-CEE7-4848-BE70-FE56948A9360}" sibTransId="{156E3152-DC68-454B-986A-5384D51ADB94}"/>
    <dgm:cxn modelId="{FA15C9E2-25E0-4D88-BA97-F7D0536B60DB}" srcId="{E16ABD0F-03B8-4880-92A0-F81863895E15}" destId="{F8B9B391-C8C1-4610-BCCD-7349ABB17CC0}" srcOrd="0" destOrd="0" parTransId="{28E4E0D1-3704-4705-853B-F61374F2DFA4}" sibTransId="{17A9B212-D09C-4807-9B93-2E560E3204CF}"/>
    <dgm:cxn modelId="{49DE68E9-93D1-4563-8C79-8F05D2DC5971}" type="presOf" srcId="{F8B9B391-C8C1-4610-BCCD-7349ABB17CC0}" destId="{A102478F-4C1A-4AEE-902C-B1C01AFC6FD9}" srcOrd="0" destOrd="0" presId="urn:microsoft.com/office/officeart/2005/8/layout/hProcess9"/>
    <dgm:cxn modelId="{67343442-9F6C-428E-8052-9FA5C5DE011A}" type="presParOf" srcId="{9F937485-E58C-4B93-8EE9-9D6BED12240E}" destId="{CDB14F23-95FF-4470-966F-4263EC964A80}" srcOrd="0" destOrd="0" presId="urn:microsoft.com/office/officeart/2005/8/layout/hProcess9"/>
    <dgm:cxn modelId="{3FE4DFBB-2C4C-46E2-A0DD-C60AE19F58F1}" type="presParOf" srcId="{9F937485-E58C-4B93-8EE9-9D6BED12240E}" destId="{C9013B8F-FDF2-47B6-B6BE-4FAED4591CD4}" srcOrd="1" destOrd="0" presId="urn:microsoft.com/office/officeart/2005/8/layout/hProcess9"/>
    <dgm:cxn modelId="{189315B9-6F63-4B99-9573-9995C4E79806}" type="presParOf" srcId="{C9013B8F-FDF2-47B6-B6BE-4FAED4591CD4}" destId="{A102478F-4C1A-4AEE-902C-B1C01AFC6FD9}" srcOrd="0" destOrd="0" presId="urn:microsoft.com/office/officeart/2005/8/layout/hProcess9"/>
    <dgm:cxn modelId="{58FDBA6C-064B-4451-B7AA-6DE52D39E9AF}" type="presParOf" srcId="{C9013B8F-FDF2-47B6-B6BE-4FAED4591CD4}" destId="{FEB1F5EF-B647-4217-A43A-7AC244BADA44}" srcOrd="1" destOrd="0" presId="urn:microsoft.com/office/officeart/2005/8/layout/hProcess9"/>
    <dgm:cxn modelId="{1BE56CFE-6E30-408C-B9B4-25CE5EAABC4D}" type="presParOf" srcId="{C9013B8F-FDF2-47B6-B6BE-4FAED4591CD4}" destId="{073720DE-B866-4D2E-84D0-E1B57BE148A4}" srcOrd="2" destOrd="0" presId="urn:microsoft.com/office/officeart/2005/8/layout/hProcess9"/>
    <dgm:cxn modelId="{D5251A97-EC45-4017-A1A6-86A7C6568335}" type="presParOf" srcId="{C9013B8F-FDF2-47B6-B6BE-4FAED4591CD4}" destId="{D84A4D8B-8798-4EAB-B0F3-0F9F32370BDB}" srcOrd="3" destOrd="0" presId="urn:microsoft.com/office/officeart/2005/8/layout/hProcess9"/>
    <dgm:cxn modelId="{E4AC8E91-B3F0-4B4B-8B77-05443D263D85}" type="presParOf" srcId="{C9013B8F-FDF2-47B6-B6BE-4FAED4591CD4}" destId="{C6A2CA1B-2601-4F6E-BF39-8650A5BBF629}" srcOrd="4" destOrd="0" presId="urn:microsoft.com/office/officeart/2005/8/layout/hProcess9"/>
    <dgm:cxn modelId="{13B063B1-777F-4F88-8946-A03C11E3B251}" type="presParOf" srcId="{C9013B8F-FDF2-47B6-B6BE-4FAED4591CD4}" destId="{AF1E1E83-0E63-463D-93F9-D9DC5F13CF34}" srcOrd="5" destOrd="0" presId="urn:microsoft.com/office/officeart/2005/8/layout/hProcess9"/>
    <dgm:cxn modelId="{1B17AF01-A9FF-40DA-994E-66A7C7B00BF6}" type="presParOf" srcId="{C9013B8F-FDF2-47B6-B6BE-4FAED4591CD4}" destId="{E86BE6CF-1E8D-4E7D-8964-BECD48557C0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14F23-95FF-4470-966F-4263EC964A80}">
      <dsp:nvSpPr>
        <dsp:cNvPr id="0" name=""/>
        <dsp:cNvSpPr/>
      </dsp:nvSpPr>
      <dsp:spPr>
        <a:xfrm>
          <a:off x="679391" y="0"/>
          <a:ext cx="7707630" cy="3962400"/>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102478F-4C1A-4AEE-902C-B1C01AFC6FD9}">
      <dsp:nvSpPr>
        <dsp:cNvPr id="0" name=""/>
        <dsp:cNvSpPr/>
      </dsp:nvSpPr>
      <dsp:spPr>
        <a:xfrm>
          <a:off x="5803" y="1008113"/>
          <a:ext cx="2118959" cy="1946172"/>
        </a:xfrm>
        <a:prstGeom prst="roundRect">
          <a:avLst/>
        </a:prstGeom>
        <a:solidFill>
          <a:srgbClr val="33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solidFill>
                <a:srgbClr val="FFFFFF"/>
              </a:solidFill>
              <a:latin typeface="Arial"/>
              <a:ea typeface="+mn-ea"/>
              <a:cs typeface="Arial"/>
            </a:rPr>
            <a:t>პირის</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მოსარგებლედ</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ცნობა</a:t>
          </a:r>
          <a:r>
            <a:rPr lang="en-US" sz="1400" b="1" kern="1200" dirty="0" smtClean="0">
              <a:solidFill>
                <a:srgbClr val="FFFFFF"/>
              </a:solidFill>
              <a:latin typeface="Arial"/>
              <a:ea typeface="+mn-ea"/>
              <a:cs typeface="Arial"/>
            </a:rPr>
            <a:t>/</a:t>
          </a:r>
          <a:r>
            <a:rPr lang="en-US" sz="1400" b="1" kern="1200" dirty="0" err="1" smtClean="0">
              <a:solidFill>
                <a:srgbClr val="FFFFFF"/>
              </a:solidFill>
              <a:latin typeface="Arial"/>
              <a:ea typeface="+mn-ea"/>
              <a:cs typeface="Arial"/>
            </a:rPr>
            <a:t>რეგისტრაცია</a:t>
          </a:r>
          <a:r>
            <a:rPr lang="ka-GE" sz="1400" b="1" kern="1200" dirty="0" smtClean="0">
              <a:solidFill>
                <a:srgbClr val="FFFFFF"/>
              </a:solidFill>
              <a:latin typeface="+mn-lt"/>
              <a:ea typeface="+mn-ea"/>
              <a:cs typeface="Arial"/>
            </a:rPr>
            <a:t>, </a:t>
          </a:r>
          <a:r>
            <a:rPr lang="en-US" sz="1400" b="1" kern="1200" dirty="0" err="1" smtClean="0">
              <a:solidFill>
                <a:srgbClr val="FFFFFF"/>
              </a:solidFill>
              <a:latin typeface="Arial"/>
              <a:ea typeface="+mn-ea"/>
              <a:cs typeface="Arial"/>
            </a:rPr>
            <a:t>შეტყობინება</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შემთხვევის</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შესახებ</a:t>
          </a:r>
          <a:r>
            <a:rPr lang="ka-GE" sz="1400" b="1" kern="1200" dirty="0" smtClean="0">
              <a:solidFill>
                <a:srgbClr val="FFFFFF"/>
              </a:solidFill>
              <a:latin typeface="+mn-lt"/>
              <a:ea typeface="+mn-ea"/>
              <a:cs typeface="Arial"/>
            </a:rPr>
            <a:t>, </a:t>
          </a:r>
          <a:r>
            <a:rPr lang="en-US" sz="1400" b="1" kern="1200" dirty="0" err="1" smtClean="0">
              <a:solidFill>
                <a:srgbClr val="FFFFFF"/>
              </a:solidFill>
              <a:latin typeface="Arial"/>
              <a:ea typeface="+mn-ea"/>
              <a:cs typeface="Arial"/>
            </a:rPr>
            <a:t>შეტყობინების</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საფუძველზე</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შერჩეული</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შემთხვევის</a:t>
          </a:r>
          <a:r>
            <a:rPr lang="en-US" sz="1400" b="1" kern="1200" dirty="0" smtClean="0">
              <a:solidFill>
                <a:srgbClr val="FFFFFF"/>
              </a:solidFill>
              <a:latin typeface="Arial"/>
              <a:ea typeface="+mn-ea"/>
              <a:cs typeface="Arial"/>
            </a:rPr>
            <a:t> </a:t>
          </a:r>
          <a:r>
            <a:rPr lang="en-US" sz="1400" b="1" kern="1200" dirty="0" err="1" smtClean="0">
              <a:solidFill>
                <a:srgbClr val="FFFF00"/>
              </a:solidFill>
              <a:latin typeface="Arial"/>
              <a:ea typeface="+mn-ea"/>
              <a:cs typeface="Arial"/>
            </a:rPr>
            <a:t>მონიტორინგი</a:t>
          </a:r>
          <a:r>
            <a:rPr lang="en-US" sz="1400" b="1" kern="1200" dirty="0" smtClean="0">
              <a:solidFill>
                <a:srgbClr val="FFFFFF"/>
              </a:solidFill>
              <a:latin typeface="Arial"/>
              <a:ea typeface="+mn-ea"/>
              <a:cs typeface="Arial"/>
            </a:rPr>
            <a:t> </a:t>
          </a:r>
          <a:endParaRPr lang="en-US" sz="1400" b="1" kern="1200" dirty="0">
            <a:solidFill>
              <a:srgbClr val="FFFFFF"/>
            </a:solidFill>
            <a:latin typeface="Arial"/>
            <a:ea typeface="+mn-ea"/>
            <a:cs typeface="Arial"/>
          </a:endParaRPr>
        </a:p>
      </dsp:txBody>
      <dsp:txXfrm>
        <a:off x="5803" y="1008113"/>
        <a:ext cx="2118959" cy="1946172"/>
      </dsp:txXfrm>
    </dsp:sp>
    <dsp:sp modelId="{073720DE-B866-4D2E-84D0-E1B57BE148A4}">
      <dsp:nvSpPr>
        <dsp:cNvPr id="0" name=""/>
        <dsp:cNvSpPr/>
      </dsp:nvSpPr>
      <dsp:spPr>
        <a:xfrm>
          <a:off x="2414773" y="1008113"/>
          <a:ext cx="2046857" cy="1946172"/>
        </a:xfrm>
        <a:prstGeom prst="roundRect">
          <a:avLst/>
        </a:prstGeom>
        <a:solidFill>
          <a:srgbClr val="333399">
            <a:alpha val="90000"/>
            <a:hueOff val="0"/>
            <a:satOff val="0"/>
            <a:lumOff val="0"/>
            <a:alphaOff val="-13333"/>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solidFill>
                <a:srgbClr val="FFFFFF"/>
              </a:solidFill>
              <a:latin typeface="Arial"/>
              <a:ea typeface="+mn-ea"/>
              <a:cs typeface="Arial"/>
            </a:rPr>
            <a:t>ანგარიშის</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წარდგენა</a:t>
          </a:r>
          <a:r>
            <a:rPr lang="ka-GE" sz="1400" b="1" kern="1200" dirty="0" smtClean="0">
              <a:solidFill>
                <a:srgbClr val="FFFFFF"/>
              </a:solidFill>
              <a:latin typeface="+mn-lt"/>
              <a:ea typeface="+mn-ea"/>
              <a:cs typeface="Arial"/>
            </a:rPr>
            <a:t>, </a:t>
          </a:r>
          <a:r>
            <a:rPr lang="en-US" sz="1400" b="1" kern="1200" dirty="0" err="1" smtClean="0">
              <a:solidFill>
                <a:srgbClr val="FFFFFF"/>
              </a:solidFill>
              <a:latin typeface="Arial"/>
              <a:ea typeface="+mn-ea"/>
              <a:cs typeface="Arial"/>
            </a:rPr>
            <a:t>საანგარიშგებო</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დოკუმენტაციის</a:t>
          </a:r>
          <a:r>
            <a:rPr lang="en-US" sz="1400" b="1" kern="1200" dirty="0" smtClean="0">
              <a:solidFill>
                <a:srgbClr val="FFFFFF"/>
              </a:solidFill>
              <a:latin typeface="Arial"/>
              <a:ea typeface="+mn-ea"/>
              <a:cs typeface="Arial"/>
            </a:rPr>
            <a:t> </a:t>
          </a:r>
          <a:r>
            <a:rPr lang="en-US" sz="1400" b="1" kern="1200" dirty="0" err="1" smtClean="0">
              <a:solidFill>
                <a:srgbClr val="FFFF00"/>
              </a:solidFill>
              <a:latin typeface="Arial"/>
              <a:ea typeface="+mn-ea"/>
              <a:cs typeface="Arial"/>
            </a:rPr>
            <a:t>ინსპექტირება</a:t>
          </a:r>
          <a:r>
            <a:rPr lang="ka-GE" sz="1400" b="1" kern="1200" dirty="0" smtClean="0">
              <a:solidFill>
                <a:srgbClr val="FFFFFF"/>
              </a:solidFill>
              <a:latin typeface="+mn-lt"/>
              <a:ea typeface="+mn-ea"/>
              <a:cs typeface="Arial"/>
            </a:rPr>
            <a:t>, </a:t>
          </a:r>
          <a:r>
            <a:rPr lang="en-US" sz="1400" b="1" kern="1200" dirty="0" err="1" smtClean="0">
              <a:solidFill>
                <a:srgbClr val="FFFFFF"/>
              </a:solidFill>
              <a:latin typeface="Arial"/>
              <a:ea typeface="+mn-ea"/>
              <a:cs typeface="Arial"/>
            </a:rPr>
            <a:t>შესრულებული</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სამუშაოს</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ანაზღაურება</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ან</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ანაზღაურებაზე</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უარი</a:t>
          </a:r>
          <a:r>
            <a:rPr lang="en-US" sz="1400" b="1" kern="1200" dirty="0" smtClean="0">
              <a:solidFill>
                <a:srgbClr val="FFFFFF"/>
              </a:solidFill>
              <a:latin typeface="Arial"/>
              <a:ea typeface="+mn-ea"/>
              <a:cs typeface="Arial"/>
            </a:rPr>
            <a:t>;</a:t>
          </a:r>
          <a:endParaRPr lang="en-US" sz="1400" b="1" kern="1200" dirty="0">
            <a:solidFill>
              <a:srgbClr val="FFFFFF"/>
            </a:solidFill>
            <a:latin typeface="Arial"/>
            <a:ea typeface="+mn-ea"/>
            <a:cs typeface="Arial"/>
          </a:endParaRPr>
        </a:p>
      </dsp:txBody>
      <dsp:txXfrm>
        <a:off x="2414773" y="1008113"/>
        <a:ext cx="2046857" cy="1946172"/>
      </dsp:txXfrm>
    </dsp:sp>
    <dsp:sp modelId="{C6A2CA1B-2601-4F6E-BF39-8650A5BBF629}">
      <dsp:nvSpPr>
        <dsp:cNvPr id="0" name=""/>
        <dsp:cNvSpPr/>
      </dsp:nvSpPr>
      <dsp:spPr>
        <a:xfrm>
          <a:off x="4699253" y="1008113"/>
          <a:ext cx="2000482" cy="1938754"/>
        </a:xfrm>
        <a:prstGeom prst="roundRect">
          <a:avLst/>
        </a:prstGeom>
        <a:solidFill>
          <a:srgbClr val="333399">
            <a:alpha val="90000"/>
            <a:hueOff val="0"/>
            <a:satOff val="0"/>
            <a:lumOff val="0"/>
            <a:alphaOff val="-26667"/>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solidFill>
                <a:srgbClr val="FFFFFF"/>
              </a:solidFill>
              <a:latin typeface="Arial"/>
              <a:ea typeface="+mn-ea"/>
              <a:cs typeface="Arial"/>
            </a:rPr>
            <a:t>პროგრამით</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განსაზღვრული</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პირობების</a:t>
          </a:r>
          <a:r>
            <a:rPr lang="en-US" sz="1400" b="1" kern="1200" dirty="0" smtClean="0">
              <a:solidFill>
                <a:srgbClr val="FFFFFF"/>
              </a:solidFill>
              <a:latin typeface="Arial"/>
              <a:ea typeface="+mn-ea"/>
              <a:cs typeface="Arial"/>
            </a:rPr>
            <a:t> </a:t>
          </a:r>
          <a:r>
            <a:rPr lang="en-US" sz="1400" b="1" kern="1200" dirty="0" err="1" smtClean="0">
              <a:solidFill>
                <a:srgbClr val="FFFFFF"/>
              </a:solidFill>
              <a:latin typeface="Arial"/>
              <a:ea typeface="+mn-ea"/>
              <a:cs typeface="Arial"/>
            </a:rPr>
            <a:t>შესრულების</a:t>
          </a:r>
          <a:r>
            <a:rPr lang="en-US" sz="1400" b="1" kern="1200" dirty="0" smtClean="0">
              <a:solidFill>
                <a:srgbClr val="FFFFFF"/>
              </a:solidFill>
              <a:latin typeface="Arial"/>
              <a:ea typeface="+mn-ea"/>
              <a:cs typeface="Arial"/>
            </a:rPr>
            <a:t> </a:t>
          </a:r>
          <a:r>
            <a:rPr lang="en-US" sz="1400" b="1" kern="1200" dirty="0" err="1" smtClean="0">
              <a:solidFill>
                <a:srgbClr val="FFFF00"/>
              </a:solidFill>
              <a:latin typeface="Arial"/>
              <a:ea typeface="+mn-ea"/>
              <a:cs typeface="Arial"/>
            </a:rPr>
            <a:t>კონტროლი</a:t>
          </a:r>
          <a:r>
            <a:rPr lang="en-US" sz="1400" b="1" kern="1200" dirty="0" smtClean="0">
              <a:solidFill>
                <a:srgbClr val="FFFFFF"/>
              </a:solidFill>
              <a:latin typeface="Arial"/>
              <a:ea typeface="+mn-ea"/>
              <a:cs typeface="Arial"/>
            </a:rPr>
            <a:t> </a:t>
          </a:r>
          <a:endParaRPr lang="en-US" sz="1400" b="1" kern="1200" dirty="0">
            <a:solidFill>
              <a:srgbClr val="FFFFFF"/>
            </a:solidFill>
            <a:latin typeface="Arial"/>
            <a:ea typeface="+mn-ea"/>
            <a:cs typeface="Arial"/>
          </a:endParaRPr>
        </a:p>
      </dsp:txBody>
      <dsp:txXfrm>
        <a:off x="4699253" y="1008113"/>
        <a:ext cx="2000482" cy="1938754"/>
      </dsp:txXfrm>
    </dsp:sp>
    <dsp:sp modelId="{E86BE6CF-1E8D-4E7D-8964-BECD48557C0A}">
      <dsp:nvSpPr>
        <dsp:cNvPr id="0" name=""/>
        <dsp:cNvSpPr/>
      </dsp:nvSpPr>
      <dsp:spPr>
        <a:xfrm>
          <a:off x="7042134" y="1080118"/>
          <a:ext cx="2019861" cy="1802162"/>
        </a:xfrm>
        <a:prstGeom prst="roundRect">
          <a:avLst/>
        </a:prstGeom>
        <a:solidFill>
          <a:srgbClr val="333399">
            <a:alpha val="90000"/>
            <a:hueOff val="0"/>
            <a:satOff val="0"/>
            <a:lumOff val="0"/>
            <a:alphaOff val="-4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1" kern="1200" dirty="0" smtClean="0">
              <a:solidFill>
                <a:srgbClr val="FFFFFF"/>
              </a:solidFill>
              <a:latin typeface="+mn-lt"/>
              <a:ea typeface="+mn-ea"/>
              <a:cs typeface="Arial" pitchFamily="34" charset="0"/>
            </a:rPr>
            <a:t>პროგრამით </a:t>
          </a:r>
          <a:r>
            <a:rPr lang="en-US" sz="1400" b="1" kern="1200" dirty="0" smtClean="0">
              <a:solidFill>
                <a:srgbClr val="FFFFFF"/>
              </a:solidFill>
              <a:latin typeface="Arial" pitchFamily="34" charset="0"/>
              <a:ea typeface="+mn-ea"/>
              <a:cs typeface="Arial" pitchFamily="34" charset="0"/>
            </a:rPr>
            <a:t> </a:t>
          </a:r>
          <a:r>
            <a:rPr lang="en-US" sz="1400" b="1" kern="1200" dirty="0" err="1" smtClean="0">
              <a:solidFill>
                <a:srgbClr val="FFFFFF"/>
              </a:solidFill>
              <a:latin typeface="Arial" pitchFamily="34" charset="0"/>
              <a:ea typeface="+mn-ea"/>
              <a:cs typeface="Arial" pitchFamily="34" charset="0"/>
            </a:rPr>
            <a:t>განსაზღვრული</a:t>
          </a:r>
          <a:r>
            <a:rPr lang="en-US" sz="1400" b="1" kern="1200" dirty="0" smtClean="0">
              <a:solidFill>
                <a:srgbClr val="FFFFFF"/>
              </a:solidFill>
              <a:latin typeface="Arial" pitchFamily="34" charset="0"/>
              <a:ea typeface="+mn-ea"/>
              <a:cs typeface="Arial" pitchFamily="34" charset="0"/>
            </a:rPr>
            <a:t> </a:t>
          </a:r>
          <a:r>
            <a:rPr lang="ka-GE" sz="1400" b="1" kern="1200" dirty="0" smtClean="0">
              <a:solidFill>
                <a:srgbClr val="FFFFFF"/>
              </a:solidFill>
              <a:latin typeface="+mn-lt"/>
              <a:ea typeface="+mn-ea"/>
              <a:cs typeface="Arial" pitchFamily="34" charset="0"/>
            </a:rPr>
            <a:t>მიმწოდებლის ცალკეული </a:t>
          </a:r>
          <a:r>
            <a:rPr lang="en-US" sz="1400" b="1" kern="1200" dirty="0" err="1" smtClean="0">
              <a:solidFill>
                <a:srgbClr val="FFFFFF"/>
              </a:solidFill>
              <a:latin typeface="Arial" pitchFamily="34" charset="0"/>
              <a:ea typeface="+mn-ea"/>
              <a:cs typeface="Arial" pitchFamily="34" charset="0"/>
            </a:rPr>
            <a:t>ვალდებულებების</a:t>
          </a:r>
          <a:r>
            <a:rPr lang="en-US" sz="1400" b="1" kern="1200" dirty="0" smtClean="0">
              <a:solidFill>
                <a:srgbClr val="FFFFFF"/>
              </a:solidFill>
              <a:latin typeface="Arial" pitchFamily="34" charset="0"/>
              <a:ea typeface="+mn-ea"/>
              <a:cs typeface="Arial" pitchFamily="34" charset="0"/>
            </a:rPr>
            <a:t> </a:t>
          </a:r>
          <a:r>
            <a:rPr lang="en-US" sz="1400" b="1" kern="1200" dirty="0" err="1" smtClean="0">
              <a:solidFill>
                <a:srgbClr val="FFFFFF"/>
              </a:solidFill>
              <a:latin typeface="Arial" pitchFamily="34" charset="0"/>
              <a:ea typeface="+mn-ea"/>
              <a:cs typeface="Arial" pitchFamily="34" charset="0"/>
            </a:rPr>
            <a:t>შესრულების</a:t>
          </a:r>
          <a:r>
            <a:rPr lang="en-US" sz="1400" b="1" kern="1200" dirty="0" smtClean="0">
              <a:solidFill>
                <a:srgbClr val="FFFFFF"/>
              </a:solidFill>
              <a:latin typeface="Arial" pitchFamily="34" charset="0"/>
              <a:ea typeface="+mn-ea"/>
              <a:cs typeface="Arial" pitchFamily="34" charset="0"/>
            </a:rPr>
            <a:t> </a:t>
          </a:r>
          <a:r>
            <a:rPr lang="ka-GE" sz="1400" b="1" kern="1200" dirty="0" smtClean="0">
              <a:solidFill>
                <a:srgbClr val="FFFFFF"/>
              </a:solidFill>
              <a:latin typeface="+mn-lt"/>
              <a:ea typeface="+mn-ea"/>
              <a:cs typeface="Arial" pitchFamily="34" charset="0"/>
            </a:rPr>
            <a:t>კოტროლი (</a:t>
          </a:r>
          <a:r>
            <a:rPr lang="en-US" sz="1400" b="1" kern="1200" dirty="0" err="1" smtClean="0">
              <a:solidFill>
                <a:srgbClr val="FFFF00"/>
              </a:solidFill>
              <a:latin typeface="Arial" pitchFamily="34" charset="0"/>
              <a:ea typeface="+mn-ea"/>
              <a:cs typeface="Arial" pitchFamily="34" charset="0"/>
            </a:rPr>
            <a:t>რევიზია</a:t>
          </a:r>
          <a:r>
            <a:rPr lang="en-US" sz="1400" b="1" kern="1200" dirty="0" smtClean="0">
              <a:solidFill>
                <a:srgbClr val="FFFFFF"/>
              </a:solidFill>
              <a:latin typeface="Arial" pitchFamily="34" charset="0"/>
              <a:ea typeface="+mn-ea"/>
              <a:cs typeface="Arial" pitchFamily="34" charset="0"/>
            </a:rPr>
            <a:t>).</a:t>
          </a:r>
          <a:endParaRPr lang="en-US" sz="1400" b="1" kern="1200" dirty="0">
            <a:solidFill>
              <a:srgbClr val="FFFFFF"/>
            </a:solidFill>
            <a:latin typeface="Arial" pitchFamily="34" charset="0"/>
            <a:ea typeface="+mn-ea"/>
            <a:cs typeface="Arial" pitchFamily="34" charset="0"/>
          </a:endParaRPr>
        </a:p>
      </dsp:txBody>
      <dsp:txXfrm>
        <a:off x="7042134" y="1080118"/>
        <a:ext cx="2019861" cy="18021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0.29358</cdr:x>
      <cdr:y>0.11668</cdr:y>
    </cdr:to>
    <cdr:sp macro="" textlink="">
      <cdr:nvSpPr>
        <cdr:cNvPr id="3" name="Rectangle 2"/>
        <cdr:cNvSpPr/>
      </cdr:nvSpPr>
      <cdr:spPr>
        <a:xfrm xmlns:a="http://schemas.openxmlformats.org/drawingml/2006/main">
          <a:off x="0" y="0"/>
          <a:ext cx="2304256" cy="60016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b="1" kern="1200">
              <a:solidFill>
                <a:srgbClr val="000000"/>
              </a:solidFill>
              <a:latin typeface="Arial" charset="0"/>
              <a:cs typeface="Arial" charset="0"/>
            </a:defRPr>
          </a:lvl1pPr>
          <a:lvl2pPr marL="457200" algn="l" rtl="0" fontAlgn="base">
            <a:spcBef>
              <a:spcPct val="0"/>
            </a:spcBef>
            <a:spcAft>
              <a:spcPct val="0"/>
            </a:spcAft>
            <a:defRPr b="1" kern="1200">
              <a:solidFill>
                <a:srgbClr val="000000"/>
              </a:solidFill>
              <a:latin typeface="Arial" charset="0"/>
              <a:cs typeface="Arial" charset="0"/>
            </a:defRPr>
          </a:lvl2pPr>
          <a:lvl3pPr marL="914400" algn="l" rtl="0" fontAlgn="base">
            <a:spcBef>
              <a:spcPct val="0"/>
            </a:spcBef>
            <a:spcAft>
              <a:spcPct val="0"/>
            </a:spcAft>
            <a:defRPr b="1" kern="1200">
              <a:solidFill>
                <a:srgbClr val="000000"/>
              </a:solidFill>
              <a:latin typeface="Arial" charset="0"/>
              <a:cs typeface="Arial" charset="0"/>
            </a:defRPr>
          </a:lvl3pPr>
          <a:lvl4pPr marL="1371600" algn="l" rtl="0" fontAlgn="base">
            <a:spcBef>
              <a:spcPct val="0"/>
            </a:spcBef>
            <a:spcAft>
              <a:spcPct val="0"/>
            </a:spcAft>
            <a:defRPr b="1" kern="1200">
              <a:solidFill>
                <a:srgbClr val="000000"/>
              </a:solidFill>
              <a:latin typeface="Arial" charset="0"/>
              <a:cs typeface="Arial" charset="0"/>
            </a:defRPr>
          </a:lvl4pPr>
          <a:lvl5pPr marL="1828800" algn="l" rtl="0" fontAlgn="base">
            <a:spcBef>
              <a:spcPct val="0"/>
            </a:spcBef>
            <a:spcAft>
              <a:spcPct val="0"/>
            </a:spcAft>
            <a:defRPr b="1" kern="1200">
              <a:solidFill>
                <a:srgbClr val="000000"/>
              </a:solidFill>
              <a:latin typeface="Arial" charset="0"/>
              <a:cs typeface="Arial" charset="0"/>
            </a:defRPr>
          </a:lvl5pPr>
          <a:lvl6pPr marL="2286000" algn="l" defTabSz="914400" rtl="0" eaLnBrk="1" latinLnBrk="0" hangingPunct="1">
            <a:defRPr b="1" kern="1200">
              <a:solidFill>
                <a:srgbClr val="000000"/>
              </a:solidFill>
              <a:latin typeface="Arial" charset="0"/>
              <a:cs typeface="Arial" charset="0"/>
            </a:defRPr>
          </a:lvl6pPr>
          <a:lvl7pPr marL="2743200" algn="l" defTabSz="914400" rtl="0" eaLnBrk="1" latinLnBrk="0" hangingPunct="1">
            <a:defRPr b="1" kern="1200">
              <a:solidFill>
                <a:srgbClr val="000000"/>
              </a:solidFill>
              <a:latin typeface="Arial" charset="0"/>
              <a:cs typeface="Arial" charset="0"/>
            </a:defRPr>
          </a:lvl7pPr>
          <a:lvl8pPr marL="3200400" algn="l" defTabSz="914400" rtl="0" eaLnBrk="1" latinLnBrk="0" hangingPunct="1">
            <a:defRPr b="1" kern="1200">
              <a:solidFill>
                <a:srgbClr val="000000"/>
              </a:solidFill>
              <a:latin typeface="Arial" charset="0"/>
              <a:cs typeface="Arial" charset="0"/>
            </a:defRPr>
          </a:lvl8pPr>
          <a:lvl9pPr marL="3657600" algn="l" defTabSz="914400" rtl="0" eaLnBrk="1" latinLnBrk="0" hangingPunct="1">
            <a:defRPr b="1" kern="1200">
              <a:solidFill>
                <a:srgbClr val="000000"/>
              </a:solidFill>
              <a:latin typeface="Arial" charset="0"/>
              <a:cs typeface="Arial" charset="0"/>
            </a:defRPr>
          </a:lvl9pPr>
        </a:lstStyle>
        <a:p xmlns:a="http://schemas.openxmlformats.org/drawingml/2006/main">
          <a:pPr algn="ctr"/>
          <a:r>
            <a:rPr lang="ka-GE" dirty="0"/>
            <a:t>შემთხვევების რაოდენობა </a:t>
          </a:r>
          <a:r>
            <a:rPr lang="en-US" dirty="0"/>
            <a:t> </a:t>
          </a:r>
          <a:r>
            <a:rPr lang="ka-GE" dirty="0" smtClean="0"/>
            <a:t/>
          </a:r>
          <a:br>
            <a:rPr lang="ka-GE" dirty="0" smtClean="0"/>
          </a:br>
          <a:r>
            <a:rPr lang="en-US" dirty="0" smtClean="0"/>
            <a:t>- </a:t>
          </a:r>
          <a:r>
            <a:rPr lang="en-US" dirty="0"/>
            <a:t>&gt; 6 </a:t>
          </a:r>
          <a:r>
            <a:rPr lang="ka-GE" dirty="0"/>
            <a:t>მლნ</a:t>
          </a:r>
          <a:endParaRPr lang="en-US" dirty="0"/>
        </a:p>
        <a:p xmlns:a="http://schemas.openxmlformats.org/drawingml/2006/main">
          <a:pPr algn="ctr"/>
          <a:r>
            <a:rPr lang="ka-GE" dirty="0"/>
            <a:t>(2013-201</a:t>
          </a:r>
          <a:r>
            <a:rPr lang="en-US" dirty="0"/>
            <a:t>8</a:t>
          </a:r>
          <a:r>
            <a:rPr lang="ka-GE" dirty="0"/>
            <a:t>)</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bbe041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bbe041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bbe041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bbe041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bbe041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bbe041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bbe041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bbe041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3 – </a:t>
            </a:r>
            <a:r>
              <a:rPr lang="ka-GE" dirty="0" smtClean="0"/>
              <a:t>“</a:t>
            </a:r>
            <a:r>
              <a:rPr lang="en-US" baseline="0" dirty="0" smtClean="0"/>
              <a:t> </a:t>
            </a:r>
            <a:r>
              <a:rPr lang="ka-GE" baseline="0" dirty="0" smtClean="0"/>
              <a:t>გ”</a:t>
            </a:r>
            <a:r>
              <a:rPr lang="ka-GE" dirty="0" smtClean="0"/>
              <a:t>ჩამანაცვლებელი ფარმაცევტული პროდუქტით ხანმოკლე და ხანგრძლივი დეტოქსიკაციის უზრუნველყოფა</a:t>
            </a:r>
          </a:p>
          <a:p>
            <a:pPr marL="0" lvl="0" indent="0" algn="l" rtl="0">
              <a:spcBef>
                <a:spcPts val="0"/>
              </a:spcBef>
              <a:spcAft>
                <a:spcPts val="0"/>
              </a:spcAft>
              <a:buNone/>
            </a:pPr>
            <a:endParaRPr lang="ka-GE" dirty="0" smtClean="0"/>
          </a:p>
          <a:p>
            <a:pPr marL="0" lvl="0" indent="0" algn="l" rtl="0">
              <a:spcBef>
                <a:spcPts val="0"/>
              </a:spcBef>
              <a:spcAft>
                <a:spcPts val="0"/>
              </a:spcAft>
              <a:buNone/>
            </a:pPr>
            <a:r>
              <a:rPr lang="ka-GE" dirty="0" smtClean="0"/>
              <a:t>“ბ”ჩანაცვლებითი თერაპიის განხორციელებას და ჩამანაცვლებელი ფარმაცევტული პროდუქტის მიწოდების (ტრანსპორტირება, ბადრაგირება) უზრუნველყოფას ქ. თბილისსა და რეგიონებში; მათ შორის: </a:t>
            </a:r>
          </a:p>
          <a:p>
            <a:pPr marL="0" lvl="0" indent="0" algn="l" rtl="0">
              <a:spcBef>
                <a:spcPts val="0"/>
              </a:spcBef>
              <a:spcAft>
                <a:spcPts val="0"/>
              </a:spcAft>
              <a:buNone/>
            </a:pPr>
            <a:r>
              <a:rPr lang="ka-GE" dirty="0" smtClean="0"/>
              <a:t>ბ.ა) ფსიქო-სოციალური რეაბილიტაციის უზრუნველყოფას.</a:t>
            </a:r>
            <a:endParaRPr b="1"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3 – </a:t>
            </a:r>
            <a:r>
              <a:rPr lang="ka-GE" dirty="0" smtClean="0"/>
              <a:t>“</a:t>
            </a:r>
            <a:r>
              <a:rPr lang="en-US" baseline="0" dirty="0" smtClean="0"/>
              <a:t> </a:t>
            </a:r>
            <a:r>
              <a:rPr lang="ka-GE" baseline="0" dirty="0" smtClean="0"/>
              <a:t>გ”</a:t>
            </a:r>
            <a:r>
              <a:rPr lang="ka-GE" dirty="0" smtClean="0"/>
              <a:t>ჩამანაცვლებელი ფარმაცევტული პროდუქტით ხანმოკლე და ხანგრძლივი დეტოქსიკაციის უზრუნველყოფა</a:t>
            </a:r>
          </a:p>
          <a:p>
            <a:pPr marL="0" lvl="0" indent="0" algn="l" rtl="0">
              <a:spcBef>
                <a:spcPts val="0"/>
              </a:spcBef>
              <a:spcAft>
                <a:spcPts val="0"/>
              </a:spcAft>
              <a:buNone/>
            </a:pPr>
            <a:endParaRPr lang="ka-GE" dirty="0" smtClean="0"/>
          </a:p>
          <a:p>
            <a:pPr marL="0" lvl="0" indent="0" algn="l" rtl="0">
              <a:spcBef>
                <a:spcPts val="0"/>
              </a:spcBef>
              <a:spcAft>
                <a:spcPts val="0"/>
              </a:spcAft>
              <a:buNone/>
            </a:pPr>
            <a:r>
              <a:rPr lang="ka-GE" dirty="0" smtClean="0"/>
              <a:t>“ბ”ჩანაცვლებითი თერაპიის განხორციელებას და ჩამანაცვლებელი ფარმაცევტული პროდუქტის მიწოდების (ტრანსპორტირება, ბადრაგირება) უზრუნველყოფას ქ. თბილისსა და რეგიონებში; მათ შორის: </a:t>
            </a:r>
          </a:p>
          <a:p>
            <a:pPr marL="0" lvl="0" indent="0" algn="l" rtl="0">
              <a:spcBef>
                <a:spcPts val="0"/>
              </a:spcBef>
              <a:spcAft>
                <a:spcPts val="0"/>
              </a:spcAft>
              <a:buNone/>
            </a:pPr>
            <a:r>
              <a:rPr lang="ka-GE" dirty="0" smtClean="0"/>
              <a:t>ბ.ა) ფსიქო-სოციალური რეაბილიტაციის უზრუნველყოფას.</a:t>
            </a:r>
            <a:endParaRPr b="1"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a-GE" dirty="0" smtClean="0"/>
              <a:t>პროგრამით გათვალისწინებული მომსახურება მოიცავს: ა) </a:t>
            </a:r>
            <a:r>
              <a:rPr lang="ka-GE" b="1" dirty="0" smtClean="0"/>
              <a:t>სტიქიური უბედურებების, კატასტროფების, საგანგებო სიტუაციების, კონფლიქტურ რეგიონებში დაზარალებულ მოქალაქეთა და საქართველოს მთავრობის მიერ განსაზღვრული სხვა შემთხვევების დროს მოსახლეობის სამედიცინო დახმარებას, მათ შორის</a:t>
            </a:r>
            <a:r>
              <a:rPr lang="ka-GE" dirty="0" smtClean="0"/>
              <a:t>: ა.ა) გულის თანდაყოლილი მანკით დაავადებული პირების კარდიოქირურგიულ მკურნალობას, თუ ეს ხარჯები არ იფარება სახელმწიფო სადაზღვევო პროგრამებით; ა.ბ) პროგრამა „მომავლის ბანაკით“ განსაზღვრული ღონისძიებების ფარგლებში გაწეული მომსახურების ანაზღაურებას, რომელთა ხარჯებიც არ იფარება სხვა სახელმწიფო ჯანდაცვითი პროგრამებით; ა.გ) </a:t>
            </a:r>
            <a:r>
              <a:rPr lang="en-US" dirty="0" smtClean="0"/>
              <a:t>HER-2 </a:t>
            </a:r>
            <a:r>
              <a:rPr lang="ka-GE" dirty="0" smtClean="0"/>
              <a:t>რეცეპტორ-დადებითი ადრეული ძუძუს კიბოს დიაგნოზის და </a:t>
            </a:r>
            <a:r>
              <a:rPr lang="en-US" dirty="0" smtClean="0"/>
              <a:t>HER-2 </a:t>
            </a:r>
            <a:r>
              <a:rPr lang="ka-GE" dirty="0" smtClean="0"/>
              <a:t>რეცეპტორ-დადებითი ძუძუს მეტასტაზური კიბოს დიაგნოზის მქონე პირების მედიკამენტებით ნაწილობრივ ან სრულად უზრუნველყოფას; ა.დ) ფილტვების იდიოპათური ფიბროზის დიაგნოზის მქონე პირების მედიკამენტით (პირფენიდონი) ნაწილობრივ ან სრულად უზრუნველყოფას (კომპონენტი ძალაშია დადგენილების </a:t>
            </a:r>
            <a:r>
              <a:rPr lang="en-US" dirty="0" smtClean="0"/>
              <a:t>N16 </a:t>
            </a:r>
            <a:r>
              <a:rPr lang="ka-GE" dirty="0" smtClean="0"/>
              <a:t>დანართის ფარგლებში მედიკამენტ პირფენიდონის შესყიდვისა და მოწოდების დასრულებამდე); ა.ე) პროგრამა „საზაფხულო სკოლებით“ („დავისვენოთ და ვისწავლოთ ერთად“) განსაზღვრული ღონისძიებების ფარგლებში გაწეული მომსახურების ანაზღაურებას, რომელთა ხარჯებიც არ იფარება სხვა სახელმწიფო ჯანდაცვითი პროგრამებით; ა.ვ) სექსუალური ძალადობის მსხვერპლთა პოსტკოიტალური კონტრაცეფციით/სგგდ ტესტირებითა და მკურნალობით უზრუნველყოფა</a:t>
            </a:r>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bbe041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bbe041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251520" y="195486"/>
            <a:ext cx="8508772" cy="1615660"/>
          </a:xfrm>
          <a:prstGeom prst="rect">
            <a:avLst/>
          </a:prstGeom>
        </p:spPr>
        <p:txBody>
          <a:bodyPr spcFirstLastPara="1" wrap="square" lIns="91425" tIns="91425" rIns="91425" bIns="91425" anchor="t" anchorCtr="0">
            <a:noAutofit/>
          </a:bodyPr>
          <a:lstStyle/>
          <a:p>
            <a:pPr lvl="0" algn="ctr"/>
            <a:r>
              <a:rPr lang="en" sz="2400" b="1" dirty="0" smtClean="0">
                <a:latin typeface="Times New Roman"/>
                <a:ea typeface="Times New Roman"/>
                <a:cs typeface="Times New Roman"/>
                <a:sym typeface="Times New Roman"/>
              </a:rPr>
              <a:t>საყოველთაო ჯანდაცვის სისტემა და მისი ხელმისაწვდომობა თავშესაფრის მაძიებლების, ლტოლვილების, ჰუმანიტარული სტატუსის მქონე და მოქალაქეობის არმქონე  პირებისთვის</a:t>
            </a:r>
            <a:endParaRPr sz="2400" b="1" dirty="0"/>
          </a:p>
          <a:p>
            <a:pPr marL="0" lvl="0" indent="0" algn="l" rtl="0">
              <a:spcBef>
                <a:spcPts val="0"/>
              </a:spcBef>
              <a:spcAft>
                <a:spcPts val="0"/>
              </a:spcAft>
              <a:buNone/>
            </a:pPr>
            <a:endParaRPr sz="4800" dirty="0"/>
          </a:p>
          <a:p>
            <a:pPr marL="0" lvl="0" indent="0" algn="l" rtl="0">
              <a:spcBef>
                <a:spcPts val="0"/>
              </a:spcBef>
              <a:spcAft>
                <a:spcPts val="0"/>
              </a:spcAft>
              <a:buNone/>
            </a:pPr>
            <a:endParaRPr dirty="0"/>
          </a:p>
        </p:txBody>
      </p:sp>
      <p:sp>
        <p:nvSpPr>
          <p:cNvPr id="65" name="Google Shape;65;p13"/>
          <p:cNvSpPr txBox="1">
            <a:spLocks noGrp="1"/>
          </p:cNvSpPr>
          <p:nvPr>
            <p:ph type="subTitle" idx="1"/>
          </p:nvPr>
        </p:nvSpPr>
        <p:spPr>
          <a:xfrm>
            <a:off x="2927424" y="3164424"/>
            <a:ext cx="5965055" cy="14235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chemeClr val="lt1"/>
              </a:solidFill>
            </a:endParaRPr>
          </a:p>
          <a:p>
            <a:pPr marL="0" lvl="0" indent="0" algn="r" rtl="0">
              <a:spcBef>
                <a:spcPts val="0"/>
              </a:spcBef>
              <a:spcAft>
                <a:spcPts val="0"/>
              </a:spcAft>
              <a:buNone/>
            </a:pPr>
            <a:endParaRPr sz="2400" dirty="0">
              <a:solidFill>
                <a:schemeClr val="lt1"/>
              </a:solidFill>
            </a:endParaRPr>
          </a:p>
          <a:p>
            <a:pPr marL="0" lvl="0" indent="0" algn="r" rtl="0">
              <a:spcBef>
                <a:spcPts val="0"/>
              </a:spcBef>
              <a:spcAft>
                <a:spcPts val="0"/>
              </a:spcAft>
              <a:buNone/>
            </a:pPr>
            <a:r>
              <a:rPr lang="en" sz="1400" dirty="0" smtClean="0">
                <a:solidFill>
                  <a:schemeClr val="lt1"/>
                </a:solidFill>
              </a:rPr>
              <a:t>2019 </a:t>
            </a:r>
            <a:endParaRPr sz="1400" dirty="0">
              <a:solidFill>
                <a:schemeClr val="lt1"/>
              </a:solidFill>
            </a:endParaRPr>
          </a:p>
          <a:p>
            <a:pPr marL="0" lvl="0" indent="0" algn="l" rtl="0">
              <a:spcBef>
                <a:spcPts val="0"/>
              </a:spcBef>
              <a:spcAft>
                <a:spcPts val="0"/>
              </a:spcAft>
              <a:buNone/>
            </a:pPr>
            <a:endParaRPr sz="2400" dirty="0"/>
          </a:p>
        </p:txBody>
      </p:sp>
      <p:pic>
        <p:nvPicPr>
          <p:cNvPr id="6" name="Google Shape;69;p13"/>
          <p:cNvPicPr preferRelativeResize="0"/>
          <p:nvPr/>
        </p:nvPicPr>
        <p:blipFill>
          <a:blip r:embed="rId3">
            <a:alphaModFix/>
          </a:blip>
          <a:stretch>
            <a:fillRect/>
          </a:stretch>
        </p:blipFill>
        <p:spPr>
          <a:xfrm>
            <a:off x="2771800" y="2139702"/>
            <a:ext cx="3228975" cy="5715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000" dirty="0" smtClean="0"/>
              <a:t>დადგენილების დანართი №1.5-ის მე-2 პუნქტით განსაზღვრული პირობების მოსარგებლეა :</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pPr>
              <a:buNone/>
            </a:pPr>
            <a:endParaRPr lang="ka-GE" dirty="0" smtClean="0"/>
          </a:p>
          <a:p>
            <a:pPr algn="just">
              <a:buNone/>
            </a:pPr>
            <a:r>
              <a:rPr lang="ka-GE" dirty="0" smtClean="0">
                <a:solidFill>
                  <a:schemeClr val="accent1"/>
                </a:solidFill>
              </a:rPr>
              <a:t>	</a:t>
            </a:r>
            <a:endParaRPr lang="ka-GE" sz="1500" dirty="0" smtClean="0">
              <a:solidFill>
                <a:schemeClr val="accent1"/>
              </a:solidFill>
            </a:endParaRPr>
          </a:p>
          <a:p>
            <a:pPr algn="just">
              <a:buNone/>
            </a:pPr>
            <a:r>
              <a:rPr lang="ka-GE" sz="1500" dirty="0" smtClean="0">
                <a:solidFill>
                  <a:schemeClr val="accent1"/>
                </a:solidFill>
              </a:rPr>
              <a:t>	</a:t>
            </a:r>
            <a:r>
              <a:rPr lang="ka-GE" sz="1600" b="1" dirty="0" smtClean="0">
                <a:solidFill>
                  <a:schemeClr val="accent1"/>
                </a:solidFill>
              </a:rPr>
              <a:t>საქართველოს მოქალაქე </a:t>
            </a:r>
            <a:r>
              <a:rPr lang="ka-GE" sz="1600" dirty="0" smtClean="0">
                <a:solidFill>
                  <a:schemeClr val="accent1"/>
                </a:solidFill>
              </a:rPr>
              <a:t>ყველა ორსული. </a:t>
            </a:r>
          </a:p>
          <a:p>
            <a:pPr algn="just">
              <a:buNone/>
            </a:pPr>
            <a:endParaRPr lang="ka-GE" sz="1600" dirty="0" smtClean="0">
              <a:solidFill>
                <a:schemeClr val="accent1"/>
              </a:solidFill>
            </a:endParaRPr>
          </a:p>
          <a:p>
            <a:pPr algn="just">
              <a:buNone/>
            </a:pPr>
            <a:r>
              <a:rPr lang="ka-GE" sz="1600" dirty="0" smtClean="0">
                <a:solidFill>
                  <a:schemeClr val="accent1"/>
                </a:solidFill>
              </a:rPr>
              <a:t>		</a:t>
            </a:r>
            <a:r>
              <a:rPr lang="ka-GE" sz="1600" b="1" dirty="0" smtClean="0">
                <a:solidFill>
                  <a:schemeClr val="accent1"/>
                </a:solidFill>
              </a:rPr>
              <a:t>პროგრამის მიზნებისათვის, საქართველოს მოქალაქეში იგულისხმებიან </a:t>
            </a:r>
            <a:r>
              <a:rPr lang="ka-GE" sz="1600" dirty="0" smtClean="0">
                <a:solidFill>
                  <a:schemeClr val="accent1"/>
                </a:solidFill>
              </a:rPr>
              <a:t>საქართველოს მოქალაქეობის 	დამადასტურებელი დოკუმენტის (მათ შორის, 18 წლამდე ასაკის ბავშვების შემთხვევაში – პირადი ნომერი 	ან დაბადების მოწმობა), პირადობის ნეიტრალური მოწმობის, ნეიტრალური სამგზავრო დოკუმენტის 	მქონე პირები, საქართველოში სტატუსის მქონე მოქალაქეობის არმქონე პირები, საქართველოში 	თავშესაფრის მაძიებელი პირები, ლტოლვილის ან ჰუმანიტარული სტატუსის მქონე პირები.</a:t>
            </a:r>
            <a:endParaRPr sz="1600" b="1"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000" dirty="0" smtClean="0"/>
              <a:t>დადგენილებით დამტკიცებული დანართ №1.7-ის პირველი პუნქტის: „ა“ ქვეპუნქტით განსაზღვრული პირობების მოსარგებლეები არიან </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pPr>
              <a:buNone/>
            </a:pPr>
            <a:endParaRPr lang="ka-GE" dirty="0" smtClean="0"/>
          </a:p>
          <a:p>
            <a:pPr algn="just">
              <a:buNone/>
            </a:pPr>
            <a:endParaRPr lang="ka-GE" sz="1600" dirty="0" smtClean="0">
              <a:solidFill>
                <a:schemeClr val="accent1"/>
              </a:solidFill>
            </a:endParaRPr>
          </a:p>
          <a:p>
            <a:pPr algn="just">
              <a:buNone/>
            </a:pPr>
            <a:r>
              <a:rPr lang="ka-GE" sz="1600" dirty="0" smtClean="0">
                <a:solidFill>
                  <a:schemeClr val="accent1"/>
                </a:solidFill>
              </a:rPr>
              <a:t>	</a:t>
            </a:r>
            <a:r>
              <a:rPr lang="ka-GE" sz="1600" b="1" dirty="0" smtClean="0">
                <a:solidFill>
                  <a:schemeClr val="accent1"/>
                </a:solidFill>
              </a:rPr>
              <a:t>საქართველოს მოქალაქეები და საქართველოში მუდმივად მცხოვრები უცხო ქვეყნის მოქალაქეები და მოქალაქეობის არმქონე პირები, </a:t>
            </a:r>
          </a:p>
          <a:p>
            <a:pPr algn="just">
              <a:buNone/>
            </a:pPr>
            <a:endParaRPr lang="ka-GE" sz="1600" b="1" dirty="0" smtClean="0">
              <a:solidFill>
                <a:schemeClr val="accent1"/>
              </a:solidFill>
            </a:endParaRPr>
          </a:p>
          <a:p>
            <a:pPr algn="just">
              <a:buNone/>
            </a:pPr>
            <a:endParaRPr lang="ka-GE" sz="1600" b="1" dirty="0" smtClean="0">
              <a:solidFill>
                <a:schemeClr val="accent1"/>
              </a:solidFill>
            </a:endParaRPr>
          </a:p>
          <a:p>
            <a:pPr algn="just">
              <a:buNone/>
            </a:pPr>
            <a:r>
              <a:rPr lang="ka-GE" sz="1600" b="1" dirty="0" smtClean="0">
                <a:solidFill>
                  <a:schemeClr val="accent1"/>
                </a:solidFill>
              </a:rPr>
              <a:t>		</a:t>
            </a:r>
            <a:r>
              <a:rPr lang="ka-GE" sz="1600" dirty="0" smtClean="0">
                <a:solidFill>
                  <a:schemeClr val="accent1"/>
                </a:solidFill>
              </a:rPr>
              <a:t>ამასთან, პროგრამის მიზნებისათვის, საქართველოს მოქალაქეებში იგულისხმებიან </a:t>
            </a:r>
          </a:p>
          <a:p>
            <a:pPr algn="just">
              <a:buNone/>
            </a:pPr>
            <a:r>
              <a:rPr lang="ka-GE" sz="1600" dirty="0" smtClean="0">
                <a:solidFill>
                  <a:schemeClr val="accent1"/>
                </a:solidFill>
              </a:rPr>
              <a:t>		საქართველოს მოქალაქეობის დამადასტურებელი დოკუმენტის (მათ შორის, 18 წლამდე 	ასაკის ბავშვების შემთხვევაში – პირადი ნომერი ან დაბადების მოწმობა), პირადობის 	ნეიტრალური მოწმობის, ნეიტრალური სამგზავრო დოკუმენტის მქონე პირები, 	</a:t>
            </a:r>
            <a:r>
              <a:rPr lang="ka-GE" sz="1600" b="1" dirty="0" smtClean="0">
                <a:solidFill>
                  <a:schemeClr val="accent1"/>
                </a:solidFill>
              </a:rPr>
              <a:t>საქართველოში სტატუსის მქონე მოქალაქეობის არმქონე პირები, საქართველოში 	თავშესაფრის მაძიებელი პირები, ლტოლვილის ან ჰუმანიტარული სტატუსის მქონე პირები</a:t>
            </a:r>
            <a:r>
              <a:rPr lang="ka-GE" sz="1500" b="1" dirty="0" smtClean="0">
                <a:solidFill>
                  <a:schemeClr val="accent1"/>
                </a:solidFill>
              </a:rPr>
              <a:t>;</a:t>
            </a: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79512" y="195486"/>
            <a:ext cx="8681400" cy="469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rgbClr val="073763"/>
                </a:solidFill>
                <a:latin typeface="Roboto"/>
                <a:ea typeface="Roboto"/>
                <a:cs typeface="Roboto"/>
                <a:sym typeface="Roboto"/>
              </a:rPr>
              <a:t>	</a:t>
            </a:r>
            <a:endParaRPr sz="1800" b="1" dirty="0" smtClean="0">
              <a:solidFill>
                <a:srgbClr val="073763"/>
              </a:solidFill>
              <a:latin typeface="Roboto"/>
              <a:ea typeface="Roboto"/>
              <a:cs typeface="Roboto"/>
              <a:sym typeface="Roboto"/>
            </a:endParaRPr>
          </a:p>
          <a:p>
            <a:pPr marL="0" lvl="0" indent="0" algn="r" rtl="0">
              <a:spcBef>
                <a:spcPts val="0"/>
              </a:spcBef>
              <a:spcAft>
                <a:spcPts val="0"/>
              </a:spcAft>
              <a:buClr>
                <a:srgbClr val="000000"/>
              </a:buClr>
              <a:buSzPts val="1100"/>
              <a:buFont typeface="Arial"/>
              <a:buNone/>
            </a:pPr>
            <a:endParaRPr sz="1800" b="1" dirty="0">
              <a:solidFill>
                <a:srgbClr val="073763"/>
              </a:solidFill>
              <a:latin typeface="Roboto"/>
              <a:ea typeface="Roboto"/>
              <a:cs typeface="Roboto"/>
              <a:sym typeface="Roboto"/>
            </a:endParaRPr>
          </a:p>
        </p:txBody>
      </p:sp>
      <p:graphicFrame>
        <p:nvGraphicFramePr>
          <p:cNvPr id="3" name="Content Placeholder 3"/>
          <p:cNvGraphicFramePr>
            <a:graphicFrameLocks/>
          </p:cNvGraphicFramePr>
          <p:nvPr>
            <p:extLst>
              <p:ext uri="{D42A27DB-BD31-4B8C-83A1-F6EECF244321}">
                <p14:modId xmlns:p14="http://schemas.microsoft.com/office/powerpoint/2010/main" val="1696768426"/>
              </p:ext>
            </p:extLst>
          </p:nvPr>
        </p:nvGraphicFramePr>
        <p:xfrm>
          <a:off x="179512" y="987574"/>
          <a:ext cx="40386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9512" y="3723878"/>
            <a:ext cx="3024336" cy="307777"/>
          </a:xfrm>
          <a:prstGeom prst="rect">
            <a:avLst/>
          </a:prstGeom>
          <a:noFill/>
        </p:spPr>
        <p:txBody>
          <a:bodyPr wrap="square" rtlCol="0">
            <a:spAutoFit/>
          </a:bodyPr>
          <a:lstStyle/>
          <a:p>
            <a:r>
              <a:rPr lang="ka-GE" b="1" dirty="0" smtClean="0"/>
              <a:t>ჰოსპიტალიზაცია 100 მოსახლეზე</a:t>
            </a:r>
            <a:endParaRPr lang="en-US" b="1" dirty="0"/>
          </a:p>
        </p:txBody>
      </p:sp>
      <p:graphicFrame>
        <p:nvGraphicFramePr>
          <p:cNvPr id="5" name="Content Placeholder 3"/>
          <p:cNvGraphicFramePr>
            <a:graphicFrameLocks/>
          </p:cNvGraphicFramePr>
          <p:nvPr>
            <p:extLst>
              <p:ext uri="{D42A27DB-BD31-4B8C-83A1-F6EECF244321}">
                <p14:modId xmlns:p14="http://schemas.microsoft.com/office/powerpoint/2010/main" val="2883800278"/>
              </p:ext>
            </p:extLst>
          </p:nvPr>
        </p:nvGraphicFramePr>
        <p:xfrm>
          <a:off x="5105400" y="915566"/>
          <a:ext cx="40386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076056" y="3723878"/>
            <a:ext cx="3805808" cy="523220"/>
          </a:xfrm>
          <a:prstGeom prst="rect">
            <a:avLst/>
          </a:prstGeom>
          <a:noFill/>
        </p:spPr>
        <p:txBody>
          <a:bodyPr wrap="square" rtlCol="0">
            <a:spAutoFit/>
          </a:bodyPr>
          <a:lstStyle/>
          <a:p>
            <a:pPr algn="ctr"/>
            <a:r>
              <a:rPr lang="ka-GE" b="1" dirty="0"/>
              <a:t>გეგმური ამბულატორიული ვიზიტები ერთ სულზე</a:t>
            </a:r>
            <a:endParaRPr lang="en-US" b="1" dirty="0"/>
          </a:p>
        </p:txBody>
      </p:sp>
      <p:sp>
        <p:nvSpPr>
          <p:cNvPr id="7" name="Rectangle 6"/>
          <p:cNvSpPr/>
          <p:nvPr/>
        </p:nvSpPr>
        <p:spPr>
          <a:xfrm>
            <a:off x="2627784" y="195486"/>
            <a:ext cx="4032448"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600" b="1" dirty="0" smtClean="0">
                <a:solidFill>
                  <a:schemeClr val="tx1"/>
                </a:solidFill>
              </a:rPr>
              <a:t>სერვისების უტილიზაცია</a:t>
            </a:r>
            <a:endParaRPr lang="en-US" sz="1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79512" y="195486"/>
            <a:ext cx="8681400" cy="469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rgbClr val="073763"/>
                </a:solidFill>
                <a:latin typeface="Roboto"/>
                <a:ea typeface="Roboto"/>
                <a:cs typeface="Roboto"/>
                <a:sym typeface="Roboto"/>
              </a:rPr>
              <a:t>	</a:t>
            </a:r>
            <a:endParaRPr sz="1800" b="1" dirty="0" smtClean="0">
              <a:solidFill>
                <a:srgbClr val="073763"/>
              </a:solidFill>
              <a:latin typeface="Roboto"/>
              <a:ea typeface="Roboto"/>
              <a:cs typeface="Roboto"/>
              <a:sym typeface="Roboto"/>
            </a:endParaRPr>
          </a:p>
          <a:p>
            <a:pPr marL="0" lvl="0" indent="0" algn="r" rtl="0">
              <a:spcBef>
                <a:spcPts val="0"/>
              </a:spcBef>
              <a:spcAft>
                <a:spcPts val="0"/>
              </a:spcAft>
              <a:buClr>
                <a:srgbClr val="000000"/>
              </a:buClr>
              <a:buSzPts val="1100"/>
              <a:buFont typeface="Arial"/>
              <a:buNone/>
            </a:pPr>
            <a:endParaRPr sz="1800" b="1" dirty="0">
              <a:solidFill>
                <a:srgbClr val="073763"/>
              </a:solidFill>
              <a:latin typeface="Roboto"/>
              <a:ea typeface="Roboto"/>
              <a:cs typeface="Roboto"/>
              <a:sym typeface="Roboto"/>
            </a:endParaRPr>
          </a:p>
        </p:txBody>
      </p:sp>
      <p:graphicFrame>
        <p:nvGraphicFramePr>
          <p:cNvPr id="9" name="Chart 8"/>
          <p:cNvGraphicFramePr>
            <a:graphicFrameLocks/>
          </p:cNvGraphicFramePr>
          <p:nvPr>
            <p:extLst>
              <p:ext uri="{D42A27DB-BD31-4B8C-83A1-F6EECF244321}">
                <p14:modId xmlns:p14="http://schemas.microsoft.com/office/powerpoint/2010/main" val="1564021425"/>
              </p:ext>
            </p:extLst>
          </p:nvPr>
        </p:nvGraphicFramePr>
        <p:xfrm>
          <a:off x="251520" y="0"/>
          <a:ext cx="7848872" cy="5143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79512" y="195486"/>
            <a:ext cx="8681400" cy="469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rgbClr val="073763"/>
                </a:solidFill>
                <a:latin typeface="Roboto"/>
                <a:ea typeface="Roboto"/>
                <a:cs typeface="Roboto"/>
                <a:sym typeface="Roboto"/>
              </a:rPr>
              <a:t>	</a:t>
            </a:r>
            <a:endParaRPr sz="1800" b="1" dirty="0" smtClean="0">
              <a:solidFill>
                <a:srgbClr val="073763"/>
              </a:solidFill>
              <a:latin typeface="Roboto"/>
              <a:ea typeface="Roboto"/>
              <a:cs typeface="Roboto"/>
              <a:sym typeface="Roboto"/>
            </a:endParaRPr>
          </a:p>
          <a:p>
            <a:pPr marL="0" lvl="0" indent="0" algn="r" rtl="0">
              <a:spcBef>
                <a:spcPts val="0"/>
              </a:spcBef>
              <a:spcAft>
                <a:spcPts val="0"/>
              </a:spcAft>
              <a:buClr>
                <a:srgbClr val="000000"/>
              </a:buClr>
              <a:buSzPts val="1100"/>
              <a:buFont typeface="Arial"/>
              <a:buNone/>
            </a:pPr>
            <a:endParaRPr sz="1800" b="1" dirty="0">
              <a:solidFill>
                <a:srgbClr val="073763"/>
              </a:solidFill>
              <a:latin typeface="Roboto"/>
              <a:ea typeface="Roboto"/>
              <a:cs typeface="Roboto"/>
              <a:sym typeface="Roboto"/>
            </a:endParaRPr>
          </a:p>
        </p:txBody>
      </p:sp>
      <p:sp>
        <p:nvSpPr>
          <p:cNvPr id="7" name="Rectangle 6"/>
          <p:cNvSpPr/>
          <p:nvPr/>
        </p:nvSpPr>
        <p:spPr>
          <a:xfrm>
            <a:off x="2267744" y="195486"/>
            <a:ext cx="4032448"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600" b="1" dirty="0" smtClean="0"/>
              <a:t>პროგრამის ზედამხედველობის ეტაპები</a:t>
            </a:r>
            <a:endParaRPr lang="en-US" sz="1600" b="1" dirty="0"/>
          </a:p>
        </p:txBody>
      </p:sp>
      <p:graphicFrame>
        <p:nvGraphicFramePr>
          <p:cNvPr id="11" name="Content Placeholder 3"/>
          <p:cNvGraphicFramePr>
            <a:graphicFrameLocks/>
          </p:cNvGraphicFramePr>
          <p:nvPr>
            <p:extLst>
              <p:ext uri="{D42A27DB-BD31-4B8C-83A1-F6EECF244321}">
                <p14:modId xmlns:p14="http://schemas.microsoft.com/office/powerpoint/2010/main" val="17937212"/>
              </p:ext>
            </p:extLst>
          </p:nvPr>
        </p:nvGraphicFramePr>
        <p:xfrm>
          <a:off x="76200" y="483518"/>
          <a:ext cx="9067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899592" y="4083918"/>
            <a:ext cx="2952328" cy="738664"/>
          </a:xfrm>
          <a:prstGeom prst="rect">
            <a:avLst/>
          </a:prstGeom>
          <a:noFill/>
        </p:spPr>
        <p:txBody>
          <a:bodyPr wrap="square" rtlCol="0">
            <a:spAutoFit/>
          </a:bodyPr>
          <a:lstStyle/>
          <a:p>
            <a:pPr algn="ctr"/>
            <a:r>
              <a:rPr lang="ka-GE" b="1" dirty="0"/>
              <a:t>სმს / საყოველთაო ჯანმრთელობის დაცვის მართვის დეპარტამენტი</a:t>
            </a:r>
            <a:endParaRPr lang="en-US" b="1" dirty="0"/>
          </a:p>
        </p:txBody>
      </p:sp>
      <p:cxnSp>
        <p:nvCxnSpPr>
          <p:cNvPr id="14" name="Straight Arrow Connector 13"/>
          <p:cNvCxnSpPr/>
          <p:nvPr/>
        </p:nvCxnSpPr>
        <p:spPr>
          <a:xfrm>
            <a:off x="1115616" y="3435846"/>
            <a:ext cx="1008112"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2699792" y="3435846"/>
            <a:ext cx="792088"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355976" y="4155926"/>
            <a:ext cx="2592288" cy="738664"/>
          </a:xfrm>
          <a:prstGeom prst="rect">
            <a:avLst/>
          </a:prstGeom>
          <a:noFill/>
        </p:spPr>
        <p:txBody>
          <a:bodyPr wrap="square" rtlCol="0">
            <a:spAutoFit/>
          </a:bodyPr>
          <a:lstStyle/>
          <a:p>
            <a:pPr algn="ctr"/>
            <a:r>
              <a:rPr lang="ka-GE" b="1" dirty="0"/>
              <a:t>სსიპ - სამედიცინო საქმიანობის სახელმწიფო რეგულირების სააგენტო</a:t>
            </a:r>
            <a:endParaRPr lang="en-US" b="1" dirty="0"/>
          </a:p>
        </p:txBody>
      </p:sp>
      <p:cxnSp>
        <p:nvCxnSpPr>
          <p:cNvPr id="29" name="Straight Arrow Connector 28"/>
          <p:cNvCxnSpPr/>
          <p:nvPr/>
        </p:nvCxnSpPr>
        <p:spPr>
          <a:xfrm>
            <a:off x="5652120" y="3435846"/>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7236296" y="3795886"/>
            <a:ext cx="1907704" cy="1169551"/>
          </a:xfrm>
          <a:prstGeom prst="rect">
            <a:avLst/>
          </a:prstGeom>
          <a:noFill/>
        </p:spPr>
        <p:txBody>
          <a:bodyPr wrap="square" rtlCol="0">
            <a:spAutoFit/>
          </a:bodyPr>
          <a:lstStyle/>
          <a:p>
            <a:pPr algn="ctr"/>
            <a:r>
              <a:rPr lang="ka-GE" b="1" dirty="0"/>
              <a:t>სსიპ - სამედიცინო საქმიანობის სახელმწიფო რეგულირების სააგენტო</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en-US" sz="2000" dirty="0" err="1" smtClean="0"/>
              <a:t>მონიტორინგი</a:t>
            </a:r>
            <a:r>
              <a:rPr lang="ka-GE" sz="2000" dirty="0" smtClean="0"/>
              <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915566"/>
            <a:ext cx="9144000" cy="4227934"/>
          </a:xfrm>
          <a:prstGeom prst="rect">
            <a:avLst/>
          </a:prstGeom>
        </p:spPr>
        <p:txBody>
          <a:bodyPr spcFirstLastPara="1" wrap="square" lIns="91425" tIns="91425" rIns="91425" bIns="91425" anchor="t" anchorCtr="0">
            <a:noAutofit/>
          </a:bodyPr>
          <a:lstStyle/>
          <a:p>
            <a:pPr>
              <a:buNone/>
            </a:pPr>
            <a:endParaRPr lang="ka-GE" dirty="0" smtClean="0">
              <a:solidFill>
                <a:schemeClr val="accent1"/>
              </a:solidFill>
            </a:endParaRPr>
          </a:p>
          <a:p>
            <a:pPr algn="just">
              <a:spcBef>
                <a:spcPts val="1200"/>
              </a:spcBef>
              <a:spcAft>
                <a:spcPts val="600"/>
              </a:spcAft>
              <a:buFont typeface="Wingdings" pitchFamily="2" charset="2"/>
              <a:buChar char="Ø"/>
            </a:pPr>
            <a:r>
              <a:rPr lang="en-US" i="1" dirty="0" err="1" smtClean="0">
                <a:solidFill>
                  <a:schemeClr val="accent1"/>
                </a:solidFill>
              </a:rPr>
              <a:t>მონიტორინგი</a:t>
            </a:r>
            <a:r>
              <a:rPr lang="en-US" dirty="0" smtClean="0">
                <a:solidFill>
                  <a:schemeClr val="accent1"/>
                </a:solidFill>
              </a:rPr>
              <a:t> </a:t>
            </a:r>
            <a:r>
              <a:rPr lang="ka-GE" dirty="0" smtClean="0">
                <a:solidFill>
                  <a:schemeClr val="accent1"/>
                </a:solidFill>
              </a:rPr>
              <a:t> - </a:t>
            </a:r>
            <a:r>
              <a:rPr lang="en-US" dirty="0" err="1" smtClean="0">
                <a:solidFill>
                  <a:schemeClr val="accent1"/>
                </a:solidFill>
              </a:rPr>
              <a:t>ხდება</a:t>
            </a:r>
            <a:r>
              <a:rPr lang="en-US" dirty="0" smtClean="0">
                <a:solidFill>
                  <a:schemeClr val="accent1"/>
                </a:solidFill>
              </a:rPr>
              <a:t> </a:t>
            </a:r>
            <a:r>
              <a:rPr lang="en-US" dirty="0" err="1" smtClean="0">
                <a:solidFill>
                  <a:schemeClr val="accent1"/>
                </a:solidFill>
              </a:rPr>
              <a:t>მიმწოდებელთან</a:t>
            </a:r>
            <a:r>
              <a:rPr lang="en-US" dirty="0" smtClean="0">
                <a:solidFill>
                  <a:schemeClr val="accent1"/>
                </a:solidFill>
              </a:rPr>
              <a:t>  </a:t>
            </a:r>
            <a:r>
              <a:rPr lang="en-US" dirty="0" err="1" smtClean="0">
                <a:solidFill>
                  <a:schemeClr val="accent1"/>
                </a:solidFill>
              </a:rPr>
              <a:t>უფლებამოსილი</a:t>
            </a:r>
            <a:r>
              <a:rPr lang="en-US" dirty="0" smtClean="0">
                <a:solidFill>
                  <a:schemeClr val="accent1"/>
                </a:solidFill>
              </a:rPr>
              <a:t>  </a:t>
            </a:r>
            <a:r>
              <a:rPr lang="en-US" dirty="0" err="1" smtClean="0">
                <a:solidFill>
                  <a:schemeClr val="accent1"/>
                </a:solidFill>
              </a:rPr>
              <a:t>პირის</a:t>
            </a:r>
            <a:r>
              <a:rPr lang="en-US" dirty="0" smtClean="0">
                <a:solidFill>
                  <a:schemeClr val="accent1"/>
                </a:solidFill>
              </a:rPr>
              <a:t> </a:t>
            </a:r>
            <a:r>
              <a:rPr lang="ka-GE" dirty="0" smtClean="0">
                <a:solidFill>
                  <a:schemeClr val="accent1"/>
                </a:solidFill>
              </a:rPr>
              <a:t> </a:t>
            </a:r>
            <a:r>
              <a:rPr lang="en-US" dirty="0" err="1" smtClean="0">
                <a:solidFill>
                  <a:schemeClr val="accent1"/>
                </a:solidFill>
              </a:rPr>
              <a:t>ვიზიტი</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შეტყობინებისას</a:t>
            </a:r>
            <a:r>
              <a:rPr lang="en-US" dirty="0" smtClean="0">
                <a:solidFill>
                  <a:schemeClr val="accent1"/>
                </a:solidFill>
              </a:rPr>
              <a:t>  </a:t>
            </a:r>
            <a:r>
              <a:rPr lang="en-US" dirty="0" err="1" smtClean="0">
                <a:solidFill>
                  <a:schemeClr val="accent1"/>
                </a:solidFill>
              </a:rPr>
              <a:t>მიწოდებული</a:t>
            </a:r>
            <a:r>
              <a:rPr lang="en-US" dirty="0" smtClean="0">
                <a:solidFill>
                  <a:schemeClr val="accent1"/>
                </a:solidFill>
              </a:rPr>
              <a:t> </a:t>
            </a:r>
            <a:r>
              <a:rPr lang="en-US" dirty="0" err="1" smtClean="0">
                <a:solidFill>
                  <a:schemeClr val="accent1"/>
                </a:solidFill>
              </a:rPr>
              <a:t>ინფორმაციის</a:t>
            </a:r>
            <a:r>
              <a:rPr lang="en-US" dirty="0" smtClean="0">
                <a:solidFill>
                  <a:schemeClr val="accent1"/>
                </a:solidFill>
              </a:rPr>
              <a:t> </a:t>
            </a:r>
            <a:r>
              <a:rPr lang="en-US" dirty="0" err="1" smtClean="0">
                <a:solidFill>
                  <a:schemeClr val="accent1"/>
                </a:solidFill>
              </a:rPr>
              <a:t>გადამოწმება</a:t>
            </a:r>
            <a:r>
              <a:rPr lang="en-US" dirty="0" smtClean="0">
                <a:solidFill>
                  <a:schemeClr val="accent1"/>
                </a:solidFill>
              </a:rPr>
              <a:t>, </a:t>
            </a:r>
            <a:r>
              <a:rPr lang="en-US" dirty="0" err="1" smtClean="0">
                <a:solidFill>
                  <a:schemeClr val="accent1"/>
                </a:solidFill>
              </a:rPr>
              <a:t>მომსახურებასთან</a:t>
            </a:r>
            <a:r>
              <a:rPr lang="en-US" dirty="0" smtClean="0">
                <a:solidFill>
                  <a:schemeClr val="accent1"/>
                </a:solidFill>
              </a:rPr>
              <a:t> </a:t>
            </a:r>
            <a:r>
              <a:rPr lang="en-US" dirty="0" err="1" smtClean="0">
                <a:solidFill>
                  <a:schemeClr val="accent1"/>
                </a:solidFill>
              </a:rPr>
              <a:t>დაკავშირებული</a:t>
            </a:r>
            <a:r>
              <a:rPr lang="en-US" dirty="0" smtClean="0">
                <a:solidFill>
                  <a:schemeClr val="accent1"/>
                </a:solidFill>
              </a:rPr>
              <a:t>  </a:t>
            </a:r>
            <a:r>
              <a:rPr lang="en-US" dirty="0" err="1" smtClean="0">
                <a:solidFill>
                  <a:schemeClr val="accent1"/>
                </a:solidFill>
              </a:rPr>
              <a:t>ინფორმაციისა</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დოკუმენტაციის</a:t>
            </a:r>
            <a:r>
              <a:rPr lang="en-US" dirty="0" smtClean="0">
                <a:solidFill>
                  <a:schemeClr val="accent1"/>
                </a:solidFill>
              </a:rPr>
              <a:t>  </a:t>
            </a:r>
            <a:r>
              <a:rPr lang="en-US" dirty="0" err="1" smtClean="0">
                <a:solidFill>
                  <a:schemeClr val="accent1"/>
                </a:solidFill>
              </a:rPr>
              <a:t>მოთხოვნა</a:t>
            </a:r>
            <a:r>
              <a:rPr lang="en-US" dirty="0" smtClean="0">
                <a:solidFill>
                  <a:schemeClr val="accent1"/>
                </a:solidFill>
              </a:rPr>
              <a:t>, </a:t>
            </a:r>
            <a:r>
              <a:rPr lang="en-US" dirty="0" err="1" smtClean="0">
                <a:solidFill>
                  <a:schemeClr val="accent1"/>
                </a:solidFill>
              </a:rPr>
              <a:t>საჭიროებისამებრ</a:t>
            </a:r>
            <a:r>
              <a:rPr lang="en-US" dirty="0" smtClean="0">
                <a:solidFill>
                  <a:schemeClr val="accent1"/>
                </a:solidFill>
              </a:rPr>
              <a:t>, </a:t>
            </a:r>
            <a:r>
              <a:rPr lang="en-US" dirty="0" err="1" smtClean="0">
                <a:solidFill>
                  <a:schemeClr val="accent1"/>
                </a:solidFill>
              </a:rPr>
              <a:t>პაციენტთან</a:t>
            </a:r>
            <a:r>
              <a:rPr lang="en-US" dirty="0" smtClean="0">
                <a:solidFill>
                  <a:schemeClr val="accent1"/>
                </a:solidFill>
              </a:rPr>
              <a:t>, </a:t>
            </a:r>
            <a:r>
              <a:rPr lang="en-US" dirty="0" err="1" smtClean="0">
                <a:solidFill>
                  <a:schemeClr val="accent1"/>
                </a:solidFill>
              </a:rPr>
              <a:t>მისი</a:t>
            </a:r>
            <a:r>
              <a:rPr lang="en-US" dirty="0" smtClean="0">
                <a:solidFill>
                  <a:schemeClr val="accent1"/>
                </a:solidFill>
              </a:rPr>
              <a:t> </a:t>
            </a:r>
            <a:r>
              <a:rPr lang="en-US" dirty="0" err="1" smtClean="0">
                <a:solidFill>
                  <a:schemeClr val="accent1"/>
                </a:solidFill>
              </a:rPr>
              <a:t>ოჯახის</a:t>
            </a:r>
            <a:r>
              <a:rPr lang="en-US" dirty="0" smtClean="0">
                <a:solidFill>
                  <a:schemeClr val="accent1"/>
                </a:solidFill>
              </a:rPr>
              <a:t> </a:t>
            </a:r>
            <a:r>
              <a:rPr lang="en-US" dirty="0" err="1" smtClean="0">
                <a:solidFill>
                  <a:schemeClr val="accent1"/>
                </a:solidFill>
              </a:rPr>
              <a:t>წევრებთან</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შემთხვევასთან</a:t>
            </a:r>
            <a:r>
              <a:rPr lang="en-US" dirty="0" smtClean="0">
                <a:solidFill>
                  <a:schemeClr val="accent1"/>
                </a:solidFill>
              </a:rPr>
              <a:t> </a:t>
            </a:r>
            <a:r>
              <a:rPr lang="en-US" dirty="0" err="1" smtClean="0">
                <a:solidFill>
                  <a:schemeClr val="accent1"/>
                </a:solidFill>
              </a:rPr>
              <a:t>დაკავშირებულ</a:t>
            </a:r>
            <a:r>
              <a:rPr lang="en-US" dirty="0" smtClean="0">
                <a:solidFill>
                  <a:schemeClr val="accent1"/>
                </a:solidFill>
              </a:rPr>
              <a:t> </a:t>
            </a:r>
            <a:r>
              <a:rPr lang="en-US" dirty="0" err="1" smtClean="0">
                <a:solidFill>
                  <a:schemeClr val="accent1"/>
                </a:solidFill>
              </a:rPr>
              <a:t>სხვა</a:t>
            </a:r>
            <a:r>
              <a:rPr lang="en-US" dirty="0" smtClean="0">
                <a:solidFill>
                  <a:schemeClr val="accent1"/>
                </a:solidFill>
              </a:rPr>
              <a:t> </a:t>
            </a:r>
            <a:r>
              <a:rPr lang="en-US" dirty="0" err="1" smtClean="0">
                <a:solidFill>
                  <a:schemeClr val="accent1"/>
                </a:solidFill>
              </a:rPr>
              <a:t>პირებთან</a:t>
            </a:r>
            <a:r>
              <a:rPr lang="en-US" dirty="0" smtClean="0">
                <a:solidFill>
                  <a:schemeClr val="accent1"/>
                </a:solidFill>
              </a:rPr>
              <a:t> </a:t>
            </a:r>
            <a:r>
              <a:rPr lang="en-US" dirty="0" err="1" smtClean="0">
                <a:solidFill>
                  <a:schemeClr val="accent1"/>
                </a:solidFill>
              </a:rPr>
              <a:t>გასაუბრება</a:t>
            </a:r>
            <a:r>
              <a:rPr lang="en-US" dirty="0" smtClean="0">
                <a:solidFill>
                  <a:schemeClr val="accent1"/>
                </a:solidFill>
              </a:rPr>
              <a:t>. </a:t>
            </a:r>
            <a:endParaRPr lang="ka-GE" dirty="0" smtClean="0">
              <a:solidFill>
                <a:schemeClr val="accent1"/>
              </a:solidFill>
            </a:endParaRPr>
          </a:p>
          <a:p>
            <a:r>
              <a:rPr lang="en-US" dirty="0" smtClean="0">
                <a:solidFill>
                  <a:schemeClr val="accent1"/>
                </a:solidFill>
              </a:rPr>
              <a:t>მ</a:t>
            </a:r>
            <a:r>
              <a:rPr lang="ka-GE" dirty="0" smtClean="0">
                <a:solidFill>
                  <a:schemeClr val="accent1"/>
                </a:solidFill>
              </a:rPr>
              <a:t>ონიტორინგის ეტაპზე მოწმდება:</a:t>
            </a:r>
          </a:p>
          <a:p>
            <a:pPr lvl="1">
              <a:buFont typeface="Wingdings" pitchFamily="2" charset="2"/>
              <a:buChar char="§"/>
            </a:pPr>
            <a:r>
              <a:rPr lang="ka-GE" sz="1300" dirty="0" smtClean="0">
                <a:solidFill>
                  <a:schemeClr val="accent1"/>
                </a:solidFill>
              </a:rPr>
              <a:t>პაციენტის საიდენტიფიკაციო მონაცემები</a:t>
            </a:r>
            <a:endParaRPr lang="en-US" sz="1300" dirty="0" smtClean="0">
              <a:solidFill>
                <a:schemeClr val="accent1"/>
              </a:solidFill>
            </a:endParaRPr>
          </a:p>
          <a:p>
            <a:pPr lvl="1">
              <a:buFont typeface="Wingdings" pitchFamily="2" charset="2"/>
              <a:buChar char="§"/>
            </a:pPr>
            <a:r>
              <a:rPr lang="en-US" sz="1300" dirty="0" err="1" smtClean="0">
                <a:solidFill>
                  <a:schemeClr val="accent1"/>
                </a:solidFill>
              </a:rPr>
              <a:t>მოსარგებლის</a:t>
            </a:r>
            <a:r>
              <a:rPr lang="en-US" sz="1300" dirty="0" smtClean="0">
                <a:solidFill>
                  <a:schemeClr val="accent1"/>
                </a:solidFill>
              </a:rPr>
              <a:t> </a:t>
            </a:r>
            <a:r>
              <a:rPr lang="en-US" sz="1300" dirty="0" err="1" smtClean="0">
                <a:solidFill>
                  <a:schemeClr val="accent1"/>
                </a:solidFill>
              </a:rPr>
              <a:t>მიმწოდებელთან</a:t>
            </a:r>
            <a:r>
              <a:rPr lang="en-US" sz="1300" dirty="0" smtClean="0">
                <a:solidFill>
                  <a:schemeClr val="accent1"/>
                </a:solidFill>
              </a:rPr>
              <a:t> </a:t>
            </a:r>
            <a:r>
              <a:rPr lang="en-US" sz="1300" dirty="0" err="1" smtClean="0">
                <a:solidFill>
                  <a:schemeClr val="accent1"/>
                </a:solidFill>
              </a:rPr>
              <a:t>შესვლის</a:t>
            </a:r>
            <a:r>
              <a:rPr lang="en-US" sz="1300" dirty="0" smtClean="0">
                <a:solidFill>
                  <a:schemeClr val="accent1"/>
                </a:solidFill>
              </a:rPr>
              <a:t> </a:t>
            </a:r>
            <a:r>
              <a:rPr lang="en-US" sz="1300" dirty="0" err="1" smtClean="0">
                <a:solidFill>
                  <a:schemeClr val="accent1"/>
                </a:solidFill>
              </a:rPr>
              <a:t>ფორმა</a:t>
            </a:r>
            <a:endParaRPr lang="en-US" sz="1300" dirty="0" smtClean="0">
              <a:solidFill>
                <a:schemeClr val="accent1"/>
              </a:solidFill>
            </a:endParaRPr>
          </a:p>
          <a:p>
            <a:pPr lvl="1">
              <a:buFont typeface="Wingdings" pitchFamily="2" charset="2"/>
              <a:buChar char="§"/>
            </a:pPr>
            <a:r>
              <a:rPr lang="en-US" sz="1300" dirty="0" err="1" smtClean="0">
                <a:solidFill>
                  <a:schemeClr val="accent1"/>
                </a:solidFill>
              </a:rPr>
              <a:t>მოსარგებლის</a:t>
            </a:r>
            <a:r>
              <a:rPr lang="en-US" sz="1300" dirty="0" smtClean="0">
                <a:solidFill>
                  <a:schemeClr val="accent1"/>
                </a:solidFill>
              </a:rPr>
              <a:t> </a:t>
            </a:r>
            <a:r>
              <a:rPr lang="en-US" sz="1300" dirty="0" err="1" smtClean="0">
                <a:solidFill>
                  <a:schemeClr val="accent1"/>
                </a:solidFill>
              </a:rPr>
              <a:t>სამედიცინო</a:t>
            </a:r>
            <a:r>
              <a:rPr lang="en-US" sz="1300" dirty="0" smtClean="0">
                <a:solidFill>
                  <a:schemeClr val="accent1"/>
                </a:solidFill>
              </a:rPr>
              <a:t> </a:t>
            </a:r>
            <a:r>
              <a:rPr lang="en-US" sz="1300" dirty="0" err="1" smtClean="0">
                <a:solidFill>
                  <a:schemeClr val="accent1"/>
                </a:solidFill>
              </a:rPr>
              <a:t>დაწესებულებაში</a:t>
            </a:r>
            <a:r>
              <a:rPr lang="en-US" sz="1300" dirty="0" smtClean="0">
                <a:solidFill>
                  <a:schemeClr val="accent1"/>
                </a:solidFill>
              </a:rPr>
              <a:t> </a:t>
            </a:r>
            <a:r>
              <a:rPr lang="en-US" sz="1300" dirty="0" err="1" smtClean="0">
                <a:solidFill>
                  <a:schemeClr val="accent1"/>
                </a:solidFill>
              </a:rPr>
              <a:t>შესვლის</a:t>
            </a:r>
            <a:r>
              <a:rPr lang="en-US" sz="1300" dirty="0" smtClean="0">
                <a:solidFill>
                  <a:schemeClr val="accent1"/>
                </a:solidFill>
              </a:rPr>
              <a:t> (</a:t>
            </a:r>
            <a:r>
              <a:rPr lang="en-US" sz="1300" dirty="0" err="1" smtClean="0">
                <a:solidFill>
                  <a:schemeClr val="accent1"/>
                </a:solidFill>
              </a:rPr>
              <a:t>შემთხვევის</a:t>
            </a:r>
            <a:r>
              <a:rPr lang="en-US" sz="1300" dirty="0" smtClean="0">
                <a:solidFill>
                  <a:schemeClr val="accent1"/>
                </a:solidFill>
              </a:rPr>
              <a:t> </a:t>
            </a:r>
            <a:r>
              <a:rPr lang="en-US" sz="1300" dirty="0" err="1" smtClean="0">
                <a:solidFill>
                  <a:schemeClr val="accent1"/>
                </a:solidFill>
              </a:rPr>
              <a:t>დაწყების</a:t>
            </a:r>
            <a:r>
              <a:rPr lang="en-US" sz="1300" dirty="0" smtClean="0">
                <a:solidFill>
                  <a:schemeClr val="accent1"/>
                </a:solidFill>
              </a:rPr>
              <a:t>) </a:t>
            </a:r>
            <a:r>
              <a:rPr lang="en-US" sz="1300" dirty="0" err="1" smtClean="0">
                <a:solidFill>
                  <a:schemeClr val="accent1"/>
                </a:solidFill>
              </a:rPr>
              <a:t>და</a:t>
            </a:r>
            <a:r>
              <a:rPr lang="en-US" sz="1300" dirty="0" smtClean="0">
                <a:solidFill>
                  <a:schemeClr val="accent1"/>
                </a:solidFill>
              </a:rPr>
              <a:t> </a:t>
            </a:r>
            <a:r>
              <a:rPr lang="en-US" sz="1300" dirty="0" err="1" smtClean="0">
                <a:solidFill>
                  <a:schemeClr val="accent1"/>
                </a:solidFill>
              </a:rPr>
              <a:t>შემთხვევის</a:t>
            </a:r>
            <a:r>
              <a:rPr lang="en-US" sz="1300" dirty="0" smtClean="0">
                <a:solidFill>
                  <a:schemeClr val="accent1"/>
                </a:solidFill>
              </a:rPr>
              <a:t> </a:t>
            </a:r>
            <a:r>
              <a:rPr lang="en-US" sz="1300" dirty="0" err="1" smtClean="0">
                <a:solidFill>
                  <a:schemeClr val="accent1"/>
                </a:solidFill>
              </a:rPr>
              <a:t>დასრულების</a:t>
            </a:r>
            <a:r>
              <a:rPr lang="en-US" sz="1300" dirty="0" smtClean="0">
                <a:solidFill>
                  <a:schemeClr val="accent1"/>
                </a:solidFill>
              </a:rPr>
              <a:t> (</a:t>
            </a:r>
            <a:r>
              <a:rPr lang="en-US" sz="1300" dirty="0" err="1" smtClean="0">
                <a:solidFill>
                  <a:schemeClr val="accent1"/>
                </a:solidFill>
              </a:rPr>
              <a:t>ასეთის</a:t>
            </a:r>
            <a:r>
              <a:rPr lang="en-US" sz="1300" dirty="0" smtClean="0">
                <a:solidFill>
                  <a:schemeClr val="accent1"/>
                </a:solidFill>
              </a:rPr>
              <a:t> </a:t>
            </a:r>
            <a:r>
              <a:rPr lang="en-US" sz="1300" dirty="0" err="1" smtClean="0">
                <a:solidFill>
                  <a:schemeClr val="accent1"/>
                </a:solidFill>
              </a:rPr>
              <a:t>არსებობის</a:t>
            </a:r>
            <a:r>
              <a:rPr lang="en-US" sz="1300" dirty="0" smtClean="0">
                <a:solidFill>
                  <a:schemeClr val="accent1"/>
                </a:solidFill>
              </a:rPr>
              <a:t> </a:t>
            </a:r>
            <a:r>
              <a:rPr lang="en-US" sz="1300" dirty="0" err="1" smtClean="0">
                <a:solidFill>
                  <a:schemeClr val="accent1"/>
                </a:solidFill>
              </a:rPr>
              <a:t>შემთხვევაში</a:t>
            </a:r>
            <a:r>
              <a:rPr lang="en-US" sz="1300" dirty="0" smtClean="0">
                <a:solidFill>
                  <a:schemeClr val="accent1"/>
                </a:solidFill>
              </a:rPr>
              <a:t>) </a:t>
            </a:r>
            <a:r>
              <a:rPr lang="en-US" sz="1300" dirty="0" err="1" smtClean="0">
                <a:solidFill>
                  <a:schemeClr val="accent1"/>
                </a:solidFill>
              </a:rPr>
              <a:t>თარიღ</a:t>
            </a:r>
            <a:r>
              <a:rPr lang="ka-GE" sz="1300" dirty="0" smtClean="0">
                <a:solidFill>
                  <a:schemeClr val="accent1"/>
                </a:solidFill>
              </a:rPr>
              <a:t>ი</a:t>
            </a:r>
            <a:r>
              <a:rPr lang="en-US" sz="1300" dirty="0" smtClean="0">
                <a:solidFill>
                  <a:schemeClr val="accent1"/>
                </a:solidFill>
              </a:rPr>
              <a:t> </a:t>
            </a:r>
            <a:r>
              <a:rPr lang="en-US" sz="1300" dirty="0" err="1" smtClean="0">
                <a:solidFill>
                  <a:schemeClr val="accent1"/>
                </a:solidFill>
              </a:rPr>
              <a:t>და</a:t>
            </a:r>
            <a:r>
              <a:rPr lang="en-US" sz="1300" dirty="0" smtClean="0">
                <a:solidFill>
                  <a:schemeClr val="accent1"/>
                </a:solidFill>
              </a:rPr>
              <a:t> </a:t>
            </a:r>
            <a:r>
              <a:rPr lang="en-US" sz="1300" dirty="0" err="1" smtClean="0">
                <a:solidFill>
                  <a:schemeClr val="accent1"/>
                </a:solidFill>
              </a:rPr>
              <a:t>დრო</a:t>
            </a:r>
            <a:r>
              <a:rPr lang="en-US" sz="1300" dirty="0" smtClean="0">
                <a:solidFill>
                  <a:schemeClr val="accent1"/>
                </a:solidFill>
              </a:rPr>
              <a:t>;</a:t>
            </a:r>
          </a:p>
          <a:p>
            <a:pPr lvl="1">
              <a:buFont typeface="Wingdings" pitchFamily="2" charset="2"/>
              <a:buChar char="§"/>
            </a:pPr>
            <a:r>
              <a:rPr lang="en-US" sz="1300" dirty="0" err="1" smtClean="0">
                <a:solidFill>
                  <a:schemeClr val="accent1"/>
                </a:solidFill>
              </a:rPr>
              <a:t>შეტყობინების</a:t>
            </a:r>
            <a:r>
              <a:rPr lang="en-US" sz="1300" dirty="0" smtClean="0">
                <a:solidFill>
                  <a:schemeClr val="accent1"/>
                </a:solidFill>
              </a:rPr>
              <a:t> </a:t>
            </a:r>
            <a:r>
              <a:rPr lang="en-US" sz="1300" dirty="0" err="1" smtClean="0">
                <a:solidFill>
                  <a:schemeClr val="accent1"/>
                </a:solidFill>
              </a:rPr>
              <a:t>სისტემაში</a:t>
            </a:r>
            <a:r>
              <a:rPr lang="en-US" sz="1300" dirty="0" smtClean="0">
                <a:solidFill>
                  <a:schemeClr val="accent1"/>
                </a:solidFill>
              </a:rPr>
              <a:t> </a:t>
            </a:r>
            <a:r>
              <a:rPr lang="en-US" sz="1300" dirty="0" err="1" smtClean="0">
                <a:solidFill>
                  <a:schemeClr val="accent1"/>
                </a:solidFill>
              </a:rPr>
              <a:t>დაფიქსირებულ</a:t>
            </a:r>
            <a:r>
              <a:rPr lang="en-US" sz="1300" dirty="0" smtClean="0">
                <a:solidFill>
                  <a:schemeClr val="accent1"/>
                </a:solidFill>
              </a:rPr>
              <a:t> </a:t>
            </a:r>
            <a:r>
              <a:rPr lang="ka-GE" sz="1300" dirty="0" smtClean="0">
                <a:solidFill>
                  <a:schemeClr val="accent1"/>
                </a:solidFill>
              </a:rPr>
              <a:t>ინფორმაციას</a:t>
            </a:r>
            <a:r>
              <a:rPr lang="en-US" sz="1300" dirty="0" smtClean="0">
                <a:solidFill>
                  <a:schemeClr val="accent1"/>
                </a:solidFill>
              </a:rPr>
              <a:t> - </a:t>
            </a:r>
            <a:r>
              <a:rPr lang="ka-GE" sz="1300" dirty="0" smtClean="0">
                <a:solidFill>
                  <a:schemeClr val="accent1"/>
                </a:solidFill>
              </a:rPr>
              <a:t>პროგრამული შემთხვევის </a:t>
            </a:r>
            <a:r>
              <a:rPr lang="en-US" sz="1300" dirty="0" smtClean="0">
                <a:solidFill>
                  <a:schemeClr val="accent1"/>
                </a:solidFill>
              </a:rPr>
              <a:t>ICD-10, NCSP, </a:t>
            </a:r>
            <a:r>
              <a:rPr lang="ka-GE" sz="1300" dirty="0" smtClean="0">
                <a:solidFill>
                  <a:schemeClr val="accent1"/>
                </a:solidFill>
              </a:rPr>
              <a:t>დაზუსტებას (ასეთის არსებობის შემთხვევაში), კრიტიკული </a:t>
            </a:r>
            <a:r>
              <a:rPr lang="en-US" sz="1300" dirty="0" err="1" smtClean="0">
                <a:solidFill>
                  <a:schemeClr val="accent1"/>
                </a:solidFill>
              </a:rPr>
              <a:t>მდგომარეობები</a:t>
            </a:r>
            <a:r>
              <a:rPr lang="en-US" sz="1300" dirty="0" smtClean="0">
                <a:solidFill>
                  <a:schemeClr val="accent1"/>
                </a:solidFill>
              </a:rPr>
              <a:t>/</a:t>
            </a:r>
            <a:r>
              <a:rPr lang="en-US" sz="1300" dirty="0" err="1" smtClean="0">
                <a:solidFill>
                  <a:schemeClr val="accent1"/>
                </a:solidFill>
              </a:rPr>
              <a:t>ინტენსიური</a:t>
            </a:r>
            <a:r>
              <a:rPr lang="en-US" sz="1300" dirty="0" smtClean="0">
                <a:solidFill>
                  <a:schemeClr val="accent1"/>
                </a:solidFill>
              </a:rPr>
              <a:t> </a:t>
            </a:r>
            <a:r>
              <a:rPr lang="en-US" sz="1300" dirty="0" err="1" smtClean="0">
                <a:solidFill>
                  <a:schemeClr val="accent1"/>
                </a:solidFill>
              </a:rPr>
              <a:t>თერაპიის</a:t>
            </a:r>
            <a:r>
              <a:rPr lang="en-US" sz="1300" dirty="0" smtClean="0">
                <a:solidFill>
                  <a:schemeClr val="accent1"/>
                </a:solidFill>
              </a:rPr>
              <a:t> </a:t>
            </a:r>
            <a:r>
              <a:rPr lang="ka-GE" sz="1300" dirty="0" smtClean="0">
                <a:solidFill>
                  <a:schemeClr val="accent1"/>
                </a:solidFill>
              </a:rPr>
              <a:t>პროგრამული შემთხვევების დროს -  დადგენილებით განსაზღვრულ </a:t>
            </a:r>
            <a:r>
              <a:rPr lang="en-US" sz="1300" dirty="0" err="1" smtClean="0">
                <a:solidFill>
                  <a:schemeClr val="accent1"/>
                </a:solidFill>
              </a:rPr>
              <a:t>მონაცემებს</a:t>
            </a:r>
            <a:r>
              <a:rPr lang="en-US" sz="1300" dirty="0" smtClean="0">
                <a:solidFill>
                  <a:schemeClr val="accent1"/>
                </a:solidFill>
              </a:rPr>
              <a:t>. </a:t>
            </a:r>
          </a:p>
          <a:p>
            <a:pPr algn="just">
              <a:buNone/>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en-US" sz="2000" dirty="0" err="1" smtClean="0"/>
              <a:t>მონიტორინგი</a:t>
            </a:r>
            <a:r>
              <a:rPr lang="ka-GE" sz="2000" dirty="0" smtClean="0"/>
              <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915566"/>
            <a:ext cx="9144000" cy="4227934"/>
          </a:xfrm>
          <a:prstGeom prst="rect">
            <a:avLst/>
          </a:prstGeom>
        </p:spPr>
        <p:txBody>
          <a:bodyPr spcFirstLastPara="1" wrap="square" lIns="91425" tIns="91425" rIns="91425" bIns="91425" anchor="t" anchorCtr="0">
            <a:noAutofit/>
          </a:bodyPr>
          <a:lstStyle/>
          <a:p>
            <a:pPr>
              <a:buNone/>
            </a:pPr>
            <a:endParaRPr lang="ka-GE" dirty="0" smtClean="0">
              <a:solidFill>
                <a:schemeClr val="accent1"/>
              </a:solidFill>
            </a:endParaRPr>
          </a:p>
          <a:p>
            <a:pPr lvl="0" algn="just">
              <a:spcBef>
                <a:spcPts val="1200"/>
              </a:spcBef>
              <a:spcAft>
                <a:spcPts val="600"/>
              </a:spcAft>
            </a:pPr>
            <a:r>
              <a:rPr lang="ka-GE" sz="1500" dirty="0" smtClean="0">
                <a:solidFill>
                  <a:schemeClr val="accent1"/>
                </a:solidFill>
              </a:rPr>
              <a:t>მონიტორიგნგის პრიორიტეტები:</a:t>
            </a:r>
          </a:p>
          <a:p>
            <a:pPr lvl="1">
              <a:spcBef>
                <a:spcPts val="1200"/>
              </a:spcBef>
              <a:spcAft>
                <a:spcPts val="600"/>
              </a:spcAft>
              <a:buFont typeface="Wingdings" pitchFamily="2" charset="2"/>
              <a:buChar char="q"/>
            </a:pPr>
            <a:r>
              <a:rPr lang="ka-GE" sz="1500" dirty="0" smtClean="0">
                <a:solidFill>
                  <a:schemeClr val="accent1"/>
                </a:solidFill>
              </a:rPr>
              <a:t>გადაუდებელი სტაციონარული მომსახურება </a:t>
            </a:r>
          </a:p>
          <a:p>
            <a:pPr lvl="1">
              <a:spcBef>
                <a:spcPts val="1200"/>
              </a:spcBef>
              <a:spcAft>
                <a:spcPts val="600"/>
              </a:spcAft>
              <a:buFont typeface="Wingdings" pitchFamily="2" charset="2"/>
              <a:buChar char="q"/>
            </a:pPr>
            <a:r>
              <a:rPr lang="ka-GE" sz="1500" dirty="0" smtClean="0">
                <a:solidFill>
                  <a:schemeClr val="accent1"/>
                </a:solidFill>
              </a:rPr>
              <a:t>გადაუდებელი ამბულატორიული მომსახურება</a:t>
            </a:r>
          </a:p>
          <a:p>
            <a:pPr lvl="1">
              <a:spcBef>
                <a:spcPts val="1200"/>
              </a:spcBef>
              <a:spcAft>
                <a:spcPts val="600"/>
              </a:spcAft>
              <a:buFont typeface="Wingdings" pitchFamily="2" charset="2"/>
              <a:buChar char="q"/>
            </a:pPr>
            <a:r>
              <a:rPr lang="ka-GE" sz="1500" dirty="0" smtClean="0">
                <a:solidFill>
                  <a:schemeClr val="accent1"/>
                </a:solidFill>
              </a:rPr>
              <a:t>კონსერვატიული მკურნალობის დროს სტაციონარში გახანგრძლივებული დაყოვნება</a:t>
            </a:r>
          </a:p>
          <a:p>
            <a:pPr lvl="1">
              <a:spcBef>
                <a:spcPts val="1200"/>
              </a:spcBef>
              <a:spcAft>
                <a:spcPts val="600"/>
              </a:spcAft>
              <a:buFont typeface="Wingdings" pitchFamily="2" charset="2"/>
              <a:buChar char="q"/>
            </a:pPr>
            <a:r>
              <a:rPr lang="ka-GE" sz="1500" dirty="0" smtClean="0">
                <a:solidFill>
                  <a:schemeClr val="accent1"/>
                </a:solidFill>
              </a:rPr>
              <a:t>აპრატულ მხარდაჭერაზე მყოფი პაციენტების მრავაჯერადი მონიტორინგი</a:t>
            </a:r>
          </a:p>
          <a:p>
            <a:pPr lvl="1">
              <a:spcBef>
                <a:spcPts val="1200"/>
              </a:spcBef>
              <a:spcAft>
                <a:spcPts val="600"/>
              </a:spcAft>
              <a:buFont typeface="Wingdings" pitchFamily="2" charset="2"/>
              <a:buChar char="q"/>
            </a:pPr>
            <a:r>
              <a:rPr lang="ka-GE" sz="1500" dirty="0" smtClean="0">
                <a:solidFill>
                  <a:schemeClr val="accent1"/>
                </a:solidFill>
              </a:rPr>
              <a:t>ერთი და იგივე დიაგნოზით  და/ან  მისი გართულებით მრავალჯერადი ჰოსპიტალიზაცია სხვადასხვა კლინიკაში (რეჰოსპიტალიზაცია)</a:t>
            </a:r>
          </a:p>
          <a:p>
            <a:pPr lvl="1">
              <a:spcBef>
                <a:spcPts val="1200"/>
              </a:spcBef>
              <a:spcAft>
                <a:spcPts val="600"/>
              </a:spcAft>
              <a:buFont typeface="Wingdings" pitchFamily="2" charset="2"/>
              <a:buChar char="q"/>
            </a:pPr>
            <a:r>
              <a:rPr lang="ka-GE" sz="1500" dirty="0" smtClean="0">
                <a:solidFill>
                  <a:schemeClr val="accent1"/>
                </a:solidFill>
              </a:rPr>
              <a:t>პაციენტების გაწერა დასვენების დღეებში, ღამის საათებში, ორშაბათ დილის საათებში</a:t>
            </a:r>
          </a:p>
          <a:p>
            <a:pPr algn="just">
              <a:buNone/>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000" dirty="0" smtClean="0"/>
              <a:t>ინსპექტირება (შესრულებული სამუშაოს დამუშავება)</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pPr marL="925830" indent="-285750" algn="just">
              <a:spcBef>
                <a:spcPts val="1200"/>
              </a:spcBef>
              <a:spcAft>
                <a:spcPts val="600"/>
              </a:spcAft>
            </a:pPr>
            <a:r>
              <a:rPr lang="en-US" sz="1600" dirty="0" err="1" smtClean="0">
                <a:solidFill>
                  <a:schemeClr val="accent1"/>
                </a:solidFill>
              </a:rPr>
              <a:t>საანგარიშგებო</a:t>
            </a:r>
            <a:r>
              <a:rPr lang="en-US" sz="1600" dirty="0" smtClean="0">
                <a:solidFill>
                  <a:schemeClr val="accent1"/>
                </a:solidFill>
              </a:rPr>
              <a:t> </a:t>
            </a:r>
            <a:r>
              <a:rPr lang="en-US" sz="1600" dirty="0" err="1" smtClean="0">
                <a:solidFill>
                  <a:schemeClr val="accent1"/>
                </a:solidFill>
              </a:rPr>
              <a:t>დოკუმენტაციის</a:t>
            </a:r>
            <a:r>
              <a:rPr lang="en-US" sz="1600" dirty="0" smtClean="0">
                <a:solidFill>
                  <a:schemeClr val="accent1"/>
                </a:solidFill>
              </a:rPr>
              <a:t> </a:t>
            </a:r>
            <a:r>
              <a:rPr lang="en-US" sz="1600" i="1" dirty="0" err="1" smtClean="0">
                <a:solidFill>
                  <a:schemeClr val="accent1"/>
                </a:solidFill>
              </a:rPr>
              <a:t>ინსპექტირებისას</a:t>
            </a:r>
            <a:r>
              <a:rPr lang="en-US" sz="1600" dirty="0" smtClean="0">
                <a:solidFill>
                  <a:schemeClr val="accent1"/>
                </a:solidFill>
              </a:rPr>
              <a:t> </a:t>
            </a:r>
            <a:r>
              <a:rPr lang="en-US" sz="1600" dirty="0" err="1" smtClean="0">
                <a:solidFill>
                  <a:schemeClr val="accent1"/>
                </a:solidFill>
              </a:rPr>
              <a:t>ხდება</a:t>
            </a:r>
            <a:r>
              <a:rPr lang="en-US" sz="1600" dirty="0" smtClean="0">
                <a:solidFill>
                  <a:schemeClr val="accent1"/>
                </a:solidFill>
              </a:rPr>
              <a:t>: </a:t>
            </a:r>
            <a:r>
              <a:rPr lang="en-US" sz="1600" dirty="0" err="1" smtClean="0">
                <a:solidFill>
                  <a:schemeClr val="accent1"/>
                </a:solidFill>
              </a:rPr>
              <a:t>წარდგენილი</a:t>
            </a:r>
            <a:r>
              <a:rPr lang="ka-GE" sz="1600" dirty="0" smtClean="0">
                <a:solidFill>
                  <a:schemeClr val="accent1"/>
                </a:solidFill>
              </a:rPr>
              <a:t> სამედიცინო და ფინანსური </a:t>
            </a:r>
            <a:r>
              <a:rPr lang="en-US" sz="1600" dirty="0" err="1" smtClean="0">
                <a:solidFill>
                  <a:schemeClr val="accent1"/>
                </a:solidFill>
              </a:rPr>
              <a:t>დოკუმენტაციის</a:t>
            </a:r>
            <a:r>
              <a:rPr lang="en-US" sz="1600" dirty="0" smtClean="0">
                <a:solidFill>
                  <a:schemeClr val="accent1"/>
                </a:solidFill>
              </a:rPr>
              <a:t>  </a:t>
            </a:r>
            <a:r>
              <a:rPr lang="en-US" sz="1600" dirty="0" err="1" smtClean="0">
                <a:solidFill>
                  <a:schemeClr val="accent1"/>
                </a:solidFill>
              </a:rPr>
              <a:t>შედარება</a:t>
            </a:r>
            <a:r>
              <a:rPr lang="en-US" sz="1600" dirty="0" smtClean="0">
                <a:solidFill>
                  <a:schemeClr val="accent1"/>
                </a:solidFill>
              </a:rPr>
              <a:t>  </a:t>
            </a:r>
            <a:r>
              <a:rPr lang="en-US" sz="1600" dirty="0" err="1" smtClean="0">
                <a:solidFill>
                  <a:schemeClr val="accent1"/>
                </a:solidFill>
              </a:rPr>
              <a:t>მიმწოდებლის</a:t>
            </a:r>
            <a:r>
              <a:rPr lang="en-US" sz="1600" dirty="0" smtClean="0">
                <a:solidFill>
                  <a:schemeClr val="accent1"/>
                </a:solidFill>
              </a:rPr>
              <a:t>  </a:t>
            </a:r>
            <a:r>
              <a:rPr lang="en-US" sz="1600" dirty="0" err="1" smtClean="0">
                <a:solidFill>
                  <a:schemeClr val="accent1"/>
                </a:solidFill>
              </a:rPr>
              <a:t>მიერ</a:t>
            </a:r>
            <a:r>
              <a:rPr lang="en-US" sz="1600" dirty="0" smtClean="0">
                <a:solidFill>
                  <a:schemeClr val="accent1"/>
                </a:solidFill>
              </a:rPr>
              <a:t>  </a:t>
            </a:r>
            <a:r>
              <a:rPr lang="en-US" sz="1600" dirty="0" err="1" smtClean="0">
                <a:solidFill>
                  <a:schemeClr val="accent1"/>
                </a:solidFill>
              </a:rPr>
              <a:t>შეტყობინებისას</a:t>
            </a:r>
            <a:r>
              <a:rPr lang="ka-GE" sz="1600" dirty="0" smtClean="0">
                <a:solidFill>
                  <a:schemeClr val="accent1"/>
                </a:solidFill>
              </a:rPr>
              <a:t> და ანგარიშგებისას  </a:t>
            </a:r>
            <a:r>
              <a:rPr lang="en-US" sz="1600" dirty="0" err="1" smtClean="0">
                <a:solidFill>
                  <a:schemeClr val="accent1"/>
                </a:solidFill>
              </a:rPr>
              <a:t>დაფიქსირებულ</a:t>
            </a:r>
            <a:r>
              <a:rPr lang="en-US" sz="1600" dirty="0" smtClean="0">
                <a:solidFill>
                  <a:schemeClr val="accent1"/>
                </a:solidFill>
              </a:rPr>
              <a:t> </a:t>
            </a:r>
            <a:r>
              <a:rPr lang="en-US" sz="1600" dirty="0" err="1" smtClean="0">
                <a:solidFill>
                  <a:schemeClr val="accent1"/>
                </a:solidFill>
              </a:rPr>
              <a:t>მონაცემებთან</a:t>
            </a:r>
            <a:r>
              <a:rPr lang="en-US" sz="1600" dirty="0" smtClean="0">
                <a:solidFill>
                  <a:schemeClr val="accent1"/>
                </a:solidFill>
              </a:rPr>
              <a:t> </a:t>
            </a:r>
            <a:r>
              <a:rPr lang="en-US" sz="1600" dirty="0" err="1" smtClean="0">
                <a:solidFill>
                  <a:schemeClr val="accent1"/>
                </a:solidFill>
              </a:rPr>
              <a:t>და</a:t>
            </a:r>
            <a:r>
              <a:rPr lang="en-US" sz="1600" dirty="0" smtClean="0">
                <a:solidFill>
                  <a:schemeClr val="accent1"/>
                </a:solidFill>
              </a:rPr>
              <a:t> </a:t>
            </a:r>
            <a:r>
              <a:rPr lang="en-US" sz="1600" dirty="0" err="1" smtClean="0">
                <a:solidFill>
                  <a:schemeClr val="accent1"/>
                </a:solidFill>
              </a:rPr>
              <a:t>მონიტორინგის</a:t>
            </a:r>
            <a:r>
              <a:rPr lang="en-US" sz="1600" dirty="0" smtClean="0">
                <a:solidFill>
                  <a:schemeClr val="accent1"/>
                </a:solidFill>
              </a:rPr>
              <a:t> </a:t>
            </a:r>
            <a:r>
              <a:rPr lang="en-US" sz="1600" dirty="0" err="1" smtClean="0">
                <a:solidFill>
                  <a:schemeClr val="accent1"/>
                </a:solidFill>
              </a:rPr>
              <a:t>შედეგებთან</a:t>
            </a:r>
            <a:r>
              <a:rPr lang="en-US" sz="1600" dirty="0" smtClean="0">
                <a:solidFill>
                  <a:schemeClr val="accent1"/>
                </a:solidFill>
              </a:rPr>
              <a:t> (</a:t>
            </a:r>
            <a:r>
              <a:rPr lang="en-US" sz="1600" dirty="0" err="1" smtClean="0">
                <a:solidFill>
                  <a:schemeClr val="accent1"/>
                </a:solidFill>
              </a:rPr>
              <a:t>ასეთის</a:t>
            </a:r>
            <a:r>
              <a:rPr lang="en-US" sz="1600" dirty="0" smtClean="0">
                <a:solidFill>
                  <a:schemeClr val="accent1"/>
                </a:solidFill>
              </a:rPr>
              <a:t> </a:t>
            </a:r>
            <a:r>
              <a:rPr lang="en-US" sz="1600" dirty="0" err="1" smtClean="0">
                <a:solidFill>
                  <a:schemeClr val="accent1"/>
                </a:solidFill>
              </a:rPr>
              <a:t>არსებობის</a:t>
            </a:r>
            <a:r>
              <a:rPr lang="en-US" sz="1600" dirty="0" smtClean="0">
                <a:solidFill>
                  <a:schemeClr val="accent1"/>
                </a:solidFill>
              </a:rPr>
              <a:t> </a:t>
            </a:r>
            <a:r>
              <a:rPr lang="en-US" sz="1600" dirty="0" err="1" smtClean="0">
                <a:solidFill>
                  <a:schemeClr val="accent1"/>
                </a:solidFill>
              </a:rPr>
              <a:t>შემთხვევაში</a:t>
            </a:r>
            <a:r>
              <a:rPr lang="en-US" sz="1600" dirty="0" smtClean="0">
                <a:solidFill>
                  <a:schemeClr val="accent1"/>
                </a:solidFill>
              </a:rPr>
              <a:t>). </a:t>
            </a:r>
            <a:endParaRPr lang="ka-GE" sz="1600" dirty="0" smtClean="0">
              <a:solidFill>
                <a:schemeClr val="accent1"/>
              </a:solidFill>
            </a:endParaRPr>
          </a:p>
          <a:p>
            <a:pPr marL="925830" indent="-285750" algn="just">
              <a:spcBef>
                <a:spcPts val="1200"/>
              </a:spcBef>
              <a:spcAft>
                <a:spcPts val="600"/>
              </a:spcAft>
            </a:pPr>
            <a:r>
              <a:rPr lang="ka-GE" sz="1600" dirty="0" smtClean="0">
                <a:solidFill>
                  <a:schemeClr val="accent1"/>
                </a:solidFill>
              </a:rPr>
              <a:t>დოკუმენტაციის ინსპექტირებისას ფიქსირდება შემთხვევის/მკურნალობის ეპიზოდის ცალეკული პროგრამული შემთხვევის ანაზღაურების სტატუსი.</a:t>
            </a:r>
          </a:p>
          <a:p>
            <a:pPr marL="925830" indent="-285750" algn="just">
              <a:spcBef>
                <a:spcPts val="1200"/>
              </a:spcBef>
              <a:spcAft>
                <a:spcPts val="600"/>
              </a:spcAft>
            </a:pPr>
            <a:r>
              <a:rPr lang="en-US" sz="1600" dirty="0" err="1" smtClean="0">
                <a:solidFill>
                  <a:schemeClr val="accent1"/>
                </a:solidFill>
              </a:rPr>
              <a:t>საანგარიშგებო</a:t>
            </a:r>
            <a:r>
              <a:rPr lang="en-US" sz="1600" dirty="0" smtClean="0">
                <a:solidFill>
                  <a:schemeClr val="accent1"/>
                </a:solidFill>
              </a:rPr>
              <a:t> </a:t>
            </a:r>
            <a:r>
              <a:rPr lang="en-US" sz="1600" dirty="0" err="1" smtClean="0">
                <a:solidFill>
                  <a:schemeClr val="accent1"/>
                </a:solidFill>
              </a:rPr>
              <a:t>დოკუმენტაციის</a:t>
            </a:r>
            <a:r>
              <a:rPr lang="en-US" sz="1600" dirty="0" smtClean="0">
                <a:solidFill>
                  <a:schemeClr val="accent1"/>
                </a:solidFill>
              </a:rPr>
              <a:t> </a:t>
            </a:r>
            <a:r>
              <a:rPr lang="en-US" sz="1600" dirty="0" err="1" smtClean="0">
                <a:solidFill>
                  <a:schemeClr val="accent1"/>
                </a:solidFill>
              </a:rPr>
              <a:t>ინსპექტირების</a:t>
            </a:r>
            <a:r>
              <a:rPr lang="en-US" sz="1600" dirty="0" smtClean="0">
                <a:solidFill>
                  <a:schemeClr val="accent1"/>
                </a:solidFill>
              </a:rPr>
              <a:t> </a:t>
            </a:r>
            <a:r>
              <a:rPr lang="en-US" sz="1600" dirty="0" err="1" smtClean="0">
                <a:solidFill>
                  <a:schemeClr val="accent1"/>
                </a:solidFill>
              </a:rPr>
              <a:t>ვადაა</a:t>
            </a:r>
            <a:r>
              <a:rPr lang="en-US" sz="1600" dirty="0" smtClean="0">
                <a:solidFill>
                  <a:schemeClr val="accent1"/>
                </a:solidFill>
              </a:rPr>
              <a:t> </a:t>
            </a:r>
            <a:r>
              <a:rPr lang="en-US" sz="1600" dirty="0" err="1" smtClean="0">
                <a:solidFill>
                  <a:schemeClr val="accent1"/>
                </a:solidFill>
              </a:rPr>
              <a:t>საანგარიშგებო</a:t>
            </a:r>
            <a:r>
              <a:rPr lang="en-US" sz="1600" dirty="0" smtClean="0">
                <a:solidFill>
                  <a:schemeClr val="accent1"/>
                </a:solidFill>
              </a:rPr>
              <a:t> </a:t>
            </a:r>
            <a:r>
              <a:rPr lang="en-US" sz="1600" dirty="0" err="1" smtClean="0">
                <a:solidFill>
                  <a:schemeClr val="accent1"/>
                </a:solidFill>
              </a:rPr>
              <a:t>დოკუმენტაციის</a:t>
            </a:r>
            <a:r>
              <a:rPr lang="en-US" sz="1600" dirty="0" smtClean="0">
                <a:solidFill>
                  <a:schemeClr val="accent1"/>
                </a:solidFill>
              </a:rPr>
              <a:t> </a:t>
            </a:r>
            <a:r>
              <a:rPr lang="en-US" sz="1600" dirty="0" err="1" smtClean="0">
                <a:solidFill>
                  <a:schemeClr val="accent1"/>
                </a:solidFill>
              </a:rPr>
              <a:t>ჩაბარებიდან</a:t>
            </a:r>
            <a:r>
              <a:rPr lang="en-US" sz="1600" dirty="0" smtClean="0">
                <a:solidFill>
                  <a:schemeClr val="accent1"/>
                </a:solidFill>
              </a:rPr>
              <a:t> </a:t>
            </a:r>
            <a:r>
              <a:rPr lang="en-US" sz="1600" dirty="0" err="1" smtClean="0">
                <a:solidFill>
                  <a:schemeClr val="accent1"/>
                </a:solidFill>
              </a:rPr>
              <a:t>არაუმეტეს</a:t>
            </a:r>
            <a:r>
              <a:rPr lang="en-US" sz="1600" dirty="0" smtClean="0">
                <a:solidFill>
                  <a:schemeClr val="accent1"/>
                </a:solidFill>
              </a:rPr>
              <a:t> 60 </a:t>
            </a:r>
            <a:r>
              <a:rPr lang="en-US" sz="1600" dirty="0" err="1" smtClean="0">
                <a:solidFill>
                  <a:schemeClr val="accent1"/>
                </a:solidFill>
              </a:rPr>
              <a:t>სამუშაო</a:t>
            </a:r>
            <a:r>
              <a:rPr lang="en-US" sz="1600" dirty="0" smtClean="0">
                <a:solidFill>
                  <a:schemeClr val="accent1"/>
                </a:solidFill>
              </a:rPr>
              <a:t> </a:t>
            </a:r>
            <a:r>
              <a:rPr lang="en-US" sz="1600" dirty="0" err="1" smtClean="0">
                <a:solidFill>
                  <a:schemeClr val="accent1"/>
                </a:solidFill>
              </a:rPr>
              <a:t>დღისა</a:t>
            </a:r>
            <a:r>
              <a:rPr lang="ka-GE" sz="1600" dirty="0" smtClean="0">
                <a:solidFill>
                  <a:schemeClr val="accent1"/>
                </a:solidFill>
              </a:rPr>
              <a:t> </a:t>
            </a:r>
          </a:p>
          <a:p>
            <a:pPr algn="just">
              <a:buNone/>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000" dirty="0" smtClean="0"/>
              <a:t>კონტროლი</a:t>
            </a:r>
            <a:r>
              <a:rPr lang="en-US" dirty="0" smtClean="0"/>
              <a:t/>
            </a:r>
            <a:br>
              <a:rPr lang="en-US" dirty="0" smtClean="0"/>
            </a:br>
            <a:endParaRPr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marL="400050" indent="-285750" algn="just">
              <a:spcBef>
                <a:spcPts val="1200"/>
              </a:spcBef>
              <a:spcAft>
                <a:spcPts val="600"/>
              </a:spcAft>
            </a:pPr>
            <a:r>
              <a:rPr lang="ka-GE" sz="1800" dirty="0" smtClean="0">
                <a:solidFill>
                  <a:schemeClr val="accent1"/>
                </a:solidFill>
              </a:rPr>
              <a:t>კონტროლი - </a:t>
            </a:r>
            <a:r>
              <a:rPr lang="en-US" sz="1800" dirty="0" err="1" smtClean="0">
                <a:solidFill>
                  <a:schemeClr val="accent1"/>
                </a:solidFill>
              </a:rPr>
              <a:t>გაწეული</a:t>
            </a:r>
            <a:r>
              <a:rPr lang="en-US" sz="1800" dirty="0" smtClean="0">
                <a:solidFill>
                  <a:schemeClr val="accent1"/>
                </a:solidFill>
              </a:rPr>
              <a:t>  </a:t>
            </a:r>
            <a:r>
              <a:rPr lang="en-US" sz="1800" dirty="0" err="1" smtClean="0">
                <a:solidFill>
                  <a:schemeClr val="accent1"/>
                </a:solidFill>
              </a:rPr>
              <a:t>სამედიცინო</a:t>
            </a:r>
            <a:r>
              <a:rPr lang="en-US" sz="1800" dirty="0" smtClean="0">
                <a:solidFill>
                  <a:schemeClr val="accent1"/>
                </a:solidFill>
              </a:rPr>
              <a:t>  </a:t>
            </a:r>
            <a:r>
              <a:rPr lang="en-US" sz="1800" dirty="0" err="1" smtClean="0">
                <a:solidFill>
                  <a:schemeClr val="accent1"/>
                </a:solidFill>
              </a:rPr>
              <a:t>მომსახურების</a:t>
            </a:r>
            <a:r>
              <a:rPr lang="en-US" sz="1800" dirty="0" smtClean="0">
                <a:solidFill>
                  <a:schemeClr val="accent1"/>
                </a:solidFill>
              </a:rPr>
              <a:t> </a:t>
            </a:r>
            <a:r>
              <a:rPr lang="en-US" sz="1800" dirty="0" err="1" smtClean="0">
                <a:solidFill>
                  <a:schemeClr val="accent1"/>
                </a:solidFill>
              </a:rPr>
              <a:t>შესაბამისობის</a:t>
            </a:r>
            <a:r>
              <a:rPr lang="en-US" sz="1800" dirty="0" smtClean="0">
                <a:solidFill>
                  <a:schemeClr val="accent1"/>
                </a:solidFill>
              </a:rPr>
              <a:t> </a:t>
            </a:r>
            <a:r>
              <a:rPr lang="ka-GE" sz="1800" dirty="0" smtClean="0">
                <a:solidFill>
                  <a:schemeClr val="accent1"/>
                </a:solidFill>
              </a:rPr>
              <a:t>დადგენა პროგრამით </a:t>
            </a:r>
            <a:r>
              <a:rPr lang="en-US" sz="1800" dirty="0" err="1" smtClean="0">
                <a:solidFill>
                  <a:schemeClr val="accent1"/>
                </a:solidFill>
              </a:rPr>
              <a:t>განსაზღვრულ</a:t>
            </a:r>
            <a:r>
              <a:rPr lang="en-US" sz="1800" dirty="0" smtClean="0">
                <a:solidFill>
                  <a:schemeClr val="accent1"/>
                </a:solidFill>
              </a:rPr>
              <a:t> </a:t>
            </a:r>
            <a:r>
              <a:rPr lang="en-US" sz="1800" dirty="0" err="1" smtClean="0">
                <a:solidFill>
                  <a:schemeClr val="accent1"/>
                </a:solidFill>
              </a:rPr>
              <a:t>მომსახურების</a:t>
            </a:r>
            <a:r>
              <a:rPr lang="en-US" sz="1800" dirty="0" smtClean="0">
                <a:solidFill>
                  <a:schemeClr val="accent1"/>
                </a:solidFill>
              </a:rPr>
              <a:t> </a:t>
            </a:r>
            <a:r>
              <a:rPr lang="en-US" sz="1800" dirty="0" err="1" smtClean="0">
                <a:solidFill>
                  <a:schemeClr val="accent1"/>
                </a:solidFill>
              </a:rPr>
              <a:t>მოცულობასთან</a:t>
            </a:r>
            <a:endParaRPr lang="ka-GE" sz="1800" dirty="0" smtClean="0">
              <a:solidFill>
                <a:schemeClr val="accent1"/>
              </a:solidFill>
            </a:endParaRPr>
          </a:p>
          <a:p>
            <a:pPr marL="400050" indent="-285750" algn="just">
              <a:spcBef>
                <a:spcPts val="1200"/>
              </a:spcBef>
              <a:spcAft>
                <a:spcPts val="600"/>
              </a:spcAft>
            </a:pPr>
            <a:r>
              <a:rPr lang="ka-GE" sz="1800" dirty="0" smtClean="0">
                <a:solidFill>
                  <a:schemeClr val="accent1"/>
                </a:solidFill>
              </a:rPr>
              <a:t>გ</a:t>
            </a:r>
            <a:r>
              <a:rPr lang="en-US" sz="1800" dirty="0" err="1" smtClean="0">
                <a:solidFill>
                  <a:schemeClr val="accent1"/>
                </a:solidFill>
              </a:rPr>
              <a:t>აწეული</a:t>
            </a:r>
            <a:r>
              <a:rPr lang="en-US" sz="1800" dirty="0" smtClean="0">
                <a:solidFill>
                  <a:schemeClr val="accent1"/>
                </a:solidFill>
              </a:rPr>
              <a:t>  </a:t>
            </a:r>
            <a:r>
              <a:rPr lang="en-US" sz="1800" dirty="0" err="1" smtClean="0">
                <a:solidFill>
                  <a:schemeClr val="accent1"/>
                </a:solidFill>
              </a:rPr>
              <a:t>სამედიცინო</a:t>
            </a:r>
            <a:r>
              <a:rPr lang="en-US" sz="1800" dirty="0" smtClean="0">
                <a:solidFill>
                  <a:schemeClr val="accent1"/>
                </a:solidFill>
              </a:rPr>
              <a:t> </a:t>
            </a:r>
            <a:r>
              <a:rPr lang="en-US" sz="1800" dirty="0" err="1" smtClean="0">
                <a:solidFill>
                  <a:schemeClr val="accent1"/>
                </a:solidFill>
              </a:rPr>
              <a:t>მოსახურების</a:t>
            </a:r>
            <a:r>
              <a:rPr lang="en-US" sz="1800" dirty="0" smtClean="0">
                <a:solidFill>
                  <a:schemeClr val="accent1"/>
                </a:solidFill>
              </a:rPr>
              <a:t> </a:t>
            </a:r>
            <a:r>
              <a:rPr lang="en-US" sz="1800" dirty="0" err="1" smtClean="0">
                <a:solidFill>
                  <a:schemeClr val="accent1"/>
                </a:solidFill>
              </a:rPr>
              <a:t>თაობაზე</a:t>
            </a:r>
            <a:r>
              <a:rPr lang="en-US" sz="1800" dirty="0" smtClean="0">
                <a:solidFill>
                  <a:schemeClr val="accent1"/>
                </a:solidFill>
              </a:rPr>
              <a:t> </a:t>
            </a:r>
            <a:r>
              <a:rPr lang="ka-GE" sz="1800" dirty="0" smtClean="0">
                <a:solidFill>
                  <a:schemeClr val="accent1"/>
                </a:solidFill>
              </a:rPr>
              <a:t>სააგენტოს </a:t>
            </a:r>
            <a:r>
              <a:rPr lang="en-US" sz="1800" dirty="0" err="1" smtClean="0">
                <a:solidFill>
                  <a:schemeClr val="accent1"/>
                </a:solidFill>
              </a:rPr>
              <a:t>მიერ</a:t>
            </a:r>
            <a:r>
              <a:rPr lang="en-US" sz="1800" dirty="0" smtClean="0">
                <a:solidFill>
                  <a:schemeClr val="accent1"/>
                </a:solidFill>
              </a:rPr>
              <a:t> </a:t>
            </a:r>
            <a:r>
              <a:rPr lang="en-US" sz="1800" dirty="0" err="1" smtClean="0">
                <a:solidFill>
                  <a:schemeClr val="accent1"/>
                </a:solidFill>
              </a:rPr>
              <a:t>მიღებული</a:t>
            </a:r>
            <a:r>
              <a:rPr lang="en-US" sz="1800" dirty="0" smtClean="0">
                <a:solidFill>
                  <a:schemeClr val="accent1"/>
                </a:solidFill>
              </a:rPr>
              <a:t> </a:t>
            </a:r>
            <a:r>
              <a:rPr lang="en-US" sz="1800" dirty="0" err="1" smtClean="0">
                <a:solidFill>
                  <a:schemeClr val="accent1"/>
                </a:solidFill>
              </a:rPr>
              <a:t>ელექტრონული</a:t>
            </a:r>
            <a:r>
              <a:rPr lang="en-US" sz="1800" dirty="0" smtClean="0">
                <a:solidFill>
                  <a:schemeClr val="accent1"/>
                </a:solidFill>
              </a:rPr>
              <a:t> </a:t>
            </a:r>
            <a:r>
              <a:rPr lang="en-US" sz="1800" dirty="0" err="1" smtClean="0">
                <a:solidFill>
                  <a:schemeClr val="accent1"/>
                </a:solidFill>
              </a:rPr>
              <a:t>და</a:t>
            </a:r>
            <a:r>
              <a:rPr lang="en-US" sz="1800" dirty="0" smtClean="0">
                <a:solidFill>
                  <a:schemeClr val="accent1"/>
                </a:solidFill>
              </a:rPr>
              <a:t>/</a:t>
            </a:r>
            <a:r>
              <a:rPr lang="en-US" sz="1800" dirty="0" err="1" smtClean="0">
                <a:solidFill>
                  <a:schemeClr val="accent1"/>
                </a:solidFill>
              </a:rPr>
              <a:t>ან</a:t>
            </a:r>
            <a:r>
              <a:rPr lang="en-US" sz="1800" dirty="0" smtClean="0">
                <a:solidFill>
                  <a:schemeClr val="accent1"/>
                </a:solidFill>
              </a:rPr>
              <a:t> </a:t>
            </a:r>
            <a:r>
              <a:rPr lang="en-US" sz="1800" dirty="0" err="1" smtClean="0">
                <a:solidFill>
                  <a:schemeClr val="accent1"/>
                </a:solidFill>
              </a:rPr>
              <a:t>მატერიალური</a:t>
            </a:r>
            <a:r>
              <a:rPr lang="en-US" sz="1800" dirty="0" smtClean="0">
                <a:solidFill>
                  <a:schemeClr val="accent1"/>
                </a:solidFill>
              </a:rPr>
              <a:t> </a:t>
            </a:r>
            <a:r>
              <a:rPr lang="en-US" sz="1800" dirty="0" err="1" smtClean="0">
                <a:solidFill>
                  <a:schemeClr val="accent1"/>
                </a:solidFill>
              </a:rPr>
              <a:t>ინფორმაციის</a:t>
            </a:r>
            <a:r>
              <a:rPr lang="en-US" sz="1800" dirty="0" smtClean="0">
                <a:solidFill>
                  <a:schemeClr val="accent1"/>
                </a:solidFill>
              </a:rPr>
              <a:t> </a:t>
            </a:r>
            <a:r>
              <a:rPr lang="en-US" sz="1800" dirty="0" err="1" smtClean="0">
                <a:solidFill>
                  <a:schemeClr val="accent1"/>
                </a:solidFill>
              </a:rPr>
              <a:t>შედარება</a:t>
            </a:r>
            <a:r>
              <a:rPr lang="en-US" sz="1800" dirty="0" smtClean="0">
                <a:solidFill>
                  <a:schemeClr val="accent1"/>
                </a:solidFill>
              </a:rPr>
              <a:t>  </a:t>
            </a:r>
            <a:r>
              <a:rPr lang="en-US" sz="1800" dirty="0" err="1" smtClean="0">
                <a:solidFill>
                  <a:schemeClr val="accent1"/>
                </a:solidFill>
              </a:rPr>
              <a:t>მიმწოდებელთან</a:t>
            </a:r>
            <a:r>
              <a:rPr lang="en-US" sz="1800" dirty="0" smtClean="0">
                <a:solidFill>
                  <a:schemeClr val="accent1"/>
                </a:solidFill>
              </a:rPr>
              <a:t> </a:t>
            </a:r>
            <a:r>
              <a:rPr lang="en-US" sz="1800" dirty="0" err="1" smtClean="0">
                <a:solidFill>
                  <a:schemeClr val="accent1"/>
                </a:solidFill>
              </a:rPr>
              <a:t>არსებულ</a:t>
            </a:r>
            <a:r>
              <a:rPr lang="en-US" sz="1800" dirty="0" smtClean="0">
                <a:solidFill>
                  <a:schemeClr val="accent1"/>
                </a:solidFill>
              </a:rPr>
              <a:t> </a:t>
            </a:r>
            <a:r>
              <a:rPr lang="en-US" sz="1800" dirty="0" err="1" smtClean="0">
                <a:solidFill>
                  <a:schemeClr val="accent1"/>
                </a:solidFill>
              </a:rPr>
              <a:t>დოკუმენტაციასთან</a:t>
            </a:r>
            <a:r>
              <a:rPr lang="en-US" sz="1800" dirty="0" smtClean="0">
                <a:solidFill>
                  <a:schemeClr val="accent1"/>
                </a:solidFill>
              </a:rPr>
              <a:t> </a:t>
            </a:r>
            <a:r>
              <a:rPr lang="ka-GE" sz="1800" dirty="0" smtClean="0">
                <a:solidFill>
                  <a:schemeClr val="accent1"/>
                </a:solidFill>
              </a:rPr>
              <a:t>შესაბამისი უფლებამოსილების ფარგლებში</a:t>
            </a:r>
          </a:p>
          <a:p>
            <a:pPr algn="just">
              <a:buNone/>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000" dirty="0" smtClean="0"/>
              <a:t>რევიზია</a:t>
            </a:r>
            <a:endParaRPr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spcBef>
                <a:spcPts val="1200"/>
              </a:spcBef>
            </a:pPr>
            <a:r>
              <a:rPr lang="en-US" sz="1600" i="1" dirty="0" err="1" smtClean="0">
                <a:solidFill>
                  <a:schemeClr val="accent1"/>
                </a:solidFill>
              </a:rPr>
              <a:t>რევიზია</a:t>
            </a:r>
            <a:r>
              <a:rPr lang="en-US" sz="1600" dirty="0" smtClean="0">
                <a:solidFill>
                  <a:schemeClr val="accent1"/>
                </a:solidFill>
              </a:rPr>
              <a:t>  </a:t>
            </a:r>
            <a:r>
              <a:rPr lang="en-US" sz="1600" dirty="0" err="1" smtClean="0">
                <a:solidFill>
                  <a:schemeClr val="accent1"/>
                </a:solidFill>
              </a:rPr>
              <a:t>ითვალისწინებს</a:t>
            </a:r>
            <a:r>
              <a:rPr lang="en-US" sz="1600" dirty="0" smtClean="0">
                <a:solidFill>
                  <a:schemeClr val="accent1"/>
                </a:solidFill>
              </a:rPr>
              <a:t>  </a:t>
            </a:r>
            <a:r>
              <a:rPr lang="en-US" sz="1600" dirty="0" err="1" smtClean="0">
                <a:solidFill>
                  <a:schemeClr val="accent1"/>
                </a:solidFill>
              </a:rPr>
              <a:t>მიმწოდებელ</a:t>
            </a:r>
            <a:r>
              <a:rPr lang="en-US" sz="1600" dirty="0" smtClean="0">
                <a:solidFill>
                  <a:schemeClr val="accent1"/>
                </a:solidFill>
              </a:rPr>
              <a:t>  </a:t>
            </a:r>
            <a:r>
              <a:rPr lang="en-US" sz="1600" dirty="0" err="1" smtClean="0">
                <a:solidFill>
                  <a:schemeClr val="accent1"/>
                </a:solidFill>
              </a:rPr>
              <a:t>დაწესებულებაში</a:t>
            </a:r>
            <a:r>
              <a:rPr lang="en-US" sz="1600" dirty="0" smtClean="0">
                <a:solidFill>
                  <a:schemeClr val="accent1"/>
                </a:solidFill>
              </a:rPr>
              <a:t>  </a:t>
            </a:r>
            <a:r>
              <a:rPr lang="en-US" sz="1600" dirty="0" err="1" smtClean="0">
                <a:solidFill>
                  <a:schemeClr val="accent1"/>
                </a:solidFill>
              </a:rPr>
              <a:t>პროგრამული</a:t>
            </a:r>
            <a:r>
              <a:rPr lang="en-US" sz="1600" dirty="0" smtClean="0">
                <a:solidFill>
                  <a:schemeClr val="accent1"/>
                </a:solidFill>
              </a:rPr>
              <a:t>  </a:t>
            </a:r>
            <a:r>
              <a:rPr lang="en-US" sz="1600" dirty="0" err="1" smtClean="0">
                <a:solidFill>
                  <a:schemeClr val="accent1"/>
                </a:solidFill>
              </a:rPr>
              <a:t>შემთხვევის</a:t>
            </a:r>
            <a:r>
              <a:rPr lang="en-US" sz="1600" dirty="0" smtClean="0">
                <a:solidFill>
                  <a:schemeClr val="accent1"/>
                </a:solidFill>
              </a:rPr>
              <a:t>  </a:t>
            </a:r>
            <a:r>
              <a:rPr lang="en-US" sz="1600" dirty="0" err="1" smtClean="0">
                <a:solidFill>
                  <a:schemeClr val="accent1"/>
                </a:solidFill>
              </a:rPr>
              <a:t>სამედიცინო</a:t>
            </a:r>
            <a:r>
              <a:rPr lang="en-US" sz="1600" dirty="0" smtClean="0">
                <a:solidFill>
                  <a:schemeClr val="accent1"/>
                </a:solidFill>
              </a:rPr>
              <a:t> </a:t>
            </a:r>
            <a:r>
              <a:rPr lang="en-US" sz="1600" dirty="0" err="1" smtClean="0">
                <a:solidFill>
                  <a:schemeClr val="accent1"/>
                </a:solidFill>
              </a:rPr>
              <a:t>დოკუმენტაციის</a:t>
            </a:r>
            <a:r>
              <a:rPr lang="en-US" sz="1600" dirty="0" smtClean="0">
                <a:solidFill>
                  <a:schemeClr val="accent1"/>
                </a:solidFill>
              </a:rPr>
              <a:t>  </a:t>
            </a:r>
            <a:r>
              <a:rPr lang="en-US" sz="1600" dirty="0" err="1" smtClean="0">
                <a:solidFill>
                  <a:schemeClr val="accent1"/>
                </a:solidFill>
              </a:rPr>
              <a:t>შემოწმებას</a:t>
            </a:r>
            <a:r>
              <a:rPr lang="en-US" sz="1600" dirty="0" smtClean="0">
                <a:solidFill>
                  <a:schemeClr val="accent1"/>
                </a:solidFill>
              </a:rPr>
              <a:t>.  </a:t>
            </a:r>
            <a:endParaRPr lang="ka-GE" sz="1600" dirty="0" smtClean="0">
              <a:solidFill>
                <a:schemeClr val="accent1"/>
              </a:solidFill>
            </a:endParaRPr>
          </a:p>
          <a:p>
            <a:pPr algn="just">
              <a:spcBef>
                <a:spcPts val="1200"/>
              </a:spcBef>
            </a:pPr>
            <a:r>
              <a:rPr lang="en-US" sz="1600" dirty="0" err="1" smtClean="0">
                <a:solidFill>
                  <a:schemeClr val="accent1"/>
                </a:solidFill>
              </a:rPr>
              <a:t>რევიზია</a:t>
            </a:r>
            <a:r>
              <a:rPr lang="en-US" sz="1600" dirty="0" smtClean="0">
                <a:solidFill>
                  <a:schemeClr val="accent1"/>
                </a:solidFill>
              </a:rPr>
              <a:t>  </a:t>
            </a:r>
            <a:r>
              <a:rPr lang="en-US" sz="1600" dirty="0" err="1" smtClean="0">
                <a:solidFill>
                  <a:schemeClr val="accent1"/>
                </a:solidFill>
              </a:rPr>
              <a:t>წარმოებს</a:t>
            </a:r>
            <a:r>
              <a:rPr lang="en-US" sz="1600" dirty="0" smtClean="0">
                <a:solidFill>
                  <a:schemeClr val="accent1"/>
                </a:solidFill>
              </a:rPr>
              <a:t>  </a:t>
            </a:r>
            <a:r>
              <a:rPr lang="en-US" sz="1600" dirty="0" err="1" smtClean="0">
                <a:solidFill>
                  <a:schemeClr val="accent1"/>
                </a:solidFill>
              </a:rPr>
              <a:t>შერჩევითად</a:t>
            </a:r>
            <a:r>
              <a:rPr lang="en-US" sz="1600" dirty="0" smtClean="0">
                <a:solidFill>
                  <a:schemeClr val="accent1"/>
                </a:solidFill>
              </a:rPr>
              <a:t>  </a:t>
            </a:r>
            <a:r>
              <a:rPr lang="en-US" sz="1600" dirty="0" err="1" smtClean="0">
                <a:solidFill>
                  <a:schemeClr val="accent1"/>
                </a:solidFill>
              </a:rPr>
              <a:t>ან</a:t>
            </a:r>
            <a:r>
              <a:rPr lang="en-US" sz="1600" dirty="0" smtClean="0">
                <a:solidFill>
                  <a:schemeClr val="accent1"/>
                </a:solidFill>
              </a:rPr>
              <a:t>/</a:t>
            </a:r>
            <a:r>
              <a:rPr lang="en-US" sz="1600" dirty="0" err="1" smtClean="0">
                <a:solidFill>
                  <a:schemeClr val="accent1"/>
                </a:solidFill>
              </a:rPr>
              <a:t>და</a:t>
            </a:r>
            <a:r>
              <a:rPr lang="en-US" sz="1600" dirty="0" smtClean="0">
                <a:solidFill>
                  <a:schemeClr val="accent1"/>
                </a:solidFill>
              </a:rPr>
              <a:t>  </a:t>
            </a:r>
            <a:r>
              <a:rPr lang="en-US" sz="1600" dirty="0" err="1" smtClean="0">
                <a:solidFill>
                  <a:schemeClr val="accent1"/>
                </a:solidFill>
              </a:rPr>
              <a:t>საჭიროებისამებრ</a:t>
            </a:r>
            <a:endParaRPr lang="ka-GE" sz="1600" dirty="0" smtClean="0">
              <a:solidFill>
                <a:schemeClr val="accent1"/>
              </a:solidFill>
            </a:endParaRPr>
          </a:p>
          <a:p>
            <a:pPr algn="just">
              <a:spcBef>
                <a:spcPts val="1200"/>
              </a:spcBef>
            </a:pPr>
            <a:r>
              <a:rPr lang="en-US" sz="1600" dirty="0" err="1" smtClean="0">
                <a:solidFill>
                  <a:schemeClr val="accent1"/>
                </a:solidFill>
              </a:rPr>
              <a:t>სარევიზიო</a:t>
            </a:r>
            <a:r>
              <a:rPr lang="en-US" sz="1600" dirty="0" smtClean="0">
                <a:solidFill>
                  <a:schemeClr val="accent1"/>
                </a:solidFill>
              </a:rPr>
              <a:t>   </a:t>
            </a:r>
            <a:r>
              <a:rPr lang="en-US" sz="1600" dirty="0" err="1" smtClean="0">
                <a:solidFill>
                  <a:schemeClr val="accent1"/>
                </a:solidFill>
              </a:rPr>
              <a:t>ჯგუფი</a:t>
            </a:r>
            <a:r>
              <a:rPr lang="en-US" sz="1600" dirty="0" smtClean="0">
                <a:solidFill>
                  <a:schemeClr val="accent1"/>
                </a:solidFill>
              </a:rPr>
              <a:t>   </a:t>
            </a:r>
            <a:r>
              <a:rPr lang="en-US" sz="1600" dirty="0" err="1" smtClean="0">
                <a:solidFill>
                  <a:schemeClr val="accent1"/>
                </a:solidFill>
              </a:rPr>
              <a:t>მიმწოდებლისგან</a:t>
            </a:r>
            <a:r>
              <a:rPr lang="en-US" sz="1600" dirty="0" smtClean="0">
                <a:solidFill>
                  <a:schemeClr val="accent1"/>
                </a:solidFill>
              </a:rPr>
              <a:t>   </a:t>
            </a:r>
            <a:r>
              <a:rPr lang="en-US" sz="1600" dirty="0" err="1" smtClean="0">
                <a:solidFill>
                  <a:schemeClr val="accent1"/>
                </a:solidFill>
              </a:rPr>
              <a:t>ითხოვს</a:t>
            </a:r>
            <a:r>
              <a:rPr lang="en-US" sz="1600" dirty="0" smtClean="0">
                <a:solidFill>
                  <a:schemeClr val="accent1"/>
                </a:solidFill>
              </a:rPr>
              <a:t>   </a:t>
            </a:r>
            <a:r>
              <a:rPr lang="en-US" sz="1600" dirty="0" err="1" smtClean="0">
                <a:solidFill>
                  <a:schemeClr val="accent1"/>
                </a:solidFill>
              </a:rPr>
              <a:t>საჭირო</a:t>
            </a:r>
            <a:r>
              <a:rPr lang="en-US" sz="1600" dirty="0" smtClean="0">
                <a:solidFill>
                  <a:schemeClr val="accent1"/>
                </a:solidFill>
              </a:rPr>
              <a:t>   </a:t>
            </a:r>
            <a:r>
              <a:rPr lang="en-US" sz="1600" dirty="0" err="1" smtClean="0">
                <a:solidFill>
                  <a:schemeClr val="accent1"/>
                </a:solidFill>
              </a:rPr>
              <a:t>დოკუმენტაციას</a:t>
            </a:r>
            <a:r>
              <a:rPr lang="en-US" sz="1600" dirty="0" smtClean="0">
                <a:solidFill>
                  <a:schemeClr val="accent1"/>
                </a:solidFill>
              </a:rPr>
              <a:t>   </a:t>
            </a:r>
            <a:r>
              <a:rPr lang="en-US" sz="1600" dirty="0" err="1" smtClean="0">
                <a:solidFill>
                  <a:schemeClr val="accent1"/>
                </a:solidFill>
              </a:rPr>
              <a:t>და</a:t>
            </a:r>
            <a:r>
              <a:rPr lang="en-US" sz="1600" dirty="0" smtClean="0">
                <a:solidFill>
                  <a:schemeClr val="accent1"/>
                </a:solidFill>
              </a:rPr>
              <a:t>   </a:t>
            </a:r>
            <a:r>
              <a:rPr lang="en-US" sz="1600" dirty="0" err="1" smtClean="0">
                <a:solidFill>
                  <a:schemeClr val="accent1"/>
                </a:solidFill>
              </a:rPr>
              <a:t>ახორციელებს</a:t>
            </a:r>
            <a:r>
              <a:rPr lang="en-US" sz="1600" dirty="0" smtClean="0">
                <a:solidFill>
                  <a:schemeClr val="accent1"/>
                </a:solidFill>
              </a:rPr>
              <a:t>   </a:t>
            </a:r>
            <a:r>
              <a:rPr lang="en-US" sz="1600" dirty="0" err="1" smtClean="0">
                <a:solidFill>
                  <a:schemeClr val="accent1"/>
                </a:solidFill>
              </a:rPr>
              <a:t>მის</a:t>
            </a:r>
            <a:r>
              <a:rPr lang="en-US" sz="1600" dirty="0" smtClean="0">
                <a:solidFill>
                  <a:schemeClr val="accent1"/>
                </a:solidFill>
              </a:rPr>
              <a:t> </a:t>
            </a:r>
            <a:r>
              <a:rPr lang="en-US" sz="1600" dirty="0" err="1" smtClean="0">
                <a:solidFill>
                  <a:schemeClr val="accent1"/>
                </a:solidFill>
              </a:rPr>
              <a:t>დეტალურ</a:t>
            </a:r>
            <a:r>
              <a:rPr lang="en-US" sz="1600" dirty="0" smtClean="0">
                <a:solidFill>
                  <a:schemeClr val="accent1"/>
                </a:solidFill>
              </a:rPr>
              <a:t>     </a:t>
            </a:r>
            <a:r>
              <a:rPr lang="en-US" sz="1600" dirty="0" err="1" smtClean="0">
                <a:solidFill>
                  <a:schemeClr val="accent1"/>
                </a:solidFill>
              </a:rPr>
              <a:t>შემოწმებას</a:t>
            </a:r>
            <a:endParaRPr lang="ka-GE" sz="1600" dirty="0" smtClean="0">
              <a:solidFill>
                <a:schemeClr val="accent1"/>
              </a:solidFill>
            </a:endParaRPr>
          </a:p>
          <a:p>
            <a:pPr algn="just">
              <a:spcBef>
                <a:spcPts val="1200"/>
              </a:spcBef>
            </a:pPr>
            <a:r>
              <a:rPr lang="en-US" sz="1600" dirty="0" err="1" smtClean="0">
                <a:solidFill>
                  <a:schemeClr val="accent1"/>
                </a:solidFill>
              </a:rPr>
              <a:t>რევიზიისას</a:t>
            </a:r>
            <a:r>
              <a:rPr lang="en-US" sz="1600" dirty="0" smtClean="0">
                <a:solidFill>
                  <a:schemeClr val="accent1"/>
                </a:solidFill>
              </a:rPr>
              <a:t>  </a:t>
            </a:r>
            <a:r>
              <a:rPr lang="en-US" sz="1600" dirty="0" err="1" smtClean="0">
                <a:solidFill>
                  <a:schemeClr val="accent1"/>
                </a:solidFill>
              </a:rPr>
              <a:t>შესაძლებელია</a:t>
            </a:r>
            <a:r>
              <a:rPr lang="en-US" sz="1600" dirty="0" smtClean="0">
                <a:solidFill>
                  <a:schemeClr val="accent1"/>
                </a:solidFill>
              </a:rPr>
              <a:t>,  </a:t>
            </a:r>
            <a:r>
              <a:rPr lang="en-US" sz="1600" dirty="0" err="1" smtClean="0">
                <a:solidFill>
                  <a:schemeClr val="accent1"/>
                </a:solidFill>
              </a:rPr>
              <a:t>გამოყენებული</a:t>
            </a:r>
            <a:r>
              <a:rPr lang="en-US" sz="1600" dirty="0" smtClean="0">
                <a:solidFill>
                  <a:schemeClr val="accent1"/>
                </a:solidFill>
              </a:rPr>
              <a:t>  </a:t>
            </a:r>
            <a:r>
              <a:rPr lang="en-US" sz="1600" dirty="0" err="1" smtClean="0">
                <a:solidFill>
                  <a:schemeClr val="accent1"/>
                </a:solidFill>
              </a:rPr>
              <a:t>იქნეს</a:t>
            </a:r>
            <a:r>
              <a:rPr lang="en-US" sz="1600" dirty="0" smtClean="0">
                <a:solidFill>
                  <a:schemeClr val="accent1"/>
                </a:solidFill>
              </a:rPr>
              <a:t>  </a:t>
            </a:r>
            <a:r>
              <a:rPr lang="en-US" sz="1600" dirty="0" err="1" smtClean="0">
                <a:solidFill>
                  <a:schemeClr val="accent1"/>
                </a:solidFill>
              </a:rPr>
              <a:t>გაიდლაინები</a:t>
            </a:r>
            <a:r>
              <a:rPr lang="ka-GE" sz="1600" dirty="0" smtClean="0">
                <a:solidFill>
                  <a:schemeClr val="accent1"/>
                </a:solidFill>
              </a:rPr>
              <a:t>,</a:t>
            </a:r>
            <a:r>
              <a:rPr lang="en-US" sz="1600" dirty="0" smtClean="0">
                <a:solidFill>
                  <a:schemeClr val="accent1"/>
                </a:solidFill>
              </a:rPr>
              <a:t>  </a:t>
            </a:r>
            <a:r>
              <a:rPr lang="en-US" sz="1600" dirty="0" err="1" smtClean="0">
                <a:solidFill>
                  <a:schemeClr val="accent1"/>
                </a:solidFill>
              </a:rPr>
              <a:t>და</a:t>
            </a:r>
            <a:r>
              <a:rPr lang="en-US" sz="1600" dirty="0" smtClean="0">
                <a:solidFill>
                  <a:schemeClr val="accent1"/>
                </a:solidFill>
              </a:rPr>
              <a:t> </a:t>
            </a:r>
            <a:r>
              <a:rPr lang="en-US" sz="1600" dirty="0" err="1" smtClean="0">
                <a:solidFill>
                  <a:schemeClr val="accent1"/>
                </a:solidFill>
              </a:rPr>
              <a:t>პროტოკოლები</a:t>
            </a:r>
            <a:r>
              <a:rPr lang="en-US" sz="1600" dirty="0" smtClean="0">
                <a:solidFill>
                  <a:schemeClr val="accent1"/>
                </a:solidFill>
              </a:rPr>
              <a:t> (</a:t>
            </a:r>
            <a:r>
              <a:rPr lang="en-US" sz="1600" dirty="0" err="1" smtClean="0">
                <a:solidFill>
                  <a:schemeClr val="accent1"/>
                </a:solidFill>
              </a:rPr>
              <a:t>ასეთის</a:t>
            </a:r>
            <a:r>
              <a:rPr lang="en-US" sz="1600" dirty="0" smtClean="0">
                <a:solidFill>
                  <a:schemeClr val="accent1"/>
                </a:solidFill>
              </a:rPr>
              <a:t> </a:t>
            </a:r>
            <a:r>
              <a:rPr lang="en-US" sz="1600" dirty="0" err="1" smtClean="0">
                <a:solidFill>
                  <a:schemeClr val="accent1"/>
                </a:solidFill>
              </a:rPr>
              <a:t>არსებობის</a:t>
            </a:r>
            <a:r>
              <a:rPr lang="en-US" sz="1600" dirty="0" smtClean="0">
                <a:solidFill>
                  <a:schemeClr val="accent1"/>
                </a:solidFill>
              </a:rPr>
              <a:t> </a:t>
            </a:r>
            <a:r>
              <a:rPr lang="en-US" sz="1600" dirty="0" err="1" smtClean="0">
                <a:solidFill>
                  <a:schemeClr val="accent1"/>
                </a:solidFill>
              </a:rPr>
              <a:t>შემთხვევაში</a:t>
            </a:r>
            <a:r>
              <a:rPr lang="en-US" sz="1600" dirty="0" smtClean="0">
                <a:solidFill>
                  <a:schemeClr val="accent1"/>
                </a:solidFill>
              </a:rPr>
              <a:t>) </a:t>
            </a:r>
            <a:r>
              <a:rPr lang="en-US" sz="1600" dirty="0" err="1" smtClean="0">
                <a:solidFill>
                  <a:schemeClr val="accent1"/>
                </a:solidFill>
              </a:rPr>
              <a:t>და</a:t>
            </a:r>
            <a:r>
              <a:rPr lang="en-US" sz="1600" dirty="0" smtClean="0">
                <a:solidFill>
                  <a:schemeClr val="accent1"/>
                </a:solidFill>
              </a:rPr>
              <a:t> </a:t>
            </a:r>
            <a:r>
              <a:rPr lang="en-US" sz="1600" dirty="0" err="1" smtClean="0">
                <a:solidFill>
                  <a:schemeClr val="accent1"/>
                </a:solidFill>
              </a:rPr>
              <a:t>რეცენზენტთა</a:t>
            </a:r>
            <a:r>
              <a:rPr lang="en-US" sz="1600" dirty="0" smtClean="0">
                <a:solidFill>
                  <a:schemeClr val="accent1"/>
                </a:solidFill>
              </a:rPr>
              <a:t> </a:t>
            </a:r>
            <a:r>
              <a:rPr lang="en-US" sz="1600" dirty="0" err="1" smtClean="0">
                <a:solidFill>
                  <a:schemeClr val="accent1"/>
                </a:solidFill>
              </a:rPr>
              <a:t>დასკვნები</a:t>
            </a:r>
            <a:endParaRPr lang="en-US" sz="1600" dirty="0" smtClean="0">
              <a:solidFill>
                <a:schemeClr val="accent1"/>
              </a:solidFill>
            </a:endParaRPr>
          </a:p>
          <a:p>
            <a:pPr algn="just">
              <a:buNone/>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9900" y="1369825"/>
            <a:ext cx="4270200" cy="1706400"/>
          </a:xfrm>
          <a:prstGeom prst="rect">
            <a:avLst/>
          </a:prstGeom>
        </p:spPr>
        <p:txBody>
          <a:bodyPr spcFirstLastPara="1" wrap="square" lIns="91425" tIns="91425" rIns="91425" bIns="91425" anchor="t" anchorCtr="0">
            <a:noAutofit/>
          </a:bodyPr>
          <a:lstStyle/>
          <a:p>
            <a:pPr algn="ctr">
              <a:lnSpc>
                <a:spcPct val="115000"/>
              </a:lnSpc>
            </a:pPr>
            <a:r>
              <a:rPr lang="en" dirty="0" smtClean="0"/>
              <a:t>საყოველთაო ჯანდაცვის პროგრა</a:t>
            </a:r>
            <a:r>
              <a:rPr lang="ka-GE" dirty="0" smtClean="0"/>
              <a:t>მა</a:t>
            </a:r>
            <a:r>
              <a:rPr lang="en" dirty="0" smtClean="0"/>
              <a:t> </a:t>
            </a:r>
            <a:r>
              <a:rPr lang="ka-GE" dirty="0" smtClean="0"/>
              <a:t/>
            </a:r>
            <a:br>
              <a:rPr lang="ka-GE" dirty="0" smtClean="0"/>
            </a:b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97" name="Google Shape;97;p17"/>
          <p:cNvSpPr txBox="1">
            <a:spLocks noGrp="1"/>
          </p:cNvSpPr>
          <p:nvPr>
            <p:ph type="body" idx="1"/>
          </p:nvPr>
        </p:nvSpPr>
        <p:spPr>
          <a:xfrm>
            <a:off x="4283968" y="339502"/>
            <a:ext cx="4860032" cy="4392488"/>
          </a:xfrm>
          <a:prstGeom prst="rect">
            <a:avLst/>
          </a:prstGeom>
        </p:spPr>
        <p:txBody>
          <a:bodyPr spcFirstLastPara="1" wrap="square" lIns="91425" tIns="91425" rIns="91425" bIns="91425" anchor="t" anchorCtr="0">
            <a:noAutofit/>
          </a:bodyPr>
          <a:lstStyle/>
          <a:p>
            <a:pPr marL="0" indent="0" algn="ctr">
              <a:spcBef>
                <a:spcPts val="1600"/>
              </a:spcBef>
              <a:spcAft>
                <a:spcPts val="1600"/>
              </a:spcAft>
              <a:buNone/>
            </a:pPr>
            <a:r>
              <a:rPr lang="ka-GE" sz="2000" b="1" dirty="0" smtClean="0">
                <a:solidFill>
                  <a:schemeClr val="accent1"/>
                </a:solidFill>
              </a:rPr>
              <a:t>საქართველოს მთავრობის დადგენილება №36 </a:t>
            </a:r>
          </a:p>
          <a:p>
            <a:pPr marL="0" indent="0" algn="ctr">
              <a:spcBef>
                <a:spcPts val="1600"/>
              </a:spcBef>
              <a:spcAft>
                <a:spcPts val="1600"/>
              </a:spcAft>
              <a:buNone/>
            </a:pPr>
            <a:r>
              <a:rPr lang="ka-GE" sz="2000" b="1" dirty="0" smtClean="0">
                <a:solidFill>
                  <a:schemeClr val="accent1"/>
                </a:solidFill>
              </a:rPr>
              <a:t>2013 წლის 21 თებერვალი    </a:t>
            </a:r>
          </a:p>
          <a:p>
            <a:pPr marL="0" indent="0" algn="ctr">
              <a:spcBef>
                <a:spcPts val="1600"/>
              </a:spcBef>
              <a:spcAft>
                <a:spcPts val="1600"/>
              </a:spcAft>
              <a:buNone/>
            </a:pPr>
            <a:r>
              <a:rPr lang="ka-GE" sz="2000" b="1" dirty="0" smtClean="0">
                <a:solidFill>
                  <a:schemeClr val="accent1"/>
                </a:solidFill>
              </a:rPr>
              <a:t>ქ. თბილისი  </a:t>
            </a:r>
          </a:p>
          <a:p>
            <a:pPr marL="0" indent="0" algn="ctr">
              <a:spcBef>
                <a:spcPts val="1600"/>
              </a:spcBef>
              <a:spcAft>
                <a:spcPts val="1600"/>
              </a:spcAft>
              <a:buNone/>
            </a:pPr>
            <a:r>
              <a:rPr lang="ka-GE" sz="2000" b="1" dirty="0" smtClean="0">
                <a:solidFill>
                  <a:schemeClr val="accent1"/>
                </a:solidFill>
              </a:rPr>
              <a:t> საყოველთაო ჯანდაცვაზე გადასვლის </a:t>
            </a:r>
            <a:br>
              <a:rPr lang="ka-GE" sz="2000" b="1" dirty="0" smtClean="0">
                <a:solidFill>
                  <a:schemeClr val="accent1"/>
                </a:solidFill>
              </a:rPr>
            </a:br>
            <a:r>
              <a:rPr lang="ka-GE" sz="2000" b="1" dirty="0" smtClean="0">
                <a:solidFill>
                  <a:schemeClr val="accent1"/>
                </a:solidFill>
              </a:rPr>
              <a:t>მიზნით გასატარებელ ზოგიერთ ღონისძიებათა შესახებ </a:t>
            </a:r>
            <a:endParaRPr sz="2000" b="1"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79512" y="195486"/>
            <a:ext cx="8681400" cy="469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rgbClr val="073763"/>
                </a:solidFill>
                <a:latin typeface="Roboto"/>
                <a:ea typeface="Roboto"/>
                <a:cs typeface="Roboto"/>
                <a:sym typeface="Roboto"/>
              </a:rPr>
              <a:t>	</a:t>
            </a:r>
            <a:endParaRPr sz="1800" b="1" dirty="0" smtClean="0">
              <a:solidFill>
                <a:srgbClr val="073763"/>
              </a:solidFill>
              <a:latin typeface="Roboto"/>
              <a:ea typeface="Roboto"/>
              <a:cs typeface="Roboto"/>
              <a:sym typeface="Roboto"/>
            </a:endParaRPr>
          </a:p>
          <a:p>
            <a:pPr marL="0" lvl="0" indent="0" algn="r" rtl="0">
              <a:spcBef>
                <a:spcPts val="0"/>
              </a:spcBef>
              <a:spcAft>
                <a:spcPts val="0"/>
              </a:spcAft>
              <a:buClr>
                <a:srgbClr val="000000"/>
              </a:buClr>
              <a:buSzPts val="1100"/>
              <a:buFont typeface="Arial"/>
              <a:buNone/>
            </a:pPr>
            <a:endParaRPr sz="1800" b="1" dirty="0">
              <a:solidFill>
                <a:srgbClr val="073763"/>
              </a:solidFill>
              <a:latin typeface="Roboto"/>
              <a:ea typeface="Roboto"/>
              <a:cs typeface="Roboto"/>
              <a:sym typeface="Roboto"/>
            </a:endParaRPr>
          </a:p>
        </p:txBody>
      </p:sp>
      <p:sp>
        <p:nvSpPr>
          <p:cNvPr id="8" name="Title 3"/>
          <p:cNvSpPr txBox="1">
            <a:spLocks/>
          </p:cNvSpPr>
          <p:nvPr/>
        </p:nvSpPr>
        <p:spPr>
          <a:xfrm>
            <a:off x="1691680" y="0"/>
            <a:ext cx="5679076" cy="715962"/>
          </a:xfrm>
          <a:prstGeom prst="roundRect">
            <a:avLst/>
          </a:prstGeom>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3600"/>
              <a:buFont typeface="Merriweather"/>
              <a:buNone/>
              <a:tabLst/>
              <a:defRPr/>
            </a:pPr>
            <a:r>
              <a:rPr kumimoji="0" lang="ka-GE" sz="2800" b="1" i="0" u="none" strike="noStrike" kern="0" cap="none" spc="0" normalizeH="0" baseline="0" noProof="0" dirty="0" smtClean="0">
                <a:ln>
                  <a:noFill/>
                </a:ln>
                <a:solidFill>
                  <a:schemeClr val="bg1"/>
                </a:solidFill>
                <a:effectLst/>
                <a:uLnTx/>
                <a:uFillTx/>
                <a:latin typeface="Merriweather"/>
                <a:ea typeface="Merriweather"/>
                <a:cs typeface="Merriweather"/>
                <a:sym typeface="Merriweather"/>
              </a:rPr>
              <a:t>რევიზია</a:t>
            </a:r>
            <a:endParaRPr kumimoji="0" lang="en-US" sz="2800" b="1" i="0" u="none" strike="noStrike" kern="0" cap="none" spc="0" normalizeH="0" baseline="0" noProof="0" dirty="0">
              <a:ln>
                <a:noFill/>
              </a:ln>
              <a:solidFill>
                <a:schemeClr val="bg1"/>
              </a:solidFill>
              <a:effectLst/>
              <a:uLnTx/>
              <a:uFillTx/>
              <a:latin typeface="Merriweather"/>
              <a:ea typeface="Merriweather"/>
              <a:cs typeface="Merriweather"/>
              <a:sym typeface="Merriweather"/>
            </a:endParaRPr>
          </a:p>
        </p:txBody>
      </p:sp>
      <p:sp>
        <p:nvSpPr>
          <p:cNvPr id="10" name="Rounded Rectangle 9"/>
          <p:cNvSpPr/>
          <p:nvPr/>
        </p:nvSpPr>
        <p:spPr>
          <a:xfrm>
            <a:off x="179512" y="843558"/>
            <a:ext cx="4032448" cy="1656184"/>
          </a:xfrm>
          <a:prstGeom prst="roundRect">
            <a:avLst>
              <a:gd name="adj" fmla="val 1899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1600" b="1" i="1" dirty="0">
              <a:solidFill>
                <a:schemeClr val="tx1"/>
              </a:solidFill>
            </a:endParaRPr>
          </a:p>
          <a:p>
            <a:pPr algn="ctr"/>
            <a:r>
              <a:rPr lang="ka-GE" sz="2000" b="1" dirty="0">
                <a:solidFill>
                  <a:schemeClr val="accent1"/>
                </a:solidFill>
              </a:rPr>
              <a:t>გ</a:t>
            </a:r>
            <a:r>
              <a:rPr lang="en-US" sz="2000" b="1" dirty="0" err="1">
                <a:solidFill>
                  <a:schemeClr val="accent1"/>
                </a:solidFill>
              </a:rPr>
              <a:t>ეგმურ</a:t>
            </a:r>
            <a:r>
              <a:rPr lang="ka-GE" sz="2000" b="1" dirty="0">
                <a:solidFill>
                  <a:schemeClr val="accent1"/>
                </a:solidFill>
              </a:rPr>
              <a:t>ი </a:t>
            </a:r>
          </a:p>
          <a:p>
            <a:pPr algn="ctr"/>
            <a:r>
              <a:rPr lang="ka-GE" sz="1600" b="1" dirty="0">
                <a:solidFill>
                  <a:schemeClr val="tx1"/>
                </a:solidFill>
              </a:rPr>
              <a:t>(</a:t>
            </a:r>
            <a:r>
              <a:rPr lang="en-US" sz="1600" b="1" dirty="0" err="1">
                <a:solidFill>
                  <a:schemeClr val="tx1"/>
                </a:solidFill>
              </a:rPr>
              <a:t>ანაზღაურებული</a:t>
            </a:r>
            <a:r>
              <a:rPr lang="en-US" sz="1600" b="1" dirty="0">
                <a:solidFill>
                  <a:schemeClr val="tx1"/>
                </a:solidFill>
              </a:rPr>
              <a:t> </a:t>
            </a:r>
            <a:r>
              <a:rPr lang="ka-GE" sz="1600" b="1" dirty="0">
                <a:solidFill>
                  <a:schemeClr val="tx1"/>
                </a:solidFill>
              </a:rPr>
              <a:t> </a:t>
            </a:r>
            <a:r>
              <a:rPr lang="en-US" sz="1600" b="1" dirty="0" err="1">
                <a:solidFill>
                  <a:schemeClr val="tx1"/>
                </a:solidFill>
              </a:rPr>
              <a:t>შემთხვევების</a:t>
            </a:r>
            <a:r>
              <a:rPr lang="en-US" sz="1600" b="1" dirty="0">
                <a:solidFill>
                  <a:schemeClr val="tx1"/>
                </a:solidFill>
              </a:rPr>
              <a:t> </a:t>
            </a:r>
            <a:r>
              <a:rPr lang="ka-GE" sz="1600" b="1" dirty="0">
                <a:solidFill>
                  <a:schemeClr val="tx1"/>
                </a:solidFill>
              </a:rPr>
              <a:t> </a:t>
            </a:r>
            <a:r>
              <a:rPr lang="en-US" sz="1600" b="1" dirty="0" err="1">
                <a:solidFill>
                  <a:schemeClr val="tx1"/>
                </a:solidFill>
              </a:rPr>
              <a:t>დასრულებიდან</a:t>
            </a:r>
            <a:r>
              <a:rPr lang="en-US" sz="1600" b="1" dirty="0">
                <a:solidFill>
                  <a:schemeClr val="tx1"/>
                </a:solidFill>
              </a:rPr>
              <a:t> </a:t>
            </a:r>
            <a:r>
              <a:rPr lang="ka-GE" sz="1600" b="1" dirty="0">
                <a:solidFill>
                  <a:schemeClr val="tx1"/>
                </a:solidFill>
              </a:rPr>
              <a:t>  </a:t>
            </a:r>
          </a:p>
          <a:p>
            <a:pPr algn="ctr"/>
            <a:r>
              <a:rPr lang="en-US" sz="1600" b="1" dirty="0">
                <a:solidFill>
                  <a:schemeClr val="tx1"/>
                </a:solidFill>
              </a:rPr>
              <a:t>5 </a:t>
            </a:r>
            <a:r>
              <a:rPr lang="en-US" sz="1600" b="1" dirty="0" err="1">
                <a:solidFill>
                  <a:schemeClr val="tx1"/>
                </a:solidFill>
              </a:rPr>
              <a:t>წლის</a:t>
            </a:r>
            <a:r>
              <a:rPr lang="en-US" sz="1600" b="1" dirty="0">
                <a:solidFill>
                  <a:schemeClr val="tx1"/>
                </a:solidFill>
              </a:rPr>
              <a:t> </a:t>
            </a:r>
            <a:r>
              <a:rPr lang="en-US" sz="1600" b="1" dirty="0" err="1">
                <a:solidFill>
                  <a:schemeClr val="tx1"/>
                </a:solidFill>
              </a:rPr>
              <a:t>განმავლობაში</a:t>
            </a:r>
            <a:r>
              <a:rPr lang="ka-GE" sz="1600" b="1" dirty="0">
                <a:solidFill>
                  <a:schemeClr val="tx1"/>
                </a:solidFill>
              </a:rPr>
              <a:t>, </a:t>
            </a:r>
            <a:r>
              <a:rPr lang="en-US" sz="1600" b="1" dirty="0" err="1">
                <a:solidFill>
                  <a:schemeClr val="tx1"/>
                </a:solidFill>
              </a:rPr>
              <a:t>შერჩევითი</a:t>
            </a:r>
            <a:r>
              <a:rPr lang="en-US" sz="1600" b="1" dirty="0">
                <a:solidFill>
                  <a:schemeClr val="tx1"/>
                </a:solidFill>
              </a:rPr>
              <a:t> </a:t>
            </a:r>
            <a:r>
              <a:rPr lang="en-US" sz="1600" b="1" dirty="0" err="1">
                <a:solidFill>
                  <a:schemeClr val="tx1"/>
                </a:solidFill>
              </a:rPr>
              <a:t>პრინციპით</a:t>
            </a:r>
            <a:r>
              <a:rPr lang="en-US" sz="1600" b="1" dirty="0">
                <a:solidFill>
                  <a:schemeClr val="tx1"/>
                </a:solidFill>
              </a:rPr>
              <a:t> </a:t>
            </a:r>
            <a:r>
              <a:rPr lang="ka-GE" sz="1600" b="1" dirty="0">
                <a:solidFill>
                  <a:schemeClr val="tx1"/>
                </a:solidFill>
              </a:rPr>
              <a:t>,</a:t>
            </a:r>
            <a:r>
              <a:rPr lang="en-US" sz="1600" b="1" dirty="0">
                <a:solidFill>
                  <a:schemeClr val="tx1"/>
                </a:solidFill>
              </a:rPr>
              <a:t> წ</a:t>
            </a:r>
            <a:r>
              <a:rPr lang="ka-GE" sz="1600" b="1" dirty="0">
                <a:solidFill>
                  <a:schemeClr val="tx1"/>
                </a:solidFill>
              </a:rPr>
              <a:t>ინასწარ დადგენილი </a:t>
            </a:r>
            <a:r>
              <a:rPr lang="en-US" sz="1600" b="1" dirty="0" err="1">
                <a:solidFill>
                  <a:schemeClr val="tx1"/>
                </a:solidFill>
              </a:rPr>
              <a:t>გეგმა-გრაფიკი</a:t>
            </a:r>
            <a:r>
              <a:rPr lang="ka-GE" sz="1600" b="1" dirty="0">
                <a:solidFill>
                  <a:schemeClr val="tx1"/>
                </a:solidFill>
              </a:rPr>
              <a:t>ს მიხედვით</a:t>
            </a:r>
            <a:r>
              <a:rPr lang="ka-GE" sz="1600" b="1" dirty="0" smtClean="0">
                <a:solidFill>
                  <a:schemeClr val="tx1"/>
                </a:solidFill>
              </a:rPr>
              <a:t>)</a:t>
            </a:r>
          </a:p>
          <a:p>
            <a:pPr algn="ctr"/>
            <a:endParaRPr lang="en-US" sz="1600" dirty="0"/>
          </a:p>
          <a:p>
            <a:pPr algn="ctr"/>
            <a:endParaRPr lang="en-US" sz="1200" b="1" dirty="0"/>
          </a:p>
        </p:txBody>
      </p:sp>
      <p:sp>
        <p:nvSpPr>
          <p:cNvPr id="11" name="Rectangle 10"/>
          <p:cNvSpPr/>
          <p:nvPr/>
        </p:nvSpPr>
        <p:spPr>
          <a:xfrm>
            <a:off x="683568" y="2931790"/>
            <a:ext cx="2880320"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1400" b="1" dirty="0">
              <a:solidFill>
                <a:schemeClr val="tx1"/>
              </a:solidFill>
            </a:endParaRPr>
          </a:p>
          <a:p>
            <a:pPr algn="ctr"/>
            <a:r>
              <a:rPr lang="ka-GE" sz="1400" b="1" dirty="0">
                <a:solidFill>
                  <a:schemeClr val="tx1"/>
                </a:solidFill>
              </a:rPr>
              <a:t>დაწესებულებების შერჩევის პრინციპი </a:t>
            </a:r>
            <a:endParaRPr lang="ka-GE" sz="1400" b="1" dirty="0" smtClean="0">
              <a:solidFill>
                <a:schemeClr val="tx1"/>
              </a:solidFill>
            </a:endParaRPr>
          </a:p>
          <a:p>
            <a:pPr algn="ctr"/>
            <a:endParaRPr lang="en-US" dirty="0"/>
          </a:p>
        </p:txBody>
      </p:sp>
      <p:sp>
        <p:nvSpPr>
          <p:cNvPr id="12" name="Down Arrow 11"/>
          <p:cNvSpPr/>
          <p:nvPr/>
        </p:nvSpPr>
        <p:spPr>
          <a:xfrm>
            <a:off x="2051720" y="2571750"/>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7504" y="3867894"/>
            <a:ext cx="187220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400" b="1" dirty="0">
                <a:solidFill>
                  <a:schemeClr val="tx1"/>
                </a:solidFill>
              </a:rPr>
              <a:t>10 000-ზე მეტი შემთხვევა</a:t>
            </a:r>
            <a:endParaRPr lang="en-US" sz="1400" dirty="0"/>
          </a:p>
        </p:txBody>
      </p:sp>
      <p:sp>
        <p:nvSpPr>
          <p:cNvPr id="15" name="Rounded Rectangle 14"/>
          <p:cNvSpPr/>
          <p:nvPr/>
        </p:nvSpPr>
        <p:spPr>
          <a:xfrm>
            <a:off x="2483768" y="3867894"/>
            <a:ext cx="2177127"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400" b="1" dirty="0">
                <a:solidFill>
                  <a:schemeClr val="tx1"/>
                </a:solidFill>
              </a:rPr>
              <a:t>1 000-დან  10 000 -მდე </a:t>
            </a:r>
          </a:p>
          <a:p>
            <a:pPr algn="ctr"/>
            <a:r>
              <a:rPr lang="ka-GE" sz="1400" b="1" dirty="0">
                <a:solidFill>
                  <a:schemeClr val="tx1"/>
                </a:solidFill>
              </a:rPr>
              <a:t>შემთხვევა</a:t>
            </a:r>
            <a:endParaRPr lang="en-US" sz="1400" b="1" dirty="0">
              <a:solidFill>
                <a:schemeClr val="tx1"/>
              </a:solidFill>
            </a:endParaRPr>
          </a:p>
        </p:txBody>
      </p:sp>
      <p:sp>
        <p:nvSpPr>
          <p:cNvPr id="16" name="Rounded Rectangle 15"/>
          <p:cNvSpPr/>
          <p:nvPr/>
        </p:nvSpPr>
        <p:spPr>
          <a:xfrm>
            <a:off x="1259632" y="4587974"/>
            <a:ext cx="2125273" cy="3752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400" b="1" dirty="0">
                <a:solidFill>
                  <a:schemeClr val="tx1"/>
                </a:solidFill>
              </a:rPr>
              <a:t>1 000-მდე შემთხვევა</a:t>
            </a:r>
            <a:endParaRPr lang="en-US" sz="1400" b="1" dirty="0">
              <a:solidFill>
                <a:schemeClr val="tx1"/>
              </a:solidFill>
            </a:endParaRPr>
          </a:p>
        </p:txBody>
      </p:sp>
      <p:cxnSp>
        <p:nvCxnSpPr>
          <p:cNvPr id="18" name="Straight Arrow Connector 17"/>
          <p:cNvCxnSpPr>
            <a:stCxn id="11" idx="2"/>
            <a:endCxn id="13" idx="0"/>
          </p:cNvCxnSpPr>
          <p:nvPr/>
        </p:nvCxnSpPr>
        <p:spPr>
          <a:xfrm flipH="1">
            <a:off x="1043608" y="3507854"/>
            <a:ext cx="108012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1" idx="2"/>
          </p:cNvCxnSpPr>
          <p:nvPr/>
        </p:nvCxnSpPr>
        <p:spPr>
          <a:xfrm>
            <a:off x="2123728" y="3507854"/>
            <a:ext cx="1368152"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1" idx="2"/>
          </p:cNvCxnSpPr>
          <p:nvPr/>
        </p:nvCxnSpPr>
        <p:spPr>
          <a:xfrm>
            <a:off x="2123728" y="3507854"/>
            <a:ext cx="72008"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ounded Rectangle 23"/>
          <p:cNvSpPr/>
          <p:nvPr/>
        </p:nvSpPr>
        <p:spPr>
          <a:xfrm>
            <a:off x="5220072" y="843558"/>
            <a:ext cx="3352799" cy="17008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2000" b="1" dirty="0">
                <a:solidFill>
                  <a:schemeClr val="accent1"/>
                </a:solidFill>
              </a:rPr>
              <a:t>არაგეგმური</a:t>
            </a:r>
          </a:p>
          <a:p>
            <a:pPr algn="ctr"/>
            <a:r>
              <a:rPr lang="ka-GE" sz="1600" b="1" dirty="0">
                <a:solidFill>
                  <a:schemeClr val="tx1"/>
                </a:solidFill>
              </a:rPr>
              <a:t> (</a:t>
            </a:r>
            <a:r>
              <a:rPr lang="en-US" sz="1600" b="1" dirty="0" err="1">
                <a:solidFill>
                  <a:schemeClr val="tx1"/>
                </a:solidFill>
              </a:rPr>
              <a:t>პროგრამის</a:t>
            </a:r>
            <a:r>
              <a:rPr lang="en-US" sz="1600" b="1" dirty="0">
                <a:solidFill>
                  <a:schemeClr val="tx1"/>
                </a:solidFill>
              </a:rPr>
              <a:t> </a:t>
            </a:r>
            <a:r>
              <a:rPr lang="ka-GE" sz="1600" b="1" dirty="0">
                <a:solidFill>
                  <a:schemeClr val="tx1"/>
                </a:solidFill>
              </a:rPr>
              <a:t> </a:t>
            </a:r>
            <a:r>
              <a:rPr lang="en-US" sz="1600" b="1" dirty="0" err="1">
                <a:solidFill>
                  <a:schemeClr val="tx1"/>
                </a:solidFill>
              </a:rPr>
              <a:t>განმახორციელებლის</a:t>
            </a:r>
            <a:r>
              <a:rPr lang="en-US" sz="1600" b="1" dirty="0">
                <a:solidFill>
                  <a:schemeClr val="tx1"/>
                </a:solidFill>
              </a:rPr>
              <a:t> </a:t>
            </a:r>
            <a:r>
              <a:rPr lang="ka-GE" sz="1600" b="1" dirty="0">
                <a:solidFill>
                  <a:schemeClr val="tx1"/>
                </a:solidFill>
              </a:rPr>
              <a:t> </a:t>
            </a:r>
            <a:r>
              <a:rPr lang="en-US" sz="1600" b="1" dirty="0" err="1">
                <a:solidFill>
                  <a:schemeClr val="tx1"/>
                </a:solidFill>
              </a:rPr>
              <a:t>ან</a:t>
            </a:r>
            <a:r>
              <a:rPr lang="en-US" sz="1600" b="1" dirty="0">
                <a:solidFill>
                  <a:schemeClr val="tx1"/>
                </a:solidFill>
              </a:rPr>
              <a:t> </a:t>
            </a:r>
            <a:endParaRPr lang="ka-GE" sz="1600" b="1" dirty="0">
              <a:solidFill>
                <a:schemeClr val="tx1"/>
              </a:solidFill>
            </a:endParaRPr>
          </a:p>
          <a:p>
            <a:pPr algn="ctr"/>
            <a:r>
              <a:rPr lang="ka-GE" sz="1600" b="1" dirty="0">
                <a:solidFill>
                  <a:schemeClr val="tx1"/>
                </a:solidFill>
              </a:rPr>
              <a:t>სხვა  უფლებამოსილი  </a:t>
            </a:r>
            <a:r>
              <a:rPr lang="en-US" sz="1600" b="1" dirty="0" err="1">
                <a:solidFill>
                  <a:schemeClr val="tx1"/>
                </a:solidFill>
              </a:rPr>
              <a:t>პირის</a:t>
            </a:r>
            <a:r>
              <a:rPr lang="en-US" sz="1600" b="1" dirty="0">
                <a:solidFill>
                  <a:schemeClr val="tx1"/>
                </a:solidFill>
              </a:rPr>
              <a:t> </a:t>
            </a:r>
            <a:r>
              <a:rPr lang="en-US" sz="1600" b="1" dirty="0" err="1">
                <a:solidFill>
                  <a:schemeClr val="tx1"/>
                </a:solidFill>
              </a:rPr>
              <a:t>მოთხოვნის</a:t>
            </a:r>
            <a:r>
              <a:rPr lang="en-US" sz="1600" b="1" dirty="0">
                <a:solidFill>
                  <a:schemeClr val="tx1"/>
                </a:solidFill>
              </a:rPr>
              <a:t> </a:t>
            </a:r>
            <a:r>
              <a:rPr lang="ka-GE" sz="1600" b="1" dirty="0">
                <a:solidFill>
                  <a:schemeClr val="tx1"/>
                </a:solidFill>
              </a:rPr>
              <a:t>  </a:t>
            </a:r>
            <a:r>
              <a:rPr lang="en-US" sz="1600" b="1" dirty="0" err="1">
                <a:solidFill>
                  <a:schemeClr val="tx1"/>
                </a:solidFill>
              </a:rPr>
              <a:t>შესაბამისად</a:t>
            </a:r>
            <a:r>
              <a:rPr lang="ka-GE" sz="1600" b="1" dirty="0">
                <a:solidFill>
                  <a:schemeClr val="tx1"/>
                </a:solidFill>
              </a:rPr>
              <a:t>)</a:t>
            </a:r>
            <a:endParaRPr lang="en-US" sz="1600" b="1" dirty="0"/>
          </a:p>
        </p:txBody>
      </p:sp>
      <p:sp>
        <p:nvSpPr>
          <p:cNvPr id="25" name="Rounded Rectangle 24"/>
          <p:cNvSpPr/>
          <p:nvPr/>
        </p:nvSpPr>
        <p:spPr>
          <a:xfrm>
            <a:off x="4572000" y="2931790"/>
            <a:ext cx="1991406" cy="6887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400" b="1" dirty="0">
                <a:solidFill>
                  <a:schemeClr val="tx1"/>
                </a:solidFill>
              </a:rPr>
              <a:t>„სადავო“ შემთხვევები</a:t>
            </a:r>
            <a:endParaRPr lang="en-US" sz="1400" b="1" dirty="0">
              <a:solidFill>
                <a:schemeClr val="tx1"/>
              </a:solidFill>
            </a:endParaRPr>
          </a:p>
        </p:txBody>
      </p:sp>
      <p:sp>
        <p:nvSpPr>
          <p:cNvPr id="26" name="Rounded Rectangle 25"/>
          <p:cNvSpPr/>
          <p:nvPr/>
        </p:nvSpPr>
        <p:spPr>
          <a:xfrm>
            <a:off x="7126158" y="2931790"/>
            <a:ext cx="2017842" cy="6542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400" b="1" dirty="0">
                <a:solidFill>
                  <a:schemeClr val="tx1"/>
                </a:solidFill>
              </a:rPr>
              <a:t>მოქალაქეთა განცხადებები</a:t>
            </a:r>
            <a:endParaRPr lang="en-US" sz="1400" b="1" dirty="0">
              <a:solidFill>
                <a:schemeClr val="tx1"/>
              </a:solidFill>
            </a:endParaRPr>
          </a:p>
        </p:txBody>
      </p:sp>
      <p:sp>
        <p:nvSpPr>
          <p:cNvPr id="27" name="Rounded Rectangle 26"/>
          <p:cNvSpPr/>
          <p:nvPr/>
        </p:nvSpPr>
        <p:spPr>
          <a:xfrm>
            <a:off x="6228184" y="3795886"/>
            <a:ext cx="1512435"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400" b="1">
                <a:solidFill>
                  <a:schemeClr val="tx1"/>
                </a:solidFill>
              </a:rPr>
              <a:t>სხვა</a:t>
            </a:r>
            <a:endParaRPr lang="en-US" sz="1400" b="1" dirty="0">
              <a:solidFill>
                <a:schemeClr val="tx1"/>
              </a:solidFill>
            </a:endParaRPr>
          </a:p>
        </p:txBody>
      </p:sp>
      <p:cxnSp>
        <p:nvCxnSpPr>
          <p:cNvPr id="29" name="Straight Arrow Connector 28"/>
          <p:cNvCxnSpPr>
            <a:stCxn id="24" idx="2"/>
          </p:cNvCxnSpPr>
          <p:nvPr/>
        </p:nvCxnSpPr>
        <p:spPr>
          <a:xfrm flipH="1">
            <a:off x="5580112" y="2544451"/>
            <a:ext cx="1316360" cy="3153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4" idx="2"/>
          </p:cNvCxnSpPr>
          <p:nvPr/>
        </p:nvCxnSpPr>
        <p:spPr>
          <a:xfrm>
            <a:off x="6896472" y="2544451"/>
            <a:ext cx="843880" cy="3153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24" idx="2"/>
          </p:cNvCxnSpPr>
          <p:nvPr/>
        </p:nvCxnSpPr>
        <p:spPr>
          <a:xfrm flipH="1">
            <a:off x="6876256" y="2544451"/>
            <a:ext cx="20216" cy="11074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9900" y="1369825"/>
            <a:ext cx="4270200" cy="1706400"/>
          </a:xfrm>
          <a:prstGeom prst="rect">
            <a:avLst/>
          </a:prstGeom>
        </p:spPr>
        <p:txBody>
          <a:bodyPr spcFirstLastPara="1" wrap="square" lIns="91425" tIns="91425" rIns="91425" bIns="91425" anchor="t" anchorCtr="0">
            <a:noAutofit/>
          </a:bodyPr>
          <a:lstStyle/>
          <a:p>
            <a:pPr lvl="0" algn="ctr"/>
            <a:r>
              <a:rPr lang="ka-GE" b="1" dirty="0" smtClean="0">
                <a:latin typeface="+mn-lt"/>
              </a:rPr>
              <a:t>რევიზიისას  მოწმდება</a:t>
            </a:r>
            <a:endParaRPr b="1" dirty="0">
              <a:latin typeface="+mn-lt"/>
            </a:endParaRPr>
          </a:p>
        </p:txBody>
      </p:sp>
      <p:sp>
        <p:nvSpPr>
          <p:cNvPr id="97" name="Google Shape;97;p17"/>
          <p:cNvSpPr txBox="1">
            <a:spLocks noGrp="1"/>
          </p:cNvSpPr>
          <p:nvPr>
            <p:ph type="body" idx="1"/>
          </p:nvPr>
        </p:nvSpPr>
        <p:spPr>
          <a:xfrm>
            <a:off x="4211960" y="267494"/>
            <a:ext cx="4932040" cy="44644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a:spcBef>
                <a:spcPts val="600"/>
              </a:spcBef>
              <a:spcAft>
                <a:spcPts val="600"/>
              </a:spcAft>
              <a:buFont typeface="Wingdings" pitchFamily="2" charset="2"/>
              <a:buChar char="Ø"/>
            </a:pPr>
            <a:r>
              <a:rPr lang="ka-GE" sz="1800" dirty="0" smtClean="0">
                <a:solidFill>
                  <a:schemeClr val="accent1"/>
                </a:solidFill>
              </a:rPr>
              <a:t>საქმიანობის უფლება</a:t>
            </a:r>
          </a:p>
          <a:p>
            <a:pPr>
              <a:spcBef>
                <a:spcPts val="600"/>
              </a:spcBef>
              <a:spcAft>
                <a:spcPts val="600"/>
              </a:spcAft>
              <a:buFont typeface="Wingdings" pitchFamily="2" charset="2"/>
              <a:buChar char="Ø"/>
            </a:pPr>
            <a:r>
              <a:rPr lang="en-US" sz="1800" dirty="0" smtClean="0">
                <a:solidFill>
                  <a:schemeClr val="accent1"/>
                </a:solidFill>
              </a:rPr>
              <a:t>ს</a:t>
            </a:r>
            <a:r>
              <a:rPr lang="ka-GE" sz="1800" dirty="0" smtClean="0">
                <a:solidFill>
                  <a:schemeClr val="accent1"/>
                </a:solidFill>
              </a:rPr>
              <a:t>ამედიცინო  დოკუმენტაციის  წარმოების  წესი</a:t>
            </a:r>
          </a:p>
          <a:p>
            <a:pPr>
              <a:spcBef>
                <a:spcPts val="600"/>
              </a:spcBef>
              <a:spcAft>
                <a:spcPts val="600"/>
              </a:spcAft>
              <a:buFont typeface="Wingdings" pitchFamily="2" charset="2"/>
              <a:buChar char="Ø"/>
            </a:pPr>
            <a:r>
              <a:rPr lang="ka-GE" sz="1800" dirty="0" smtClean="0">
                <a:solidFill>
                  <a:schemeClr val="accent1"/>
                </a:solidFill>
              </a:rPr>
              <a:t>სახელმწიფო პროგრამით გათვალისწინებული  მოთხოვნები (მათ შორის, </a:t>
            </a:r>
            <a:r>
              <a:rPr lang="en-US" sz="1800" dirty="0" err="1" smtClean="0">
                <a:solidFill>
                  <a:schemeClr val="accent1"/>
                </a:solidFill>
              </a:rPr>
              <a:t>პროგრამულ</a:t>
            </a:r>
            <a:r>
              <a:rPr lang="ka-GE" sz="1800" dirty="0" smtClean="0">
                <a:solidFill>
                  <a:schemeClr val="accent1"/>
                </a:solidFill>
              </a:rPr>
              <a:t> </a:t>
            </a:r>
            <a:r>
              <a:rPr lang="en-US" sz="1800" dirty="0" smtClean="0">
                <a:solidFill>
                  <a:schemeClr val="accent1"/>
                </a:solidFill>
              </a:rPr>
              <a:t> </a:t>
            </a:r>
            <a:r>
              <a:rPr lang="ka-GE" sz="1800" dirty="0" smtClean="0">
                <a:solidFill>
                  <a:schemeClr val="accent1"/>
                </a:solidFill>
              </a:rPr>
              <a:t> </a:t>
            </a:r>
            <a:r>
              <a:rPr lang="en-US" sz="1800" dirty="0" err="1" smtClean="0">
                <a:solidFill>
                  <a:schemeClr val="accent1"/>
                </a:solidFill>
              </a:rPr>
              <a:t>ანაზღაურებას</a:t>
            </a:r>
            <a:r>
              <a:rPr lang="en-US" sz="1800" dirty="0" smtClean="0">
                <a:solidFill>
                  <a:schemeClr val="accent1"/>
                </a:solidFill>
              </a:rPr>
              <a:t> </a:t>
            </a:r>
            <a:r>
              <a:rPr lang="ka-GE" sz="1800" dirty="0" smtClean="0">
                <a:solidFill>
                  <a:schemeClr val="accent1"/>
                </a:solidFill>
              </a:rPr>
              <a:t>  </a:t>
            </a:r>
            <a:r>
              <a:rPr lang="en-US" sz="1800" dirty="0" err="1" smtClean="0">
                <a:solidFill>
                  <a:schemeClr val="accent1"/>
                </a:solidFill>
              </a:rPr>
              <a:t>დაქვემდებარებული</a:t>
            </a:r>
            <a:r>
              <a:rPr lang="ka-GE" sz="1800" dirty="0" smtClean="0">
                <a:solidFill>
                  <a:schemeClr val="accent1"/>
                </a:solidFill>
              </a:rPr>
              <a:t> </a:t>
            </a:r>
            <a:r>
              <a:rPr lang="en-US" sz="1800" dirty="0" smtClean="0">
                <a:solidFill>
                  <a:schemeClr val="accent1"/>
                </a:solidFill>
              </a:rPr>
              <a:t> </a:t>
            </a:r>
            <a:r>
              <a:rPr lang="en-US" sz="1800" dirty="0" err="1" smtClean="0">
                <a:solidFill>
                  <a:schemeClr val="accent1"/>
                </a:solidFill>
              </a:rPr>
              <a:t>დიაგნოზი</a:t>
            </a:r>
            <a:r>
              <a:rPr lang="ka-GE" sz="1800" dirty="0" smtClean="0">
                <a:solidFill>
                  <a:schemeClr val="accent1"/>
                </a:solidFill>
              </a:rPr>
              <a:t>, ჩარევა)</a:t>
            </a:r>
          </a:p>
          <a:p>
            <a:pPr>
              <a:spcBef>
                <a:spcPts val="600"/>
              </a:spcBef>
              <a:spcAft>
                <a:spcPts val="600"/>
              </a:spcAft>
              <a:buFont typeface="Wingdings" pitchFamily="2" charset="2"/>
              <a:buChar char="Ø"/>
            </a:pPr>
            <a:r>
              <a:rPr lang="ka-GE" sz="1800" dirty="0" smtClean="0">
                <a:solidFill>
                  <a:schemeClr val="accent1"/>
                </a:solidFill>
              </a:rPr>
              <a:t> გაწეული სამედიცინო დახმარების  ხარისხი</a:t>
            </a:r>
          </a:p>
          <a:p>
            <a:pPr>
              <a:spcBef>
                <a:spcPts val="600"/>
              </a:spcBef>
              <a:spcAft>
                <a:spcPts val="600"/>
              </a:spcAft>
              <a:buFont typeface="Wingdings" pitchFamily="2" charset="2"/>
              <a:buChar char="Ø"/>
            </a:pPr>
            <a:r>
              <a:rPr lang="ka-GE" sz="1800" dirty="0" smtClean="0">
                <a:solidFill>
                  <a:schemeClr val="accent1"/>
                </a:solidFill>
              </a:rPr>
              <a:t>გაწეული სამედიცინო მომსახურების ანაზღაურების მართლზომიერება</a:t>
            </a:r>
          </a:p>
          <a:p>
            <a:pPr marL="0" lvl="0" indent="0" algn="l" rtl="0">
              <a:spcBef>
                <a:spcPts val="1600"/>
              </a:spcBef>
              <a:spcAft>
                <a:spcPts val="0"/>
              </a:spcAft>
              <a:buNone/>
            </a:pPr>
            <a:endParaRPr sz="1800" b="1" dirty="0"/>
          </a:p>
          <a:p>
            <a:pPr marL="0" lvl="0" indent="0" algn="l" rtl="0">
              <a:spcBef>
                <a:spcPts val="1600"/>
              </a:spcBef>
              <a:spcAft>
                <a:spcPts val="1600"/>
              </a:spcAft>
              <a:buNone/>
            </a:pPr>
            <a:endParaRPr sz="1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9900" y="1369825"/>
            <a:ext cx="4270200" cy="1706400"/>
          </a:xfrm>
          <a:prstGeom prst="rect">
            <a:avLst/>
          </a:prstGeom>
        </p:spPr>
        <p:txBody>
          <a:bodyPr spcFirstLastPara="1" wrap="square" lIns="91425" tIns="91425" rIns="91425" bIns="91425" anchor="t" anchorCtr="0">
            <a:noAutofit/>
          </a:bodyPr>
          <a:lstStyle/>
          <a:p>
            <a:pPr algn="ctr">
              <a:lnSpc>
                <a:spcPct val="115000"/>
              </a:lnSpc>
            </a:pPr>
            <a:r>
              <a:rPr lang="en-US" b="1" dirty="0" smtClean="0">
                <a:latin typeface="Sylfaen" panose="010A0502050306030303" pitchFamily="18" charset="0"/>
                <a:ea typeface="Calibri" panose="020F0502020204030204" pitchFamily="34" charset="0"/>
                <a:cs typeface="Sylfaen" panose="010A0502050306030303" pitchFamily="18" charset="0"/>
              </a:rPr>
              <a:t>ს</a:t>
            </a:r>
            <a:r>
              <a:rPr lang="ka-GE" b="1" dirty="0" smtClean="0">
                <a:latin typeface="Sylfaen" panose="010A0502050306030303" pitchFamily="18" charset="0"/>
                <a:ea typeface="Calibri" panose="020F0502020204030204" pitchFamily="34" charset="0"/>
                <a:cs typeface="Sylfaen" panose="010A0502050306030303" pitchFamily="18" charset="0"/>
              </a:rPr>
              <a:t>აჯარიმო სანქციები</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97" name="Google Shape;97;p17"/>
          <p:cNvSpPr txBox="1">
            <a:spLocks noGrp="1"/>
          </p:cNvSpPr>
          <p:nvPr>
            <p:ph type="body" idx="1"/>
          </p:nvPr>
        </p:nvSpPr>
        <p:spPr>
          <a:xfrm>
            <a:off x="3923928" y="267494"/>
            <a:ext cx="5040560" cy="4752528"/>
          </a:xfrm>
          <a:prstGeom prst="rect">
            <a:avLst/>
          </a:prstGeom>
        </p:spPr>
        <p:txBody>
          <a:bodyPr spcFirstLastPara="1" wrap="square" lIns="91425" tIns="91425" rIns="91425" bIns="91425" anchor="t" anchorCtr="0">
            <a:noAutofit/>
          </a:bodyPr>
          <a:lstStyle/>
          <a:p>
            <a:pPr lvl="1" algn="just">
              <a:spcBef>
                <a:spcPts val="1200"/>
              </a:spcBef>
              <a:spcAft>
                <a:spcPts val="600"/>
              </a:spcAft>
              <a:buFont typeface="Wingdings" panose="05000000000000000000" pitchFamily="2" charset="2"/>
              <a:buChar char="Ø"/>
            </a:pPr>
            <a:r>
              <a:rPr lang="en-US" sz="1700" dirty="0" err="1" smtClean="0">
                <a:solidFill>
                  <a:schemeClr val="accent1"/>
                </a:solidFill>
              </a:rPr>
              <a:t>შემთხვევის</a:t>
            </a:r>
            <a:r>
              <a:rPr lang="en-US" sz="1700" dirty="0" smtClean="0">
                <a:solidFill>
                  <a:schemeClr val="accent1"/>
                </a:solidFill>
              </a:rPr>
              <a:t> </a:t>
            </a:r>
            <a:r>
              <a:rPr lang="en-US" sz="1700" dirty="0" err="1" smtClean="0">
                <a:solidFill>
                  <a:schemeClr val="accent1"/>
                </a:solidFill>
              </a:rPr>
              <a:t>სრულ</a:t>
            </a:r>
            <a:r>
              <a:rPr lang="en-US" sz="1700" dirty="0" smtClean="0">
                <a:solidFill>
                  <a:schemeClr val="accent1"/>
                </a:solidFill>
              </a:rPr>
              <a:t> </a:t>
            </a:r>
            <a:r>
              <a:rPr lang="en-US" sz="1700" dirty="0" err="1" smtClean="0">
                <a:solidFill>
                  <a:schemeClr val="accent1"/>
                </a:solidFill>
              </a:rPr>
              <a:t>ანაზღაურებაზე</a:t>
            </a:r>
            <a:r>
              <a:rPr lang="en-US" sz="1700" dirty="0" smtClean="0">
                <a:solidFill>
                  <a:schemeClr val="accent1"/>
                </a:solidFill>
              </a:rPr>
              <a:t> </a:t>
            </a:r>
            <a:r>
              <a:rPr lang="en-US" sz="1700" dirty="0" err="1" smtClean="0">
                <a:solidFill>
                  <a:schemeClr val="accent1"/>
                </a:solidFill>
              </a:rPr>
              <a:t>უარი</a:t>
            </a:r>
            <a:r>
              <a:rPr lang="en-US" sz="1700" dirty="0" smtClean="0">
                <a:solidFill>
                  <a:schemeClr val="accent1"/>
                </a:solidFill>
              </a:rPr>
              <a:t>, </a:t>
            </a:r>
            <a:r>
              <a:rPr lang="ka-GE" sz="1700" dirty="0" smtClean="0">
                <a:solidFill>
                  <a:schemeClr val="accent1"/>
                </a:solidFill>
              </a:rPr>
              <a:t>რაც ხორციელდება ინსპექტირების ეტაპზე შესაბამისი მარეგულირებელი აქტების საფუძველზე</a:t>
            </a:r>
            <a:endParaRPr lang="en-US" sz="1700" dirty="0" smtClean="0">
              <a:solidFill>
                <a:schemeClr val="accent1"/>
              </a:solidFill>
            </a:endParaRPr>
          </a:p>
          <a:p>
            <a:pPr lvl="1" algn="just">
              <a:spcBef>
                <a:spcPts val="1200"/>
              </a:spcBef>
              <a:spcAft>
                <a:spcPts val="600"/>
              </a:spcAft>
              <a:buFont typeface="Wingdings" panose="05000000000000000000" pitchFamily="2" charset="2"/>
              <a:buChar char="Ø"/>
            </a:pPr>
            <a:r>
              <a:rPr lang="en-US" sz="1700" dirty="0" err="1" smtClean="0">
                <a:solidFill>
                  <a:schemeClr val="accent1"/>
                </a:solidFill>
              </a:rPr>
              <a:t>უკვე</a:t>
            </a:r>
            <a:r>
              <a:rPr lang="en-US" sz="1700" dirty="0" smtClean="0">
                <a:solidFill>
                  <a:schemeClr val="accent1"/>
                </a:solidFill>
              </a:rPr>
              <a:t> </a:t>
            </a:r>
            <a:r>
              <a:rPr lang="en-US" sz="1700" dirty="0" err="1" smtClean="0">
                <a:solidFill>
                  <a:schemeClr val="accent1"/>
                </a:solidFill>
              </a:rPr>
              <a:t>ანაზღაურებული</a:t>
            </a:r>
            <a:r>
              <a:rPr lang="en-US" sz="1700" dirty="0" smtClean="0">
                <a:solidFill>
                  <a:schemeClr val="accent1"/>
                </a:solidFill>
              </a:rPr>
              <a:t> </a:t>
            </a:r>
            <a:r>
              <a:rPr lang="en-US" sz="1700" dirty="0" err="1" smtClean="0">
                <a:solidFill>
                  <a:schemeClr val="accent1"/>
                </a:solidFill>
              </a:rPr>
              <a:t>შემთხვევისას</a:t>
            </a:r>
            <a:r>
              <a:rPr lang="en-US" sz="1700" dirty="0" smtClean="0">
                <a:solidFill>
                  <a:schemeClr val="accent1"/>
                </a:solidFill>
              </a:rPr>
              <a:t> </a:t>
            </a:r>
            <a:r>
              <a:rPr lang="en-US" sz="1700" dirty="0" err="1" smtClean="0">
                <a:solidFill>
                  <a:schemeClr val="accent1"/>
                </a:solidFill>
              </a:rPr>
              <a:t>თანხის</a:t>
            </a:r>
            <a:r>
              <a:rPr lang="en-US" sz="1700" dirty="0" smtClean="0">
                <a:solidFill>
                  <a:schemeClr val="accent1"/>
                </a:solidFill>
              </a:rPr>
              <a:t> </a:t>
            </a:r>
            <a:r>
              <a:rPr lang="en-US" sz="1700" dirty="0" err="1" smtClean="0">
                <a:solidFill>
                  <a:schemeClr val="accent1"/>
                </a:solidFill>
              </a:rPr>
              <a:t>უკან</a:t>
            </a:r>
            <a:r>
              <a:rPr lang="en-US" sz="1700" dirty="0" smtClean="0">
                <a:solidFill>
                  <a:schemeClr val="accent1"/>
                </a:solidFill>
              </a:rPr>
              <a:t> </a:t>
            </a:r>
            <a:r>
              <a:rPr lang="en-US" sz="1700" dirty="0" err="1" smtClean="0">
                <a:solidFill>
                  <a:schemeClr val="accent1"/>
                </a:solidFill>
              </a:rPr>
              <a:t>დაბრუნება</a:t>
            </a:r>
            <a:r>
              <a:rPr lang="en-US" sz="1700" dirty="0" smtClean="0">
                <a:solidFill>
                  <a:schemeClr val="accent1"/>
                </a:solidFill>
              </a:rPr>
              <a:t> (</a:t>
            </a:r>
            <a:r>
              <a:rPr lang="ka-GE" sz="1700" dirty="0" smtClean="0">
                <a:solidFill>
                  <a:schemeClr val="accent1"/>
                </a:solidFill>
              </a:rPr>
              <a:t>ძირითადად კონტროლისა და რევიზიის დროს)</a:t>
            </a:r>
            <a:endParaRPr lang="en-US" sz="1700" dirty="0" smtClean="0">
              <a:solidFill>
                <a:schemeClr val="accent1"/>
              </a:solidFill>
            </a:endParaRPr>
          </a:p>
          <a:p>
            <a:pPr lvl="1" algn="just">
              <a:spcBef>
                <a:spcPts val="1200"/>
              </a:spcBef>
              <a:spcAft>
                <a:spcPts val="600"/>
              </a:spcAft>
              <a:buFont typeface="Wingdings" panose="05000000000000000000" pitchFamily="2" charset="2"/>
              <a:buChar char="Ø"/>
            </a:pPr>
            <a:r>
              <a:rPr lang="en-US" sz="1700" dirty="0" err="1" smtClean="0">
                <a:solidFill>
                  <a:schemeClr val="accent1"/>
                </a:solidFill>
              </a:rPr>
              <a:t>დამატებითი</a:t>
            </a:r>
            <a:r>
              <a:rPr lang="en-US" sz="1700" dirty="0" smtClean="0">
                <a:solidFill>
                  <a:schemeClr val="accent1"/>
                </a:solidFill>
              </a:rPr>
              <a:t> </a:t>
            </a:r>
            <a:r>
              <a:rPr lang="en-US" sz="1700" dirty="0" err="1" smtClean="0">
                <a:solidFill>
                  <a:schemeClr val="accent1"/>
                </a:solidFill>
              </a:rPr>
              <a:t>ფინანსური</a:t>
            </a:r>
            <a:r>
              <a:rPr lang="en-US" sz="1700" dirty="0" smtClean="0">
                <a:solidFill>
                  <a:schemeClr val="accent1"/>
                </a:solidFill>
              </a:rPr>
              <a:t> </a:t>
            </a:r>
            <a:r>
              <a:rPr lang="en-US" sz="1700" dirty="0" err="1" smtClean="0">
                <a:solidFill>
                  <a:schemeClr val="accent1"/>
                </a:solidFill>
              </a:rPr>
              <a:t>ჯარიმა</a:t>
            </a:r>
            <a:r>
              <a:rPr lang="ka-GE" sz="1700" dirty="0" smtClean="0">
                <a:solidFill>
                  <a:schemeClr val="accent1"/>
                </a:solidFill>
              </a:rPr>
              <a:t> (ძირითადად კონტროლისა და რევიზიის დროს)</a:t>
            </a:r>
            <a:endParaRPr lang="en-US" sz="1700" dirty="0" smtClean="0">
              <a:solidFill>
                <a:schemeClr val="accent1"/>
              </a:solidFill>
            </a:endParaRPr>
          </a:p>
          <a:p>
            <a:pPr marL="0" lvl="0" indent="0" algn="l" rtl="0">
              <a:spcBef>
                <a:spcPts val="1600"/>
              </a:spcBef>
              <a:spcAft>
                <a:spcPts val="0"/>
              </a:spcAft>
              <a:buNone/>
            </a:pPr>
            <a:endParaRPr sz="1800" b="1" dirty="0"/>
          </a:p>
          <a:p>
            <a:pPr marL="0" lvl="0" indent="0" algn="l" rtl="0">
              <a:spcBef>
                <a:spcPts val="1600"/>
              </a:spcBef>
              <a:spcAft>
                <a:spcPts val="1600"/>
              </a:spcAft>
              <a:buNone/>
            </a:pPr>
            <a:endParaRPr sz="1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0" y="1369825"/>
            <a:ext cx="4320100" cy="1705981"/>
          </a:xfrm>
          <a:prstGeom prst="rect">
            <a:avLst/>
          </a:prstGeom>
        </p:spPr>
        <p:txBody>
          <a:bodyPr spcFirstLastPara="1" wrap="square" lIns="91425" tIns="91425" rIns="91425" bIns="91425" anchor="t" anchorCtr="0">
            <a:noAutofit/>
          </a:bodyPr>
          <a:lstStyle/>
          <a:p>
            <a:pPr algn="ctr">
              <a:lnSpc>
                <a:spcPct val="115000"/>
              </a:lnSpc>
            </a:pPr>
            <a:r>
              <a:rPr lang="ka-GE" sz="2400" b="1" dirty="0" smtClean="0"/>
              <a:t>2019 წლის ჯანმრთელობის დაცვის სახელმწიფო პროგრამები</a:t>
            </a:r>
            <a:endParaRPr sz="2400" b="1" dirty="0"/>
          </a:p>
        </p:txBody>
      </p:sp>
      <p:sp>
        <p:nvSpPr>
          <p:cNvPr id="97" name="Google Shape;97;p17"/>
          <p:cNvSpPr txBox="1">
            <a:spLocks noGrp="1"/>
          </p:cNvSpPr>
          <p:nvPr>
            <p:ph type="body" idx="1"/>
          </p:nvPr>
        </p:nvSpPr>
        <p:spPr>
          <a:xfrm>
            <a:off x="4355976" y="0"/>
            <a:ext cx="4788024" cy="5020022"/>
          </a:xfrm>
          <a:prstGeom prst="rect">
            <a:avLst/>
          </a:prstGeom>
        </p:spPr>
        <p:txBody>
          <a:bodyPr spcFirstLastPara="1" wrap="square" lIns="91425" tIns="91425" rIns="91425" bIns="91425" anchor="t" anchorCtr="0">
            <a:noAutofit/>
          </a:bodyPr>
          <a:lstStyle/>
          <a:p>
            <a:pPr marL="0" indent="0" algn="ctr">
              <a:spcBef>
                <a:spcPts val="1600"/>
              </a:spcBef>
              <a:buNone/>
            </a:pPr>
            <a:endParaRPr lang="ka-GE" sz="1800" b="1" dirty="0" smtClean="0">
              <a:solidFill>
                <a:schemeClr val="accent1"/>
              </a:solidFill>
            </a:endParaRPr>
          </a:p>
          <a:p>
            <a:pPr marL="0" indent="0" algn="ctr">
              <a:spcBef>
                <a:spcPts val="1600"/>
              </a:spcBef>
              <a:buNone/>
            </a:pPr>
            <a:endParaRPr lang="ka-GE" sz="1800" b="1" dirty="0" smtClean="0">
              <a:solidFill>
                <a:schemeClr val="accent1"/>
              </a:solidFill>
            </a:endParaRPr>
          </a:p>
          <a:p>
            <a:pPr marL="0" indent="0" algn="ctr">
              <a:spcBef>
                <a:spcPts val="1600"/>
              </a:spcBef>
              <a:buNone/>
            </a:pPr>
            <a:r>
              <a:rPr lang="ka-GE" sz="1800" b="1" dirty="0" smtClean="0">
                <a:solidFill>
                  <a:schemeClr val="accent1"/>
                </a:solidFill>
              </a:rPr>
              <a:t>საქართველოს მთავრობის </a:t>
            </a:r>
          </a:p>
          <a:p>
            <a:pPr marL="0" indent="0" algn="ctr">
              <a:spcBef>
                <a:spcPts val="1600"/>
              </a:spcBef>
              <a:buNone/>
            </a:pPr>
            <a:r>
              <a:rPr lang="ka-GE" sz="1800" b="1" dirty="0" smtClean="0">
                <a:solidFill>
                  <a:schemeClr val="accent1"/>
                </a:solidFill>
              </a:rPr>
              <a:t>დადგენილება №693 </a:t>
            </a:r>
          </a:p>
          <a:p>
            <a:pPr marL="0" indent="0" algn="ctr">
              <a:spcBef>
                <a:spcPts val="1600"/>
              </a:spcBef>
              <a:buNone/>
            </a:pPr>
            <a:r>
              <a:rPr lang="ka-GE" sz="1800" b="1" dirty="0" smtClean="0">
                <a:solidFill>
                  <a:schemeClr val="accent1"/>
                </a:solidFill>
              </a:rPr>
              <a:t>2018 წლის 31 დეკემბერი </a:t>
            </a:r>
          </a:p>
          <a:p>
            <a:pPr marL="0" indent="0" algn="ctr">
              <a:spcBef>
                <a:spcPts val="1600"/>
              </a:spcBef>
              <a:buNone/>
            </a:pPr>
            <a:r>
              <a:rPr lang="ka-GE" sz="1800" b="1" dirty="0" smtClean="0">
                <a:solidFill>
                  <a:schemeClr val="accent1"/>
                </a:solidFill>
              </a:rPr>
              <a:t>ქ. თბილისი</a:t>
            </a:r>
            <a:endParaRPr sz="1800" b="1" dirty="0">
              <a:solidFill>
                <a:schemeClr val="accent1"/>
              </a:solidFill>
            </a:endParaRPr>
          </a:p>
          <a:p>
            <a:pPr marL="0" lvl="0" indent="0" algn="l" rtl="0">
              <a:spcBef>
                <a:spcPts val="1600"/>
              </a:spcBef>
              <a:spcAft>
                <a:spcPts val="1600"/>
              </a:spcAft>
              <a:buNone/>
            </a:pPr>
            <a:endParaRPr sz="1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0" y="1369825"/>
            <a:ext cx="4320100" cy="1705981"/>
          </a:xfrm>
          <a:prstGeom prst="rect">
            <a:avLst/>
          </a:prstGeom>
        </p:spPr>
        <p:txBody>
          <a:bodyPr spcFirstLastPara="1" wrap="square" lIns="91425" tIns="91425" rIns="91425" bIns="91425" anchor="t" anchorCtr="0">
            <a:noAutofit/>
          </a:bodyPr>
          <a:lstStyle/>
          <a:p>
            <a:pPr algn="ctr">
              <a:lnSpc>
                <a:spcPct val="115000"/>
              </a:lnSpc>
            </a:pPr>
            <a:r>
              <a:rPr lang="ka-GE" sz="2400" b="1" dirty="0" smtClean="0"/>
              <a:t>2019 წლის ჯანმრთელობის დაცვის სახელმწიფო პროგრამების</a:t>
            </a:r>
            <a:br>
              <a:rPr lang="ka-GE" sz="2400" b="1" dirty="0" smtClean="0"/>
            </a:br>
            <a:r>
              <a:rPr lang="ka-GE" sz="2400" b="1" dirty="0" smtClean="0"/>
              <a:t> მიზანი</a:t>
            </a:r>
            <a:endParaRPr sz="2400" b="1" dirty="0"/>
          </a:p>
        </p:txBody>
      </p:sp>
      <p:sp>
        <p:nvSpPr>
          <p:cNvPr id="97" name="Google Shape;97;p17"/>
          <p:cNvSpPr txBox="1">
            <a:spLocks noGrp="1"/>
          </p:cNvSpPr>
          <p:nvPr>
            <p:ph type="body" idx="1"/>
          </p:nvPr>
        </p:nvSpPr>
        <p:spPr>
          <a:xfrm>
            <a:off x="4355976" y="0"/>
            <a:ext cx="4788024" cy="5020022"/>
          </a:xfrm>
          <a:prstGeom prst="rect">
            <a:avLst/>
          </a:prstGeom>
        </p:spPr>
        <p:txBody>
          <a:bodyPr spcFirstLastPara="1" wrap="square" lIns="91425" tIns="91425" rIns="91425" bIns="91425" anchor="t" anchorCtr="0">
            <a:noAutofit/>
          </a:bodyPr>
          <a:lstStyle/>
          <a:p>
            <a:pPr marL="0" indent="0" algn="ctr">
              <a:spcBef>
                <a:spcPts val="1600"/>
              </a:spcBef>
              <a:spcAft>
                <a:spcPts val="1600"/>
              </a:spcAft>
              <a:buNone/>
            </a:pPr>
            <a:endParaRPr lang="ka-GE" sz="1800" b="1" dirty="0" smtClean="0">
              <a:solidFill>
                <a:schemeClr val="accent1"/>
              </a:solidFill>
            </a:endParaRPr>
          </a:p>
          <a:p>
            <a:pPr marL="0" indent="0" algn="ctr">
              <a:spcBef>
                <a:spcPts val="1600"/>
              </a:spcBef>
              <a:spcAft>
                <a:spcPts val="1600"/>
              </a:spcAft>
              <a:buNone/>
            </a:pPr>
            <a:r>
              <a:rPr lang="ka-GE" sz="1800" dirty="0" smtClean="0">
                <a:solidFill>
                  <a:schemeClr val="accent1"/>
                </a:solidFill>
              </a:rPr>
              <a:t>მოსახლეობის მიზნობრივი ჯგუფებისათვის შექმნას </a:t>
            </a:r>
            <a:r>
              <a:rPr lang="ka-GE" sz="1800" b="1" dirty="0" smtClean="0">
                <a:solidFill>
                  <a:schemeClr val="accent1"/>
                </a:solidFill>
              </a:rPr>
              <a:t>ფინანსური გარანტიები სამედიცინო </a:t>
            </a:r>
            <a:r>
              <a:rPr lang="ka-GE" sz="1800" u="sng" dirty="0" smtClean="0">
                <a:solidFill>
                  <a:schemeClr val="accent1"/>
                </a:solidFill>
              </a:rPr>
              <a:t>მომსახურების ხელმისაწვდომობისათვის </a:t>
            </a:r>
            <a:r>
              <a:rPr lang="ka-GE" sz="1800" dirty="0" smtClean="0">
                <a:solidFill>
                  <a:schemeClr val="accent1"/>
                </a:solidFill>
              </a:rPr>
              <a:t>და უზრუნველყოს საზოგადოებრივი ჯანდაცვის წინაშე მ</a:t>
            </a:r>
            <a:r>
              <a:rPr lang="ka-GE" sz="1800" u="sng" dirty="0" smtClean="0">
                <a:solidFill>
                  <a:schemeClr val="accent1"/>
                </a:solidFill>
              </a:rPr>
              <a:t>დგარი ამოცანების შესრულება.</a:t>
            </a:r>
            <a:endParaRPr sz="1800" u="sng" dirty="0">
              <a:solidFill>
                <a:schemeClr val="accen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400" dirty="0" smtClean="0"/>
              <a:t>პროგრამების მოსარგებლეები</a:t>
            </a:r>
            <a:endParaRPr sz="2400"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marL="488950" indent="-342900" algn="just">
              <a:buFont typeface="Wingdings" pitchFamily="2" charset="2"/>
              <a:buChar char="ü"/>
            </a:pPr>
            <a:r>
              <a:rPr lang="ka-GE" sz="1800" dirty="0" smtClean="0">
                <a:solidFill>
                  <a:schemeClr val="accent1"/>
                </a:solidFill>
              </a:rPr>
              <a:t>ამ დადგენილებით დამტკიცებული პროგრამების მოსარგებლეები არიან </a:t>
            </a:r>
            <a:r>
              <a:rPr lang="ka-GE" sz="1800" b="1" dirty="0" smtClean="0">
                <a:solidFill>
                  <a:schemeClr val="accent1"/>
                </a:solidFill>
              </a:rPr>
              <a:t>საქართველოს მოქალაქეები, </a:t>
            </a:r>
            <a:r>
              <a:rPr lang="ka-GE" sz="1800" u="sng" dirty="0" smtClean="0">
                <a:solidFill>
                  <a:schemeClr val="accent1"/>
                </a:solidFill>
              </a:rPr>
              <a:t>თუ ცალკეული პროგრამით სხვა რამ არ არის გათვალისწინებული</a:t>
            </a:r>
          </a:p>
          <a:p>
            <a:pPr marL="488950" indent="-342900" algn="just">
              <a:buFont typeface="Wingdings" pitchFamily="2" charset="2"/>
              <a:buChar char="ü"/>
            </a:pPr>
            <a:endParaRPr lang="ka-GE" sz="1800" dirty="0" smtClean="0">
              <a:solidFill>
                <a:schemeClr val="accent1"/>
              </a:solidFill>
            </a:endParaRPr>
          </a:p>
          <a:p>
            <a:pPr marL="488950" indent="-342900" algn="just">
              <a:buFont typeface="Wingdings" pitchFamily="2" charset="2"/>
              <a:buChar char="ü"/>
            </a:pPr>
            <a:r>
              <a:rPr lang="ka-GE" sz="1800" dirty="0" smtClean="0">
                <a:solidFill>
                  <a:schemeClr val="accent1"/>
                </a:solidFill>
              </a:rPr>
              <a:t>პროგრამების მიზნებისათვის </a:t>
            </a:r>
            <a:r>
              <a:rPr lang="ka-GE" sz="1800" b="1" dirty="0" smtClean="0">
                <a:solidFill>
                  <a:schemeClr val="accent1"/>
                </a:solidFill>
              </a:rPr>
              <a:t>საქართველოს მოქალაქეში იგულისხმებიან </a:t>
            </a:r>
            <a:r>
              <a:rPr lang="ka-GE" sz="1800" dirty="0" smtClean="0">
                <a:solidFill>
                  <a:schemeClr val="accent1"/>
                </a:solidFill>
              </a:rPr>
              <a:t>საქართველოს მოქალაქეობის დამადასტურებელი დოკუმენტის (მათ შორის, 18 წლამდე ასაკის ბავშვების შემთხვევაში – პირადი ნომერი ან დაბადების მოწმობა), პირადობის ნეიტრალური მოწმობის, ნეიტრალური სამგზავრო დოკუმენტის მქონე პირები, </a:t>
            </a:r>
            <a:r>
              <a:rPr lang="ka-GE" sz="1800" b="1" u="sng" dirty="0" smtClean="0">
                <a:solidFill>
                  <a:schemeClr val="accent1"/>
                </a:solidFill>
              </a:rPr>
              <a:t>საქართველოში სტატუსის მქონე მოქალაქეობის არმქონე პირები, საქართველოში თავშესაფრის მაძიებელი პირები, ლტოლვილის ან ჰუმანიტარული სტატუსის მქონე პირები</a:t>
            </a:r>
            <a:endParaRPr sz="1800" b="1" u="sng" dirty="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დაავადებათა ადრეული გამოვლენა და სკრინინგი</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sz="2000" b="1" u="sng" dirty="0" err="1" smtClean="0">
                <a:solidFill>
                  <a:schemeClr val="accent1"/>
                </a:solidFill>
              </a:rPr>
              <a:t>პროგრამის</a:t>
            </a:r>
            <a:r>
              <a:rPr sz="2000" b="1" u="sng" dirty="0" smtClean="0">
                <a:solidFill>
                  <a:schemeClr val="accent1"/>
                </a:solidFill>
              </a:rPr>
              <a:t> </a:t>
            </a:r>
            <a:r>
              <a:rPr sz="2000" b="1" u="sng" dirty="0" err="1" smtClean="0">
                <a:solidFill>
                  <a:schemeClr val="accent1"/>
                </a:solidFill>
              </a:rPr>
              <a:t>მიზანი</a:t>
            </a:r>
            <a:r>
              <a:rPr sz="2000" b="1" u="sng" dirty="0" smtClean="0">
                <a:solidFill>
                  <a:schemeClr val="accent1"/>
                </a:solidFill>
              </a:rPr>
              <a:t>: </a:t>
            </a:r>
          </a:p>
          <a:p>
            <a:pPr algn="just">
              <a:buNone/>
            </a:pPr>
            <a:r>
              <a:rPr lang="ka-GE" sz="2000" dirty="0" smtClean="0">
                <a:solidFill>
                  <a:schemeClr val="accent1"/>
                </a:solidFill>
              </a:rPr>
              <a:t>დაავადებათა ადრეული გამოვლენა და გავრცელების შეზღუდვა.</a:t>
            </a:r>
            <a:endParaRPr lang="x-none" sz="2000" b="1" smtClean="0">
              <a:solidFill>
                <a:schemeClr val="accent1"/>
              </a:solidFill>
            </a:endParaRPr>
          </a:p>
          <a:p>
            <a:pPr algn="just">
              <a:buNone/>
            </a:pPr>
            <a:endParaRPr lang="x-none" sz="2000" b="1" smtClean="0">
              <a:solidFill>
                <a:schemeClr val="accent1"/>
              </a:solidFill>
            </a:endParaRPr>
          </a:p>
          <a:p>
            <a:pPr algn="just">
              <a:buNone/>
            </a:pPr>
            <a:endParaRPr lang="x-none" sz="2000" b="1" smtClean="0">
              <a:solidFill>
                <a:schemeClr val="accent1"/>
              </a:solidFill>
            </a:endParaRPr>
          </a:p>
          <a:p>
            <a:pPr algn="just">
              <a:buNone/>
            </a:pPr>
            <a:r>
              <a:rPr lang="x-none" sz="2000" b="1" u="sng" smtClean="0">
                <a:solidFill>
                  <a:schemeClr val="accent1"/>
                </a:solidFill>
              </a:rPr>
              <a:t>პროგრამის მოსარგებლეები: </a:t>
            </a:r>
          </a:p>
          <a:p>
            <a:pPr marL="488950" indent="-342900" algn="just">
              <a:buNone/>
            </a:pPr>
            <a:r>
              <a:rPr lang="ka-GE" sz="2000" dirty="0" smtClean="0">
                <a:solidFill>
                  <a:schemeClr val="accent1"/>
                </a:solidFill>
              </a:rPr>
              <a:t>პროგრამის მოსარგებლეები არიან </a:t>
            </a:r>
            <a:r>
              <a:rPr lang="ka-GE" sz="2000" b="1" dirty="0" smtClean="0">
                <a:solidFill>
                  <a:schemeClr val="accent1"/>
                </a:solidFill>
              </a:rPr>
              <a:t>საქართველოს მოქალაქეები</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დაავადებათა ადრეული გამოვლენა და სკრინინგი</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გამოკვლევები ტარდება სპეციალიზებულ სამედიცინო დაწესებულებებში</a:t>
            </a:r>
            <a:r>
              <a:rPr lang="ka-GE" sz="2000" b="1" u="sng" dirty="0" smtClean="0">
                <a:solidFill>
                  <a:schemeClr val="accent1"/>
                </a:solidFill>
              </a:rPr>
              <a:t/>
            </a:r>
            <a:br>
              <a:rPr lang="ka-GE" sz="2000" b="1" u="sng" dirty="0" smtClean="0">
                <a:solidFill>
                  <a:schemeClr val="accent1"/>
                </a:solidFill>
              </a:rPr>
            </a:br>
            <a:endParaRPr lang="x-none" sz="2000" b="1" u="sng" smtClean="0">
              <a:solidFill>
                <a:schemeClr val="accent1"/>
              </a:solidFill>
            </a:endParaRPr>
          </a:p>
          <a:p>
            <a:pPr algn="just">
              <a:buNone/>
            </a:pPr>
            <a:r>
              <a:rPr sz="1800" b="1" u="sng" dirty="0" err="1" smtClean="0">
                <a:solidFill>
                  <a:schemeClr val="accent1"/>
                </a:solidFill>
              </a:rPr>
              <a:t>პროგრამის</a:t>
            </a:r>
            <a:r>
              <a:rPr sz="1800" b="1" u="sng" dirty="0" smtClean="0">
                <a:solidFill>
                  <a:schemeClr val="accent1"/>
                </a:solidFill>
              </a:rPr>
              <a:t> </a:t>
            </a:r>
            <a:r>
              <a:rPr sz="1800" b="1" u="sng" dirty="0" err="1" smtClean="0">
                <a:solidFill>
                  <a:schemeClr val="accent1"/>
                </a:solidFill>
              </a:rPr>
              <a:t>კომპონენტებია</a:t>
            </a:r>
            <a:r>
              <a:rPr sz="1800" b="1" u="sng" dirty="0" smtClean="0">
                <a:solidFill>
                  <a:schemeClr val="accent1"/>
                </a:solidFill>
              </a:rPr>
              <a:t>: </a:t>
            </a:r>
          </a:p>
          <a:p>
            <a:pPr algn="just">
              <a:buFont typeface="Courier New" pitchFamily="49" charset="0"/>
              <a:buChar char="o"/>
            </a:pPr>
            <a:r>
              <a:rPr lang="ka-GE" sz="1600" dirty="0" smtClean="0">
                <a:solidFill>
                  <a:schemeClr val="accent1"/>
                </a:solidFill>
              </a:rPr>
              <a:t>კიბოს სკრინინგის კომპონენტი (ძუძუს (40-70  წწ.), საშვილოსნოს ყელის (25-60 წწ.) და კოლორექტული კიბოს (50-70 წწ.) სკრინინგი გარდა ქ. თბილისში რეგისტრირებული მოსარგებლეებისა)</a:t>
            </a:r>
          </a:p>
          <a:p>
            <a:pPr algn="just">
              <a:buFont typeface="Courier New" pitchFamily="49" charset="0"/>
              <a:buChar char="o"/>
            </a:pPr>
            <a:r>
              <a:rPr lang="ka-GE" sz="1600" dirty="0" smtClean="0">
                <a:solidFill>
                  <a:schemeClr val="accent1"/>
                </a:solidFill>
              </a:rPr>
              <a:t>საშვილოსნოს ყელის ორგანიზებული სკრინინგის (საპილოტე - გურჯაანის მუნიციპალიტეტის მასშტაბით)</a:t>
            </a:r>
          </a:p>
          <a:p>
            <a:pPr algn="just">
              <a:buFont typeface="Courier New" pitchFamily="49" charset="0"/>
              <a:buChar char="o"/>
            </a:pPr>
            <a:r>
              <a:rPr lang="ka-GE" sz="1600" dirty="0" smtClean="0">
                <a:solidFill>
                  <a:schemeClr val="accent1"/>
                </a:solidFill>
              </a:rPr>
              <a:t>1-დან 6 წლამდე ასაკის ბავშვთა ასაკის მსუბუქი და საშუალო ხარისხის მენტალური განვითარების დარღვევების პრევენცია</a:t>
            </a:r>
          </a:p>
          <a:p>
            <a:pPr algn="just">
              <a:buFont typeface="Courier New" pitchFamily="49" charset="0"/>
              <a:buChar char="o"/>
            </a:pPr>
            <a:r>
              <a:rPr lang="ka-GE" sz="1600" dirty="0" smtClean="0">
                <a:solidFill>
                  <a:schemeClr val="accent1"/>
                </a:solidFill>
              </a:rPr>
              <a:t> ეპილეფსიის დიაგნოსტიკა და ზედამხედველობა; დღენაკლულთა რეტინოპათიის სკრინინგის პილოტი.</a:t>
            </a:r>
            <a:endParaRPr sz="1600" b="1" u="sng" dirty="0" smtClean="0">
              <a:solidFill>
                <a:schemeClr val="accent1"/>
              </a:solidFill>
            </a:endParaRPr>
          </a:p>
          <a:p>
            <a:pPr algn="just">
              <a:buNone/>
            </a:pPr>
            <a:endParaRPr sz="2000"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იმუნიზაცია</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solidFill>
                  <a:schemeClr val="accent1"/>
                </a:solidFill>
              </a:rPr>
              <a:t>	ქვეყნის მოსახლეობის დაცვა ვაქცინაციით მართვადი ინფექციებისაგან, მოსახლეობის უზრუნველყოფა ანტირაბიული ვაქცინითა და იმუნოგლობულინით, ასევე, სპეციფიკური შრატების/იმუნოგლობულინებისა და ვაქცინების სტრატეგიული მარაგის შექმნა. </a:t>
            </a:r>
            <a:endParaRPr lang="en-US" sz="1800" dirty="0" smtClean="0">
              <a:solidFill>
                <a:schemeClr val="accent1"/>
              </a:solidFill>
            </a:endParaRPr>
          </a:p>
          <a:p>
            <a:pPr algn="just">
              <a:buNone/>
            </a:pPr>
            <a:endParaRPr lang="ka-GE" sz="1800" dirty="0" smtClean="0">
              <a:solidFill>
                <a:schemeClr val="accent1"/>
              </a:solidFill>
            </a:endParaRPr>
          </a:p>
          <a:p>
            <a:pPr algn="just">
              <a:buFont typeface="Wingdings" pitchFamily="2" charset="2"/>
              <a:buChar char="v"/>
            </a:pPr>
            <a:r>
              <a:rPr lang="ka-GE" sz="1800" b="1" u="sng" dirty="0" smtClean="0">
                <a:solidFill>
                  <a:schemeClr val="accent1"/>
                </a:solidFill>
              </a:rPr>
              <a:t>პროგრამის მოსარგებლეები</a:t>
            </a:r>
          </a:p>
          <a:p>
            <a:pPr algn="just">
              <a:buNone/>
            </a:pPr>
            <a:r>
              <a:rPr lang="en-US" sz="1800" dirty="0" smtClean="0">
                <a:solidFill>
                  <a:schemeClr val="accent1"/>
                </a:solidFill>
              </a:rPr>
              <a:t>	</a:t>
            </a:r>
            <a:r>
              <a:rPr lang="ka-GE" sz="1800" dirty="0" smtClean="0">
                <a:solidFill>
                  <a:schemeClr val="accent1"/>
                </a:solidFill>
              </a:rPr>
              <a:t>პროგრამის მოსარგებლეები არიან </a:t>
            </a:r>
            <a:r>
              <a:rPr lang="ka-GE" sz="1800" b="1" dirty="0" smtClean="0">
                <a:solidFill>
                  <a:schemeClr val="accent1"/>
                </a:solidFill>
              </a:rPr>
              <a:t>საქართველოს მოქალაქეები, </a:t>
            </a:r>
            <a:r>
              <a:rPr lang="ka-GE" sz="1800" dirty="0" smtClean="0">
                <a:solidFill>
                  <a:schemeClr val="accent1"/>
                </a:solidFill>
              </a:rPr>
              <a:t>საქართველოში მუდმივად   მცხოვრები პირები და ოკუპირებულ ტერიტორიაზე მცხოვრები მოსახლეობა. </a:t>
            </a:r>
          </a:p>
          <a:p>
            <a:pPr algn="just">
              <a:buNone/>
            </a:pPr>
            <a:endParaRPr sz="2000" dirty="0">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იმუნიზაცია</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endParaRPr lang="ka-GE" sz="2000" b="1" u="sng" dirty="0" smtClean="0">
              <a:solidFill>
                <a:schemeClr val="accent1"/>
              </a:solidFill>
            </a:endParaRPr>
          </a:p>
          <a:p>
            <a:pPr algn="just">
              <a:buNone/>
            </a:pPr>
            <a:r>
              <a:rPr lang="ka-GE" sz="2000" b="1" u="sng" dirty="0" smtClean="0">
                <a:solidFill>
                  <a:schemeClr val="accent1"/>
                </a:solidFill>
              </a:rPr>
              <a:t>პროგრამის კომპონენტებია:</a:t>
            </a:r>
          </a:p>
          <a:p>
            <a:pPr algn="just">
              <a:buNone/>
            </a:pPr>
            <a:endParaRPr lang="ka-GE" sz="2000" b="1" u="sng" dirty="0" smtClean="0">
              <a:solidFill>
                <a:schemeClr val="accent1"/>
              </a:solidFill>
            </a:endParaRPr>
          </a:p>
          <a:p>
            <a:pPr algn="just">
              <a:buFont typeface="Courier New" pitchFamily="49" charset="0"/>
              <a:buChar char="o"/>
            </a:pPr>
            <a:r>
              <a:rPr lang="ka-GE" sz="2000" dirty="0" smtClean="0">
                <a:solidFill>
                  <a:schemeClr val="accent1"/>
                </a:solidFill>
              </a:rPr>
              <a:t>ვაქცინებისა და ასაცრელი მასალების შესყიდვა; სპეციფიკური შრატებისა და ვაქცინების შესყიდვა</a:t>
            </a:r>
          </a:p>
          <a:p>
            <a:pPr algn="just">
              <a:buFont typeface="Courier New" pitchFamily="49" charset="0"/>
              <a:buChar char="o"/>
            </a:pPr>
            <a:r>
              <a:rPr lang="ka-GE" sz="2000" dirty="0" smtClean="0">
                <a:solidFill>
                  <a:schemeClr val="accent1"/>
                </a:solidFill>
              </a:rPr>
              <a:t>ანტირაბიული სამკურნალო საშუალებებით უზრუნველყოფა</a:t>
            </a:r>
          </a:p>
          <a:p>
            <a:pPr algn="just">
              <a:buFont typeface="Courier New" pitchFamily="49" charset="0"/>
              <a:buChar char="o"/>
            </a:pPr>
            <a:r>
              <a:rPr lang="ka-GE" sz="2000" dirty="0" smtClean="0">
                <a:solidFill>
                  <a:schemeClr val="accent1"/>
                </a:solidFill>
              </a:rPr>
              <a:t> გრიპის საწინააღმდეგო ვაქცინის შესყიდვა</a:t>
            </a:r>
          </a:p>
          <a:p>
            <a:pPr algn="just">
              <a:buFont typeface="Courier New" pitchFamily="49" charset="0"/>
              <a:buChar char="o"/>
            </a:pPr>
            <a:r>
              <a:rPr lang="ka-GE" sz="2000" dirty="0" smtClean="0">
                <a:solidFill>
                  <a:schemeClr val="accent1"/>
                </a:solidFill>
              </a:rPr>
              <a:t> აცრა-ვიზიტისა და ექიმის კონსულტაციის მომსახურება.</a:t>
            </a:r>
            <a:endParaRPr sz="2000"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en" dirty="0" smtClean="0"/>
              <a:t>საყოველთაო ჯანდაცვის პროგრა</a:t>
            </a:r>
            <a:r>
              <a:rPr lang="ka-GE" dirty="0" smtClean="0"/>
              <a:t>მა</a:t>
            </a:r>
            <a:r>
              <a:rPr lang="en" dirty="0" smtClean="0"/>
              <a:t> </a:t>
            </a:r>
            <a:r>
              <a:rPr lang="ka-GE" dirty="0" smtClean="0"/>
              <a:t/>
            </a:r>
            <a:br>
              <a:rPr lang="ka-GE" dirty="0" smtClean="0"/>
            </a:br>
            <a:r>
              <a:rPr lang="en" dirty="0" smtClean="0"/>
              <a:t>მიზანი  </a:t>
            </a:r>
            <a:endParaRPr dirty="0"/>
          </a:p>
        </p:txBody>
      </p:sp>
      <p:sp>
        <p:nvSpPr>
          <p:cNvPr id="122" name="Google Shape;122;p20"/>
          <p:cNvSpPr txBox="1">
            <a:spLocks noGrp="1"/>
          </p:cNvSpPr>
          <p:nvPr>
            <p:ph type="body" idx="1"/>
          </p:nvPr>
        </p:nvSpPr>
        <p:spPr>
          <a:xfrm>
            <a:off x="0" y="1203598"/>
            <a:ext cx="9088575" cy="3775202"/>
          </a:xfrm>
          <a:prstGeom prst="rect">
            <a:avLst/>
          </a:prstGeom>
        </p:spPr>
        <p:txBody>
          <a:bodyPr spcFirstLastPara="1" wrap="square" lIns="91425" tIns="91425" rIns="91425" bIns="91425" anchor="t" anchorCtr="0">
            <a:noAutofit/>
          </a:bodyPr>
          <a:lstStyle/>
          <a:p>
            <a:pPr marL="0" lvl="0" indent="0" algn="ctr">
              <a:spcAft>
                <a:spcPts val="1600"/>
              </a:spcAft>
              <a:buNone/>
            </a:pPr>
            <a:r>
              <a:rPr lang="ka-GE" sz="2000" b="1" dirty="0" smtClean="0">
                <a:solidFill>
                  <a:schemeClr val="accent1"/>
                </a:solidFill>
              </a:rPr>
              <a:t>საქართველოს მოსახლეობისათვის შექმნას ფინანსური უზრუნველყოფა სამედიცინო მომსახურების ხელმისაწვდომობისათვის, კერძოდ:</a:t>
            </a:r>
          </a:p>
          <a:p>
            <a:pPr marL="0" lvl="0" indent="0" algn="just">
              <a:spcAft>
                <a:spcPts val="1600"/>
              </a:spcAft>
              <a:buFont typeface="Wingdings" pitchFamily="2" charset="2"/>
              <a:buChar char="Ø"/>
            </a:pPr>
            <a:r>
              <a:rPr lang="ka-GE" sz="1600" dirty="0" smtClean="0">
                <a:solidFill>
                  <a:schemeClr val="accent1"/>
                </a:solidFill>
              </a:rPr>
              <a:t>პირველადი ჯანდაცვის მომსახურებაზე მოსახლეობის გეოგრაფიული და ფინანსური ხელმისაწვდომობის გაზრდა</a:t>
            </a:r>
          </a:p>
          <a:p>
            <a:pPr marL="0" lvl="0" indent="0" algn="just">
              <a:spcAft>
                <a:spcPts val="1600"/>
              </a:spcAft>
              <a:buFont typeface="Wingdings" pitchFamily="2" charset="2"/>
              <a:buChar char="Ø"/>
            </a:pPr>
            <a:r>
              <a:rPr lang="ka-GE" sz="1600" dirty="0" smtClean="0">
                <a:solidFill>
                  <a:schemeClr val="accent1"/>
                </a:solidFill>
              </a:rPr>
              <a:t>ამბულატორიული მომსახურების მოხმარების გაზრდა ძვირადღირებული და მაღალტექნოლოგიური ჰოსპიტალური მომსახურების მოხმარების რაციონალიზაციის მიზნით</a:t>
            </a:r>
          </a:p>
          <a:p>
            <a:pPr marL="0" lvl="0" indent="0" algn="just">
              <a:spcAft>
                <a:spcPts val="1600"/>
              </a:spcAft>
              <a:buFont typeface="Wingdings" pitchFamily="2" charset="2"/>
              <a:buChar char="Ø"/>
            </a:pPr>
            <a:r>
              <a:rPr lang="ka-GE" sz="1600" dirty="0" smtClean="0">
                <a:solidFill>
                  <a:schemeClr val="accent1"/>
                </a:solidFill>
              </a:rPr>
              <a:t>მოსახლეობის ჯანმრთელობის მდგომარეობის გაუმჯობესება გადაუდებელ და გეგმურ სტაციონარულ და ამბულატორიულ მომსახურებაზე ფინანსური ხელმისაწვდომობის გაზრდის გზით</a:t>
            </a:r>
          </a:p>
          <a:p>
            <a:pPr marL="0" lvl="0" indent="0" algn="just">
              <a:spcAft>
                <a:spcPts val="1600"/>
              </a:spcAft>
              <a:buFont typeface="Wingdings" pitchFamily="2" charset="2"/>
              <a:buChar char="Ø"/>
            </a:pPr>
            <a:endParaRPr lang="ka-GE" b="1" dirty="0" smtClean="0">
              <a:solidFill>
                <a:schemeClr val="accent1"/>
              </a:solidFill>
            </a:endParaRPr>
          </a:p>
          <a:p>
            <a:pPr marL="0" lvl="0" indent="0" algn="ctr">
              <a:spcAft>
                <a:spcPts val="1600"/>
              </a:spcAft>
              <a:buNone/>
            </a:pPr>
            <a:endParaRPr lang="ka-GE" b="1" dirty="0" smtClean="0">
              <a:solidFill>
                <a:schemeClr val="accent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ეპიდზედამხედველობა</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600" b="1" u="sng" dirty="0" smtClean="0">
                <a:solidFill>
                  <a:schemeClr val="accent1"/>
                </a:solidFill>
              </a:rPr>
              <a:t>პროგრამის მიზანი </a:t>
            </a:r>
          </a:p>
          <a:p>
            <a:pPr algn="just">
              <a:buNone/>
            </a:pPr>
            <a:r>
              <a:rPr lang="ka-GE" sz="1600" dirty="0" smtClean="0">
                <a:solidFill>
                  <a:schemeClr val="accent1"/>
                </a:solidFill>
              </a:rPr>
              <a:t>	პროგრამის მიზანია ქვეყანაში გადამდები და არაგადამდები დაავადებების არსებული ეპიდემიური სიტუაციის კონტროლი, გადამდებ დაავადებათა გამოვლენის, ადეკვატური რეაგირებისა და პრევენციის უზრუნველყოფა ეპიდზედამხედველობისა და ლაბორატორიულ სამსახურებზე დაფუძნებული სისტემის მუშაობის გზით.</a:t>
            </a:r>
          </a:p>
          <a:p>
            <a:pPr algn="just">
              <a:buNone/>
            </a:pPr>
            <a:endParaRPr lang="ka-GE" sz="1600" dirty="0" smtClean="0">
              <a:solidFill>
                <a:schemeClr val="accent1"/>
              </a:solidFill>
            </a:endParaRPr>
          </a:p>
          <a:p>
            <a:pPr algn="just">
              <a:buFont typeface="Wingdings" pitchFamily="2" charset="2"/>
              <a:buChar char="v"/>
            </a:pPr>
            <a:r>
              <a:rPr lang="ka-GE" sz="1600" b="1" u="sng" dirty="0" smtClean="0">
                <a:solidFill>
                  <a:schemeClr val="accent1"/>
                </a:solidFill>
              </a:rPr>
              <a:t>პროგრამის მოსარგებლეები</a:t>
            </a:r>
          </a:p>
          <a:p>
            <a:pPr algn="just">
              <a:buNone/>
            </a:pPr>
            <a:r>
              <a:rPr lang="ka-GE" sz="1600" dirty="0" smtClean="0">
                <a:solidFill>
                  <a:schemeClr val="accent1"/>
                </a:solidFill>
              </a:rPr>
              <a:t>	პროგრამის მოსარგებლეები არიან </a:t>
            </a:r>
            <a:r>
              <a:rPr lang="ka-GE" sz="1600" b="1" dirty="0" smtClean="0">
                <a:solidFill>
                  <a:schemeClr val="accent1"/>
                </a:solidFill>
              </a:rPr>
              <a:t>საქართველოს მოქალაქეები </a:t>
            </a:r>
            <a:r>
              <a:rPr lang="ka-GE" sz="1600" dirty="0" smtClean="0">
                <a:solidFill>
                  <a:schemeClr val="accent1"/>
                </a:solidFill>
              </a:rPr>
              <a:t>(მათ შორის ოკუპირებულ ტერიტორიაზე მცხოვრები მოსახლეობა მიუხედავად მოქალაქეობის სტატუსისა), საქართველოში მუდმივად მცხოვრები უცხო ქვეყნის მოქალაქეები და მოქალაქეობის არმქონე პირები.</a:t>
            </a:r>
            <a:endParaRPr lang="ka-GE" sz="1600" dirty="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ეპიდზედამხედველობა</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კომპონენტებია:</a:t>
            </a:r>
          </a:p>
          <a:p>
            <a:pPr algn="just">
              <a:buFont typeface="Courier New" pitchFamily="49" charset="0"/>
              <a:buChar char="o"/>
            </a:pPr>
            <a:r>
              <a:rPr lang="ka-GE" sz="1600" dirty="0" smtClean="0">
                <a:solidFill>
                  <a:schemeClr val="accent1"/>
                </a:solidFill>
              </a:rPr>
              <a:t>რეგიონულ და მუნიციპალურ დონეზე არსებული სჯდ ცენტრებისთვის ეპიდზედამხედველობის, იმუნიზაციისა და სამედიცინო სტატისტიკის ღონისძიებათა ფარგლებში მომსახურების დაფინანსება</a:t>
            </a:r>
          </a:p>
          <a:p>
            <a:pPr algn="just">
              <a:buFont typeface="Courier New" pitchFamily="49" charset="0"/>
              <a:buChar char="o"/>
            </a:pPr>
            <a:r>
              <a:rPr lang="ka-GE" sz="1600" dirty="0" smtClean="0">
                <a:solidFill>
                  <a:schemeClr val="accent1"/>
                </a:solidFill>
              </a:rPr>
              <a:t>მალარიისა და სხვა ტრანსმისიური (დენგე, ზიკა, ჩიკუნგუნია, ყირიმ-კონგო, ლეიშმანიოზი და სხვა) დაავადებების პრევენციისა და კონტროლის გაუმჯობესება</a:t>
            </a:r>
          </a:p>
          <a:p>
            <a:pPr algn="just">
              <a:buFont typeface="Courier New" pitchFamily="49" charset="0"/>
              <a:buChar char="o"/>
            </a:pPr>
            <a:r>
              <a:rPr lang="ka-GE" sz="1600" dirty="0" smtClean="0">
                <a:solidFill>
                  <a:schemeClr val="accent1"/>
                </a:solidFill>
              </a:rPr>
              <a:t>ნოზოკომიური ინფექციების ეპიდზედამხედველობა</a:t>
            </a:r>
          </a:p>
          <a:p>
            <a:pPr algn="just">
              <a:buFont typeface="Courier New" pitchFamily="49" charset="0"/>
              <a:buChar char="o"/>
            </a:pPr>
            <a:r>
              <a:rPr lang="ka-GE" sz="1600" dirty="0" smtClean="0">
                <a:solidFill>
                  <a:schemeClr val="accent1"/>
                </a:solidFill>
              </a:rPr>
              <a:t> ვირუსული დიარეების კვლევა</a:t>
            </a:r>
          </a:p>
          <a:p>
            <a:pPr algn="just">
              <a:buFont typeface="Courier New" pitchFamily="49" charset="0"/>
              <a:buChar char="o"/>
            </a:pPr>
            <a:r>
              <a:rPr lang="ka-GE" sz="1600" dirty="0" smtClean="0">
                <a:solidFill>
                  <a:schemeClr val="accent1"/>
                </a:solidFill>
              </a:rPr>
              <a:t> გრიპზე, გრიპისმაგვარ დაავადებებსა და მძიმე მწვავე რესპირაციულ დაავადებებზე ეპიდზედამხედველობის ქსელის მდგრადობის შენარჩუნება და სეზონურ/პანდემიურ გრიპზე რეაგირება.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უსაფრთხო სისხლი</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600" b="1" u="sng" dirty="0" smtClean="0">
                <a:solidFill>
                  <a:schemeClr val="accent1"/>
                </a:solidFill>
              </a:rPr>
              <a:t>პროგრამის მიზანი </a:t>
            </a:r>
          </a:p>
          <a:p>
            <a:pPr algn="just">
              <a:buNone/>
            </a:pPr>
            <a:r>
              <a:rPr lang="ka-GE" sz="1600" dirty="0" smtClean="0">
                <a:solidFill>
                  <a:schemeClr val="accent1"/>
                </a:solidFill>
              </a:rPr>
              <a:t>	პროგრამის მიზანია ტრანსფუზიით გადამდები ინფექციების პრევენცია და საქართველოს მასშტაბით სისხლის კომპონენტების თანაბარი სტანდარტის უსაფრთხოების უზრუნველყოფა, ფასიანი დონორობის ინსტიტუტის ეტაპობრივი ჩანაცვლება უანგარო, რეგულარული დონორობის სისტემით.</a:t>
            </a:r>
          </a:p>
          <a:p>
            <a:pPr algn="just">
              <a:buNone/>
            </a:pPr>
            <a:endParaRPr lang="ka-GE" sz="1600" dirty="0" smtClean="0">
              <a:solidFill>
                <a:schemeClr val="accent1"/>
              </a:solidFill>
            </a:endParaRPr>
          </a:p>
          <a:p>
            <a:pPr algn="just">
              <a:buFont typeface="Wingdings" pitchFamily="2" charset="2"/>
              <a:buChar char="v"/>
            </a:pPr>
            <a:r>
              <a:rPr lang="ka-GE" sz="1600" b="1" u="sng" dirty="0" smtClean="0">
                <a:solidFill>
                  <a:schemeClr val="accent1"/>
                </a:solidFill>
              </a:rPr>
              <a:t>პროგრამის მოსარგებლეები</a:t>
            </a:r>
          </a:p>
          <a:p>
            <a:pPr algn="just">
              <a:buNone/>
            </a:pPr>
            <a:r>
              <a:rPr lang="ka-GE" sz="1600" dirty="0" smtClean="0">
                <a:solidFill>
                  <a:schemeClr val="accent1"/>
                </a:solidFill>
              </a:rPr>
              <a:t> 	პროგრამის მოსარგებლეები არიან </a:t>
            </a:r>
            <a:r>
              <a:rPr lang="ka-GE" sz="1600" b="1" dirty="0" smtClean="0">
                <a:solidFill>
                  <a:schemeClr val="accent1"/>
                </a:solidFill>
              </a:rPr>
              <a:t>საქართველოს მოქალაქეები </a:t>
            </a:r>
            <a:r>
              <a:rPr lang="ka-GE" sz="1600" dirty="0" smtClean="0">
                <a:solidFill>
                  <a:schemeClr val="accent1"/>
                </a:solidFill>
              </a:rPr>
              <a:t>და საქართველოში მუდმივად მცხოვრები უცხო ქვეყნის მოქალაქეები და მოქალაქეობის არმქონე პირები. </a:t>
            </a:r>
            <a:endParaRPr sz="2000" dirty="0">
              <a:solidFill>
                <a:schemeClr val="accen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უსაფრთხო სისხლი</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2000" dirty="0" smtClean="0">
                <a:solidFill>
                  <a:schemeClr val="accent1"/>
                </a:solidFill>
              </a:rPr>
              <a:t>დონორული სისხლის კვლევას </a:t>
            </a:r>
            <a:r>
              <a:rPr lang="ru-RU" sz="2000" dirty="0" smtClean="0">
                <a:solidFill>
                  <a:schemeClr val="accent1"/>
                </a:solidFill>
              </a:rPr>
              <a:t>В </a:t>
            </a:r>
            <a:r>
              <a:rPr lang="ka-GE" sz="2000" dirty="0" smtClean="0">
                <a:solidFill>
                  <a:schemeClr val="accent1"/>
                </a:solidFill>
              </a:rPr>
              <a:t>და </a:t>
            </a:r>
            <a:r>
              <a:rPr lang="ru-RU" sz="2000" dirty="0" smtClean="0">
                <a:solidFill>
                  <a:schemeClr val="accent1"/>
                </a:solidFill>
              </a:rPr>
              <a:t>С </a:t>
            </a:r>
            <a:r>
              <a:rPr lang="ka-GE" sz="2000" dirty="0" smtClean="0">
                <a:solidFill>
                  <a:schemeClr val="accent1"/>
                </a:solidFill>
              </a:rPr>
              <a:t>ჰეპატიტზე, აივ-ინფექცია/შიდსსა და სიფილისზე</a:t>
            </a:r>
          </a:p>
          <a:p>
            <a:pPr algn="just">
              <a:buNone/>
            </a:pPr>
            <a:endParaRPr lang="ka-GE" sz="2000" dirty="0" smtClean="0">
              <a:solidFill>
                <a:schemeClr val="accent1"/>
              </a:solidFill>
            </a:endParaRPr>
          </a:p>
          <a:p>
            <a:pPr algn="just">
              <a:buFont typeface="Wingdings" pitchFamily="2" charset="2"/>
              <a:buChar char="v"/>
            </a:pPr>
            <a:r>
              <a:rPr lang="ka-GE" sz="2000" dirty="0" smtClean="0">
                <a:solidFill>
                  <a:schemeClr val="accent1"/>
                </a:solidFill>
              </a:rPr>
              <a:t>ხარისხის გარე კონტროლისა და მონიტორინგის უზრუნველყოფას (მ.შ. სისხლის დონორთა ერთიანი ეროვნული ელექტრონული ბაზის ადმინისტრირებას და ქვეყნის მასშტაბით დანერგვას)</a:t>
            </a:r>
          </a:p>
          <a:p>
            <a:pPr algn="just">
              <a:buNone/>
            </a:pPr>
            <a:endParaRPr lang="ka-GE" sz="2000" dirty="0" smtClean="0">
              <a:solidFill>
                <a:schemeClr val="accent1"/>
              </a:solidFill>
            </a:endParaRPr>
          </a:p>
          <a:p>
            <a:pPr algn="just">
              <a:buFont typeface="Wingdings" pitchFamily="2" charset="2"/>
              <a:buChar char="v"/>
            </a:pPr>
            <a:r>
              <a:rPr lang="ka-GE" sz="2000" dirty="0" smtClean="0">
                <a:solidFill>
                  <a:schemeClr val="accent1"/>
                </a:solidFill>
              </a:rPr>
              <a:t>სისხლის უანგარო, რეგულარული დონორობის მხარდაჭერისა და მოზიდვის ეროვნული კამპანიის განხორციელება</a:t>
            </a:r>
          </a:p>
          <a:p>
            <a:pPr algn="just">
              <a:buNone/>
            </a:pPr>
            <a:endParaRPr sz="2000"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200" dirty="0" smtClean="0"/>
              <a:t>საზოგადოებრივი ჯანდაცვის, გარემოსა და </a:t>
            </a:r>
            <a:br>
              <a:rPr lang="ka-GE" sz="2200" dirty="0" smtClean="0"/>
            </a:br>
            <a:r>
              <a:rPr lang="ka-GE" sz="2200" b="1" dirty="0" smtClean="0"/>
              <a:t>პროფესიულ დაავადებათა</a:t>
            </a:r>
            <a:r>
              <a:rPr lang="ka-GE" sz="2200" dirty="0" smtClean="0"/>
              <a:t> ჯანმრთელობის სფეროში არსებული ვალდებულებების ხელშეწყობა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solidFill>
                  <a:schemeClr val="accent1"/>
                </a:solidFill>
              </a:rPr>
              <a:t>	პროგრამის მიზანია დასაქმებული მოსახლეობის ჯანმრთელობის დაცვა პროფესიული და პროფესიით განპირობებული დაავადებების პრევენციის გზით და უსაფრთხო სამუშაო გარემოს ხელშეწყობა.</a:t>
            </a:r>
          </a:p>
          <a:p>
            <a:pPr algn="just">
              <a:buNone/>
            </a:pPr>
            <a:endParaRPr lang="en-US" sz="1800" dirty="0" smtClean="0">
              <a:solidFill>
                <a:schemeClr val="accent1"/>
              </a:solidFill>
            </a:endParaRPr>
          </a:p>
          <a:p>
            <a:pPr algn="just">
              <a:buNone/>
            </a:pPr>
            <a:endParaRPr lang="ka-GE" sz="1800" dirty="0" smtClean="0">
              <a:solidFill>
                <a:schemeClr val="accent1"/>
              </a:solidFill>
            </a:endParaRPr>
          </a:p>
          <a:p>
            <a:pPr algn="just">
              <a:buFont typeface="Wingdings" pitchFamily="2" charset="2"/>
              <a:buChar char="v"/>
            </a:pPr>
            <a:r>
              <a:rPr lang="ka-GE" sz="1800" b="1" u="sng" dirty="0" smtClean="0">
                <a:solidFill>
                  <a:schemeClr val="accent1"/>
                </a:solidFill>
              </a:rPr>
              <a:t>პროგრამის მოსარგებლეები</a:t>
            </a:r>
          </a:p>
          <a:p>
            <a:pPr algn="just">
              <a:buNone/>
            </a:pPr>
            <a:r>
              <a:rPr lang="ka-GE" sz="1800" dirty="0" smtClean="0">
                <a:solidFill>
                  <a:schemeClr val="accent1"/>
                </a:solidFill>
              </a:rPr>
              <a:t> პროგრამის მოსარგებლეები არიან </a:t>
            </a:r>
            <a:r>
              <a:rPr lang="ka-GE" sz="1800" b="1" dirty="0" smtClean="0">
                <a:solidFill>
                  <a:schemeClr val="accent1"/>
                </a:solidFill>
              </a:rPr>
              <a:t>დასაქმებული საქართველოს მოქალაქეები.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200" dirty="0" smtClean="0"/>
              <a:t>საზოგადოებრივი ჯანდაცვის, გარემოსა და </a:t>
            </a:r>
            <a:br>
              <a:rPr lang="ka-GE" sz="2200" dirty="0" smtClean="0"/>
            </a:br>
            <a:r>
              <a:rPr lang="ka-GE" sz="2200" b="1" dirty="0" smtClean="0"/>
              <a:t>პროფესიულ დაავადებათა</a:t>
            </a:r>
            <a:r>
              <a:rPr lang="ka-GE" sz="2200" dirty="0" smtClean="0"/>
              <a:t> ჯანმრთელობის სფეროში არსებული ვალდებულებების ხელშეწყობა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a:t>
            </a:r>
          </a:p>
          <a:p>
            <a:pPr algn="just">
              <a:buNone/>
            </a:pPr>
            <a:endParaRPr lang="ka-GE" sz="1800" dirty="0" smtClean="0">
              <a:solidFill>
                <a:schemeClr val="accent1"/>
              </a:solidFill>
            </a:endParaRPr>
          </a:p>
          <a:p>
            <a:pPr algn="just">
              <a:buFont typeface="Courier New" pitchFamily="49" charset="0"/>
              <a:buChar char="o"/>
            </a:pPr>
            <a:r>
              <a:rPr lang="ka-GE" sz="1800" dirty="0" smtClean="0">
                <a:solidFill>
                  <a:schemeClr val="accent1"/>
                </a:solidFill>
              </a:rPr>
              <a:t>სხვადასხვა ტიპის საწარმოებში დასაქმებულთა პროფესიულ ჯანმრთელობასთან დაკავშირებული საკითხების კვლევა </a:t>
            </a:r>
          </a:p>
          <a:p>
            <a:pPr algn="just">
              <a:buFont typeface="Courier New" pitchFamily="49" charset="0"/>
              <a:buChar char="o"/>
            </a:pPr>
            <a:endParaRPr lang="ka-GE" sz="1800" dirty="0" smtClean="0">
              <a:solidFill>
                <a:schemeClr val="accent1"/>
              </a:solidFill>
            </a:endParaRPr>
          </a:p>
          <a:p>
            <a:pPr algn="just">
              <a:buNone/>
            </a:pPr>
            <a:r>
              <a:rPr lang="ka-GE" sz="1800" dirty="0" smtClean="0">
                <a:solidFill>
                  <a:schemeClr val="accent1"/>
                </a:solidFill>
              </a:rPr>
              <a:t>	და ასევე, </a:t>
            </a:r>
          </a:p>
          <a:p>
            <a:pPr algn="just">
              <a:buNone/>
            </a:pPr>
            <a:endParaRPr lang="ka-GE" sz="1800" dirty="0" smtClean="0">
              <a:solidFill>
                <a:schemeClr val="accent1"/>
              </a:solidFill>
            </a:endParaRPr>
          </a:p>
          <a:p>
            <a:pPr algn="just">
              <a:buFont typeface="Courier New" pitchFamily="49" charset="0"/>
              <a:buChar char="o"/>
            </a:pPr>
            <a:r>
              <a:rPr lang="ka-GE" sz="1800" dirty="0" smtClean="0">
                <a:solidFill>
                  <a:schemeClr val="accent1"/>
                </a:solidFill>
              </a:rPr>
              <a:t>საზოგადოებრივი ჯანმრთელობის დაცვისა და გარემოს ჯანმრთელობის სფეროში აღებული ვალდებულებების განხორციელების ხელშეწყობა. </a:t>
            </a:r>
            <a:endParaRPr lang="ka-GE" sz="1800" dirty="0">
              <a:solidFill>
                <a:schemeClr val="accent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ტუბერკულოზის მართვა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endParaRPr lang="ka-GE" sz="1600" b="1" u="sng" dirty="0" smtClean="0">
              <a:solidFill>
                <a:schemeClr val="accent1"/>
              </a:solidFill>
            </a:endParaRPr>
          </a:p>
          <a:p>
            <a:pPr algn="just">
              <a:buFont typeface="Wingdings" pitchFamily="2" charset="2"/>
              <a:buChar char="v"/>
            </a:pPr>
            <a:endParaRPr lang="ka-GE" sz="2000" b="1" u="sng" dirty="0" smtClean="0">
              <a:solidFill>
                <a:schemeClr val="accent1"/>
              </a:solidFill>
            </a:endParaRPr>
          </a:p>
          <a:p>
            <a:pPr algn="just">
              <a:buNone/>
            </a:pPr>
            <a:r>
              <a:rPr lang="ka-GE" sz="2000" b="1" u="sng" dirty="0" smtClean="0">
                <a:solidFill>
                  <a:schemeClr val="accent1"/>
                </a:solidFill>
              </a:rPr>
              <a:t>პროგრამის მიზანი </a:t>
            </a:r>
          </a:p>
          <a:p>
            <a:pPr algn="just">
              <a:buNone/>
            </a:pPr>
            <a:endParaRPr lang="ka-GE" sz="2000" b="1" u="sng" dirty="0" smtClean="0">
              <a:solidFill>
                <a:schemeClr val="accent1"/>
              </a:solidFill>
            </a:endParaRPr>
          </a:p>
          <a:p>
            <a:pPr algn="just">
              <a:buNone/>
            </a:pPr>
            <a:r>
              <a:rPr lang="ka-GE" sz="2000" dirty="0" smtClean="0">
                <a:solidFill>
                  <a:schemeClr val="accent1"/>
                </a:solidFill>
              </a:rPr>
              <a:t>	პროგრამის მიზანია ტუბერკულოზის ავადობის, სიკვდილიანობის და საზოგადოებაში ინფექციის გავრცელების შემცირება, ტუბსაწინააღმდეგო მედიკამენტების მიმართ რეზისტენტობის განვითარების პრევენცია. </a:t>
            </a:r>
          </a:p>
          <a:p>
            <a:pPr algn="just">
              <a:buNone/>
            </a:pPr>
            <a:endParaRPr lang="ka-GE" sz="1600" dirty="0" smtClean="0">
              <a:solidFill>
                <a:schemeClr val="accent1"/>
              </a:solidFill>
            </a:endParaRPr>
          </a:p>
          <a:p>
            <a:pPr algn="just">
              <a:buNone/>
            </a:pPr>
            <a:r>
              <a:rPr lang="ka-GE" sz="1600" dirty="0" smtClean="0">
                <a:solidFill>
                  <a:schemeClr val="accent1"/>
                </a:solidFill>
              </a:rPr>
              <a:t> </a:t>
            </a:r>
            <a:endParaRPr lang="ka-GE" sz="1600" dirty="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ტუბერკულოზის მართვა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მოსარგებლეები:</a:t>
            </a:r>
            <a:endParaRPr lang="en-US" sz="2000" b="1" u="sng" dirty="0" smtClean="0">
              <a:solidFill>
                <a:schemeClr val="accent1"/>
              </a:solidFill>
            </a:endParaRPr>
          </a:p>
          <a:p>
            <a:pPr algn="just">
              <a:buNone/>
            </a:pPr>
            <a:endParaRPr lang="ka-GE" sz="2000" b="1" u="sng" dirty="0" smtClean="0">
              <a:solidFill>
                <a:schemeClr val="accent1"/>
              </a:solidFill>
            </a:endParaRPr>
          </a:p>
          <a:p>
            <a:pPr marL="488950" indent="-342900" algn="just">
              <a:buFont typeface="Wingdings" pitchFamily="2" charset="2"/>
              <a:buChar char="ü"/>
            </a:pPr>
            <a:r>
              <a:rPr lang="ka-GE" sz="1600" dirty="0" smtClean="0">
                <a:solidFill>
                  <a:schemeClr val="accent1"/>
                </a:solidFill>
              </a:rPr>
              <a:t>პროგრამის მოსარგებლეები არიან </a:t>
            </a:r>
            <a:r>
              <a:rPr lang="ka-GE" sz="1600" b="1" u="sng" dirty="0" smtClean="0">
                <a:solidFill>
                  <a:schemeClr val="accent1"/>
                </a:solidFill>
              </a:rPr>
              <a:t>საქართველოს მოქალაქეები, </a:t>
            </a:r>
            <a:r>
              <a:rPr lang="ka-GE" sz="1600" b="1" dirty="0" smtClean="0">
                <a:solidFill>
                  <a:schemeClr val="accent1"/>
                </a:solidFill>
              </a:rPr>
              <a:t>საქართველოში მუდმივად მცხოვრები მოქალაქეობის არმქონე </a:t>
            </a:r>
            <a:r>
              <a:rPr lang="ka-GE" sz="1600" dirty="0" smtClean="0">
                <a:solidFill>
                  <a:schemeClr val="accent1"/>
                </a:solidFill>
              </a:rPr>
              <a:t>და საქართველოში მყოფი ბაქტერიაგამომყოფი (მგბ+) პირები (მკურნალობის შედეგად აბაცილირების შემთხვევაშიც) და პენიტენციურ დაწესებულებებში მყოფი პირები, კანონმდებლობით გათვალისწინებული იდენტიფიკაციის დამადასტურებელი დოკუმენტის არქონის მიუხედავად</a:t>
            </a:r>
          </a:p>
          <a:p>
            <a:pPr marL="488950" indent="-342900" algn="just">
              <a:buFont typeface="Wingdings" pitchFamily="2" charset="2"/>
              <a:buChar char="ü"/>
            </a:pPr>
            <a:endParaRPr lang="ka-GE" sz="1600" dirty="0" smtClean="0">
              <a:solidFill>
                <a:schemeClr val="accent1"/>
              </a:solidFill>
            </a:endParaRPr>
          </a:p>
          <a:p>
            <a:pPr marL="488950" indent="-342900" algn="just">
              <a:buFont typeface="Wingdings" pitchFamily="2" charset="2"/>
              <a:buChar char="ü"/>
            </a:pPr>
            <a:r>
              <a:rPr lang="ka-GE" sz="1600" dirty="0" smtClean="0">
                <a:solidFill>
                  <a:schemeClr val="accent1"/>
                </a:solidFill>
              </a:rPr>
              <a:t>ეპიდზედამხედველობის კომპონენტის მოსარგებლეა ფილტვის ტუბერკულოზით დაავადებული </a:t>
            </a:r>
            <a:r>
              <a:rPr lang="ka-GE" sz="1600" b="1" dirty="0" smtClean="0">
                <a:solidFill>
                  <a:schemeClr val="accent1"/>
                </a:solidFill>
              </a:rPr>
              <a:t>პირის კონტაქტები, </a:t>
            </a:r>
            <a:r>
              <a:rPr lang="ka-GE" sz="1600" dirty="0" smtClean="0">
                <a:solidFill>
                  <a:schemeClr val="accent1"/>
                </a:solidFill>
              </a:rPr>
              <a:t>მიუხედავად მოქალაქეობის სტატუსისა. </a:t>
            </a:r>
          </a:p>
          <a:p>
            <a:pPr marL="488950" indent="-342900" algn="just">
              <a:buFont typeface="Wingdings" pitchFamily="2" charset="2"/>
              <a:buChar char="ü"/>
            </a:pPr>
            <a:endParaRPr lang="ka-GE" sz="1600" dirty="0" smtClean="0">
              <a:solidFill>
                <a:schemeClr val="accent1"/>
              </a:solidFill>
            </a:endParaRPr>
          </a:p>
          <a:p>
            <a:pPr marL="488950" indent="-342900" algn="just">
              <a:buFont typeface="Wingdings" pitchFamily="2" charset="2"/>
              <a:buChar char="ü"/>
            </a:pPr>
            <a:endParaRPr lang="ka-GE" sz="1600" b="1" u="sng" dirty="0" smtClean="0">
              <a:solidFill>
                <a:schemeClr val="accent1"/>
              </a:solidFill>
            </a:endParaRPr>
          </a:p>
          <a:p>
            <a:pPr algn="just">
              <a:buNone/>
            </a:pPr>
            <a:r>
              <a:rPr lang="ka-GE" sz="2000" dirty="0" smtClean="0">
                <a:solidFill>
                  <a:schemeClr val="accent1"/>
                </a:solidFill>
              </a:rPr>
              <a:t> </a:t>
            </a:r>
          </a:p>
          <a:p>
            <a:pPr algn="just">
              <a:buNone/>
            </a:pPr>
            <a:endParaRPr lang="ka-GE" sz="1600" dirty="0" smtClean="0">
              <a:solidFill>
                <a:schemeClr val="accent1"/>
              </a:solidFill>
            </a:endParaRPr>
          </a:p>
          <a:p>
            <a:pPr algn="just">
              <a:buNone/>
            </a:pPr>
            <a:r>
              <a:rPr lang="ka-GE" sz="1600" dirty="0" smtClean="0">
                <a:solidFill>
                  <a:schemeClr val="accent1"/>
                </a:solidFill>
              </a:rPr>
              <a:t> </a:t>
            </a:r>
            <a:endParaRPr lang="ka-GE" sz="1600" dirty="0">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ტუბერკულოზის მართვა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კომპონენტებია:</a:t>
            </a:r>
          </a:p>
          <a:p>
            <a:pPr algn="just">
              <a:buFont typeface="Courier New" pitchFamily="49" charset="0"/>
              <a:buChar char="o"/>
            </a:pPr>
            <a:r>
              <a:rPr lang="ka-GE" sz="1600" dirty="0" smtClean="0">
                <a:solidFill>
                  <a:schemeClr val="accent1"/>
                </a:solidFill>
              </a:rPr>
              <a:t>ამბულატორიული მომსახურება (მათ შორის, პენიტენციურ დაწესებულებებში ტუბსაწინააღმდეგო ამბულატორიული ღონისძიებების დაფინანსება) ლაბორატორიული კონტროლი და ნახველის ლოჯისტიკა და ამბულატორიული მეთვალყურეობა</a:t>
            </a:r>
          </a:p>
          <a:p>
            <a:pPr algn="just">
              <a:buFont typeface="Courier New" pitchFamily="49" charset="0"/>
              <a:buChar char="o"/>
            </a:pPr>
            <a:r>
              <a:rPr lang="ka-GE" sz="1600" dirty="0" smtClean="0">
                <a:solidFill>
                  <a:schemeClr val="accent1"/>
                </a:solidFill>
              </a:rPr>
              <a:t>სტაციონარული მომსახურება</a:t>
            </a:r>
          </a:p>
          <a:p>
            <a:pPr algn="just">
              <a:buFont typeface="Courier New" pitchFamily="49" charset="0"/>
              <a:buChar char="o"/>
            </a:pPr>
            <a:r>
              <a:rPr lang="ka-GE" sz="1600" dirty="0" smtClean="0">
                <a:solidFill>
                  <a:schemeClr val="accent1"/>
                </a:solidFill>
              </a:rPr>
              <a:t>პენიტენციური დაწესებულებებისათვის ტუბერკულოზის მართვისთვის მედიკამენტების, სხვა სახარჯი და დამხმარე მასალების შესყიდვა </a:t>
            </a:r>
          </a:p>
          <a:p>
            <a:pPr algn="just">
              <a:buFont typeface="Courier New" pitchFamily="49" charset="0"/>
              <a:buChar char="o"/>
            </a:pPr>
            <a:r>
              <a:rPr lang="ka-GE" sz="1600" dirty="0" smtClean="0">
                <a:solidFill>
                  <a:schemeClr val="accent1"/>
                </a:solidFill>
              </a:rPr>
              <a:t>ტუბერკულოზის პროგრამის რეგიონალური მართვა და მონიტორინგი; ტუბერკულოზის სამკურნალო პირველი რიგის მედიკამენტების შესყიდვა</a:t>
            </a:r>
          </a:p>
          <a:p>
            <a:pPr algn="just">
              <a:buFont typeface="Courier New" pitchFamily="49" charset="0"/>
              <a:buChar char="o"/>
            </a:pPr>
            <a:r>
              <a:rPr lang="ka-GE" sz="1600" dirty="0" smtClean="0">
                <a:solidFill>
                  <a:schemeClr val="accent1"/>
                </a:solidFill>
              </a:rPr>
              <a:t>სენსიტიური და რეზისტენტული ფორმის ტუბერკულოზით დაავადებულ პაციენტთა მკურნალობაზე დამყოლობის გაუმჯობესების მიზნით, ფულადი წახალისების საშემოსავლო გადასახადი და რეზისტენტული ფორმის ტუბერკულოზით დაავადებულთა ფულადი წახალისების დაფინანსება. </a:t>
            </a:r>
          </a:p>
          <a:p>
            <a:pPr algn="just">
              <a:buNone/>
            </a:pPr>
            <a:endParaRPr lang="ka-GE" sz="1600" dirty="0" smtClean="0">
              <a:solidFill>
                <a:schemeClr val="accent1"/>
              </a:solidFill>
            </a:endParaRPr>
          </a:p>
          <a:p>
            <a:pPr algn="just">
              <a:buNone/>
            </a:pPr>
            <a:r>
              <a:rPr lang="ka-GE" sz="1600" dirty="0" smtClean="0">
                <a:solidFill>
                  <a:schemeClr val="accent1"/>
                </a:solidFill>
              </a:rPr>
              <a:t> </a:t>
            </a:r>
            <a:endParaRPr lang="ka-GE" sz="1600" dirty="0">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აივ-ინფექციის/შიდსის მართვა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endParaRPr lang="ka-GE" sz="1600" b="1" u="sng" dirty="0" smtClean="0">
              <a:solidFill>
                <a:schemeClr val="accent1"/>
              </a:solidFill>
            </a:endParaRPr>
          </a:p>
          <a:p>
            <a:pPr algn="just">
              <a:buFont typeface="Wingdings" pitchFamily="2" charset="2"/>
              <a:buChar char="v"/>
            </a:pPr>
            <a:endParaRPr lang="ka-GE" sz="2000" b="1" u="sng" dirty="0" smtClean="0">
              <a:solidFill>
                <a:schemeClr val="accent1"/>
              </a:solidFill>
            </a:endParaRPr>
          </a:p>
          <a:p>
            <a:pPr algn="just">
              <a:buNone/>
            </a:pPr>
            <a:r>
              <a:rPr lang="ka-GE" sz="2000" b="1" u="sng" dirty="0" smtClean="0">
                <a:solidFill>
                  <a:schemeClr val="accent1"/>
                </a:solidFill>
              </a:rPr>
              <a:t>პროგრამის მიზანი </a:t>
            </a:r>
          </a:p>
          <a:p>
            <a:pPr algn="just">
              <a:buNone/>
            </a:pPr>
            <a:r>
              <a:rPr lang="ka-GE" sz="2000" dirty="0" smtClean="0">
                <a:solidFill>
                  <a:schemeClr val="accent1"/>
                </a:solidFill>
              </a:rPr>
              <a:t>	</a:t>
            </a:r>
          </a:p>
          <a:p>
            <a:pPr algn="just">
              <a:buNone/>
            </a:pPr>
            <a:r>
              <a:rPr lang="ka-GE" sz="2000" dirty="0" smtClean="0">
                <a:solidFill>
                  <a:schemeClr val="accent1"/>
                </a:solidFill>
              </a:rPr>
              <a:t>	პროგრამის მიზანია აივ-ინფექცია/შიდსით ავადობის, სიკვდილიანობის და საზოგადოებაში ინფექციის გავრცელების შემცირება</a:t>
            </a:r>
            <a:endParaRPr lang="ka-GE" sz="1600" dirty="0" smtClean="0">
              <a:solidFill>
                <a:schemeClr val="accent1"/>
              </a:solidFill>
            </a:endParaRPr>
          </a:p>
          <a:p>
            <a:pPr algn="just">
              <a:buNone/>
            </a:pPr>
            <a:r>
              <a:rPr lang="ka-GE" sz="1600" dirty="0" smtClean="0">
                <a:solidFill>
                  <a:schemeClr val="accent1"/>
                </a:solidFill>
              </a:rPr>
              <a:t> </a:t>
            </a:r>
            <a:endParaRPr lang="ka-GE" sz="1600"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dirty="0" smtClean="0"/>
              <a:t>სამედიცინო მომსახურების მიმწოდებლები</a:t>
            </a:r>
            <a:endParaRPr dirty="0"/>
          </a:p>
        </p:txBody>
      </p:sp>
      <p:sp>
        <p:nvSpPr>
          <p:cNvPr id="122" name="Google Shape;122;p20"/>
          <p:cNvSpPr txBox="1">
            <a:spLocks noGrp="1"/>
          </p:cNvSpPr>
          <p:nvPr>
            <p:ph type="body" idx="1"/>
          </p:nvPr>
        </p:nvSpPr>
        <p:spPr>
          <a:xfrm>
            <a:off x="251775" y="1505700"/>
            <a:ext cx="8836800" cy="3473100"/>
          </a:xfrm>
          <a:prstGeom prst="rect">
            <a:avLst/>
          </a:prstGeom>
        </p:spPr>
        <p:txBody>
          <a:bodyPr spcFirstLastPara="1" wrap="square" lIns="91425" tIns="91425" rIns="91425" bIns="91425" anchor="t" anchorCtr="0">
            <a:noAutofit/>
          </a:bodyPr>
          <a:lstStyle/>
          <a:p>
            <a:pPr marL="109728" indent="0" algn="just">
              <a:lnSpc>
                <a:spcPct val="114000"/>
              </a:lnSpc>
              <a:spcBef>
                <a:spcPts val="600"/>
              </a:spcBef>
              <a:buNone/>
            </a:pPr>
            <a:r>
              <a:rPr lang="en-US" sz="1700" b="1" dirty="0" err="1" smtClean="0">
                <a:solidFill>
                  <a:schemeClr val="accent1"/>
                </a:solidFill>
              </a:rPr>
              <a:t>ნებისმიერ</a:t>
            </a:r>
            <a:r>
              <a:rPr lang="en-US" sz="1700" b="1" dirty="0" smtClean="0">
                <a:solidFill>
                  <a:schemeClr val="accent1"/>
                </a:solidFill>
              </a:rPr>
              <a:t> </a:t>
            </a:r>
            <a:r>
              <a:rPr lang="en-US" sz="1700" b="1" dirty="0" err="1" smtClean="0">
                <a:solidFill>
                  <a:schemeClr val="accent1"/>
                </a:solidFill>
              </a:rPr>
              <a:t>სამედიცინო</a:t>
            </a:r>
            <a:r>
              <a:rPr lang="en-US" sz="1700" b="1" dirty="0" smtClean="0">
                <a:solidFill>
                  <a:schemeClr val="accent1"/>
                </a:solidFill>
              </a:rPr>
              <a:t> </a:t>
            </a:r>
            <a:r>
              <a:rPr lang="en-US" sz="1700" b="1" dirty="0" err="1" smtClean="0">
                <a:solidFill>
                  <a:schemeClr val="accent1"/>
                </a:solidFill>
              </a:rPr>
              <a:t>დაწესებულება</a:t>
            </a:r>
            <a:r>
              <a:rPr lang="en-US" sz="1700" b="1" dirty="0" smtClean="0">
                <a:solidFill>
                  <a:schemeClr val="accent1"/>
                </a:solidFill>
              </a:rPr>
              <a:t>, </a:t>
            </a:r>
            <a:r>
              <a:rPr lang="en-US" sz="1700" b="1" dirty="0" err="1" smtClean="0">
                <a:solidFill>
                  <a:schemeClr val="accent1"/>
                </a:solidFill>
              </a:rPr>
              <a:t>რომელიც</a:t>
            </a:r>
            <a:r>
              <a:rPr lang="ka-GE" sz="1700" b="1" dirty="0" smtClean="0">
                <a:solidFill>
                  <a:schemeClr val="accent1"/>
                </a:solidFill>
              </a:rPr>
              <a:t>:</a:t>
            </a:r>
          </a:p>
          <a:p>
            <a:pPr marL="452628" algn="just">
              <a:lnSpc>
                <a:spcPct val="114000"/>
              </a:lnSpc>
              <a:spcBef>
                <a:spcPts val="600"/>
              </a:spcBef>
              <a:buFont typeface="Wingdings" panose="05000000000000000000" pitchFamily="2" charset="2"/>
              <a:buChar char="ü"/>
            </a:pPr>
            <a:r>
              <a:rPr lang="ka-GE" sz="1700" dirty="0" smtClean="0">
                <a:solidFill>
                  <a:schemeClr val="accent1"/>
                </a:solidFill>
              </a:rPr>
              <a:t>აკ</a:t>
            </a:r>
            <a:r>
              <a:rPr lang="en-US" sz="1700" dirty="0" err="1" smtClean="0">
                <a:solidFill>
                  <a:schemeClr val="accent1"/>
                </a:solidFill>
              </a:rPr>
              <a:t>მაყოფილებს</a:t>
            </a:r>
            <a:r>
              <a:rPr lang="en-US" sz="1700" dirty="0" smtClean="0">
                <a:solidFill>
                  <a:schemeClr val="accent1"/>
                </a:solidFill>
              </a:rPr>
              <a:t> </a:t>
            </a:r>
            <a:r>
              <a:rPr lang="en-US" sz="1700" dirty="0" err="1" smtClean="0">
                <a:solidFill>
                  <a:schemeClr val="accent1"/>
                </a:solidFill>
              </a:rPr>
              <a:t>ამ</a:t>
            </a:r>
            <a:r>
              <a:rPr lang="en-US" sz="1700" dirty="0" smtClean="0">
                <a:solidFill>
                  <a:schemeClr val="accent1"/>
                </a:solidFill>
              </a:rPr>
              <a:t> </a:t>
            </a:r>
            <a:r>
              <a:rPr lang="en-US" sz="1700" dirty="0" err="1" smtClean="0">
                <a:solidFill>
                  <a:schemeClr val="accent1"/>
                </a:solidFill>
              </a:rPr>
              <a:t>საქმიანობისთვის</a:t>
            </a:r>
            <a:r>
              <a:rPr lang="en-US" sz="1700" dirty="0" smtClean="0">
                <a:solidFill>
                  <a:schemeClr val="accent1"/>
                </a:solidFill>
              </a:rPr>
              <a:t> </a:t>
            </a:r>
            <a:r>
              <a:rPr lang="en-US" sz="1700" dirty="0" err="1" smtClean="0">
                <a:solidFill>
                  <a:schemeClr val="accent1"/>
                </a:solidFill>
              </a:rPr>
              <a:t>კანონმდებლობით</a:t>
            </a:r>
            <a:r>
              <a:rPr lang="en-US" sz="1700" dirty="0" smtClean="0">
                <a:solidFill>
                  <a:schemeClr val="accent1"/>
                </a:solidFill>
              </a:rPr>
              <a:t> </a:t>
            </a:r>
            <a:r>
              <a:rPr lang="en-US" sz="1700" dirty="0" err="1" smtClean="0">
                <a:solidFill>
                  <a:schemeClr val="accent1"/>
                </a:solidFill>
              </a:rPr>
              <a:t>დადგენილ</a:t>
            </a:r>
            <a:r>
              <a:rPr lang="en-US" sz="1700" dirty="0" smtClean="0">
                <a:solidFill>
                  <a:schemeClr val="accent1"/>
                </a:solidFill>
              </a:rPr>
              <a:t> </a:t>
            </a:r>
            <a:r>
              <a:rPr lang="en-US" sz="1700" dirty="0" err="1" smtClean="0">
                <a:solidFill>
                  <a:schemeClr val="accent1"/>
                </a:solidFill>
              </a:rPr>
              <a:t>მოთხოვნებს</a:t>
            </a:r>
            <a:endParaRPr lang="ka-GE" sz="1700" dirty="0" smtClean="0">
              <a:solidFill>
                <a:schemeClr val="accent1"/>
              </a:solidFill>
            </a:endParaRPr>
          </a:p>
          <a:p>
            <a:pPr marL="452628" algn="just">
              <a:lnSpc>
                <a:spcPct val="114000"/>
              </a:lnSpc>
              <a:spcBef>
                <a:spcPts val="600"/>
              </a:spcBef>
              <a:buFont typeface="Wingdings" panose="05000000000000000000" pitchFamily="2" charset="2"/>
              <a:buChar char="ü"/>
            </a:pPr>
            <a:r>
              <a:rPr lang="en-US" sz="1700" dirty="0" err="1" smtClean="0">
                <a:solidFill>
                  <a:schemeClr val="accent1"/>
                </a:solidFill>
              </a:rPr>
              <a:t>გამოთქვამს</a:t>
            </a:r>
            <a:r>
              <a:rPr lang="en-US" sz="1700" dirty="0" smtClean="0">
                <a:solidFill>
                  <a:schemeClr val="accent1"/>
                </a:solidFill>
              </a:rPr>
              <a:t> </a:t>
            </a:r>
            <a:r>
              <a:rPr lang="en-US" sz="1700" dirty="0" err="1" smtClean="0">
                <a:solidFill>
                  <a:schemeClr val="accent1"/>
                </a:solidFill>
              </a:rPr>
              <a:t>პროგრამაში</a:t>
            </a:r>
            <a:r>
              <a:rPr lang="en-US" sz="1700" dirty="0" smtClean="0">
                <a:solidFill>
                  <a:schemeClr val="accent1"/>
                </a:solidFill>
              </a:rPr>
              <a:t> </a:t>
            </a:r>
            <a:r>
              <a:rPr lang="en-US" sz="1700" dirty="0" err="1" smtClean="0">
                <a:solidFill>
                  <a:schemeClr val="accent1"/>
                </a:solidFill>
              </a:rPr>
              <a:t>მონაწილეობის</a:t>
            </a:r>
            <a:r>
              <a:rPr lang="en-US" sz="1700" dirty="0" smtClean="0">
                <a:solidFill>
                  <a:schemeClr val="accent1"/>
                </a:solidFill>
              </a:rPr>
              <a:t> </a:t>
            </a:r>
            <a:r>
              <a:rPr lang="en-US" sz="1700" dirty="0" err="1" smtClean="0">
                <a:solidFill>
                  <a:schemeClr val="accent1"/>
                </a:solidFill>
              </a:rPr>
              <a:t>სურვილს</a:t>
            </a:r>
            <a:endParaRPr lang="ka-GE" sz="1700" dirty="0" smtClean="0">
              <a:solidFill>
                <a:schemeClr val="accent1"/>
              </a:solidFill>
            </a:endParaRPr>
          </a:p>
          <a:p>
            <a:pPr marL="452628" algn="just">
              <a:lnSpc>
                <a:spcPct val="114000"/>
              </a:lnSpc>
              <a:spcBef>
                <a:spcPts val="600"/>
              </a:spcBef>
              <a:buFont typeface="Wingdings" panose="05000000000000000000" pitchFamily="2" charset="2"/>
              <a:buChar char="ü"/>
            </a:pPr>
            <a:r>
              <a:rPr lang="en-US" sz="1700" dirty="0" err="1" smtClean="0">
                <a:solidFill>
                  <a:schemeClr val="accent1"/>
                </a:solidFill>
              </a:rPr>
              <a:t>ეთანხმება</a:t>
            </a:r>
            <a:r>
              <a:rPr lang="en-US" sz="1700" dirty="0" smtClean="0">
                <a:solidFill>
                  <a:schemeClr val="accent1"/>
                </a:solidFill>
              </a:rPr>
              <a:t> </a:t>
            </a:r>
            <a:r>
              <a:rPr lang="en-US" sz="1700" dirty="0" err="1" smtClean="0">
                <a:solidFill>
                  <a:schemeClr val="accent1"/>
                </a:solidFill>
              </a:rPr>
              <a:t>პროგრამის</a:t>
            </a:r>
            <a:r>
              <a:rPr lang="en-US" sz="1700" dirty="0" smtClean="0">
                <a:solidFill>
                  <a:schemeClr val="accent1"/>
                </a:solidFill>
              </a:rPr>
              <a:t> </a:t>
            </a:r>
            <a:r>
              <a:rPr lang="en-US" sz="1700" dirty="0" err="1" smtClean="0">
                <a:solidFill>
                  <a:schemeClr val="accent1"/>
                </a:solidFill>
              </a:rPr>
              <a:t>პირობებს</a:t>
            </a:r>
            <a:r>
              <a:rPr lang="en-US" sz="1700" dirty="0" smtClean="0">
                <a:solidFill>
                  <a:schemeClr val="accent1"/>
                </a:solidFill>
              </a:rPr>
              <a:t> </a:t>
            </a:r>
            <a:endParaRPr lang="ka-GE" sz="1700" dirty="0" smtClean="0">
              <a:solidFill>
                <a:schemeClr val="accent1"/>
              </a:solidFill>
            </a:endParaRPr>
          </a:p>
          <a:p>
            <a:pPr marL="452628" algn="just">
              <a:lnSpc>
                <a:spcPct val="114000"/>
              </a:lnSpc>
              <a:spcBef>
                <a:spcPts val="600"/>
              </a:spcBef>
              <a:buFont typeface="Wingdings" panose="05000000000000000000" pitchFamily="2" charset="2"/>
              <a:buChar char="ü"/>
            </a:pPr>
            <a:r>
              <a:rPr lang="en-US" sz="1700" dirty="0" err="1" smtClean="0">
                <a:solidFill>
                  <a:schemeClr val="accent1"/>
                </a:solidFill>
              </a:rPr>
              <a:t>დადგენილი</a:t>
            </a:r>
            <a:r>
              <a:rPr lang="en-US" sz="1700" dirty="0" smtClean="0">
                <a:solidFill>
                  <a:schemeClr val="accent1"/>
                </a:solidFill>
              </a:rPr>
              <a:t> </a:t>
            </a:r>
            <a:r>
              <a:rPr lang="en-US" sz="1700" dirty="0" err="1" smtClean="0">
                <a:solidFill>
                  <a:schemeClr val="accent1"/>
                </a:solidFill>
              </a:rPr>
              <a:t>წესით</a:t>
            </a:r>
            <a:r>
              <a:rPr lang="en-US" sz="1700" dirty="0" smtClean="0">
                <a:solidFill>
                  <a:schemeClr val="accent1"/>
                </a:solidFill>
              </a:rPr>
              <a:t>, </a:t>
            </a:r>
            <a:r>
              <a:rPr lang="en-US" sz="1700" dirty="0" err="1" smtClean="0">
                <a:solidFill>
                  <a:schemeClr val="accent1"/>
                </a:solidFill>
              </a:rPr>
              <a:t>წერილობით</a:t>
            </a:r>
            <a:r>
              <a:rPr lang="en-US" sz="1700" dirty="0" smtClean="0">
                <a:solidFill>
                  <a:schemeClr val="accent1"/>
                </a:solidFill>
              </a:rPr>
              <a:t> </a:t>
            </a:r>
            <a:r>
              <a:rPr lang="en-US" sz="1700" dirty="0" err="1" smtClean="0">
                <a:solidFill>
                  <a:schemeClr val="accent1"/>
                </a:solidFill>
              </a:rPr>
              <a:t>დაუდასტურებს</a:t>
            </a:r>
            <a:r>
              <a:rPr lang="en-US" sz="1700" dirty="0" smtClean="0">
                <a:solidFill>
                  <a:schemeClr val="accent1"/>
                </a:solidFill>
              </a:rPr>
              <a:t> </a:t>
            </a:r>
            <a:r>
              <a:rPr lang="en-US" sz="1700" dirty="0" err="1" smtClean="0">
                <a:solidFill>
                  <a:schemeClr val="accent1"/>
                </a:solidFill>
              </a:rPr>
              <a:t>პროგრამაში</a:t>
            </a:r>
            <a:r>
              <a:rPr lang="en-US" sz="1700" dirty="0" smtClean="0">
                <a:solidFill>
                  <a:schemeClr val="accent1"/>
                </a:solidFill>
              </a:rPr>
              <a:t> </a:t>
            </a:r>
            <a:r>
              <a:rPr lang="en-US" sz="1700" dirty="0" err="1" smtClean="0">
                <a:solidFill>
                  <a:schemeClr val="accent1"/>
                </a:solidFill>
              </a:rPr>
              <a:t>მონაწილეობის</a:t>
            </a:r>
            <a:r>
              <a:rPr lang="en-US" sz="1700" dirty="0" smtClean="0">
                <a:solidFill>
                  <a:schemeClr val="accent1"/>
                </a:solidFill>
              </a:rPr>
              <a:t> </a:t>
            </a:r>
            <a:r>
              <a:rPr lang="en-US" sz="1700" dirty="0" err="1" smtClean="0">
                <a:solidFill>
                  <a:schemeClr val="accent1"/>
                </a:solidFill>
              </a:rPr>
              <a:t>სურვილს</a:t>
            </a:r>
            <a:r>
              <a:rPr lang="ka-GE" sz="1700" dirty="0" smtClean="0">
                <a:solidFill>
                  <a:schemeClr val="accent1"/>
                </a:solidFill>
              </a:rPr>
              <a:t> </a:t>
            </a:r>
          </a:p>
          <a:p>
            <a:pPr marL="109728" indent="0" algn="just">
              <a:lnSpc>
                <a:spcPct val="114000"/>
              </a:lnSpc>
              <a:spcBef>
                <a:spcPts val="600"/>
              </a:spcBef>
              <a:buNone/>
            </a:pPr>
            <a:endParaRPr lang="ka-GE" sz="1700" b="1" dirty="0" smtClean="0">
              <a:solidFill>
                <a:schemeClr val="accent1"/>
              </a:solidFill>
            </a:endParaRPr>
          </a:p>
          <a:p>
            <a:pPr marL="109728" indent="0" algn="just">
              <a:lnSpc>
                <a:spcPct val="114000"/>
              </a:lnSpc>
              <a:spcBef>
                <a:spcPts val="600"/>
              </a:spcBef>
              <a:buNone/>
            </a:pPr>
            <a:r>
              <a:rPr lang="ka-GE" sz="1700" b="1" dirty="0" smtClean="0">
                <a:solidFill>
                  <a:schemeClr val="accent1"/>
                </a:solidFill>
              </a:rPr>
              <a:t>პროგრამაში ჩართულია 250-ზე მეტი სტაციონარული და 300-მდე ამბულატორიული დაწესებულება</a:t>
            </a:r>
            <a:endParaRPr lang="en-US" sz="1700" b="1" dirty="0" smtClean="0">
              <a:solidFill>
                <a:schemeClr val="accent1"/>
              </a:solidFill>
            </a:endParaRPr>
          </a:p>
          <a:p>
            <a:pPr marL="0" lvl="0" indent="0" algn="just">
              <a:spcAft>
                <a:spcPts val="1600"/>
              </a:spcAft>
              <a:buFont typeface="Wingdings" pitchFamily="2" charset="2"/>
              <a:buChar char="Ø"/>
            </a:pPr>
            <a:endParaRPr lang="ka-GE" sz="1700" b="1" dirty="0" smtClean="0">
              <a:solidFill>
                <a:schemeClr val="accent1"/>
              </a:solidFill>
            </a:endParaRPr>
          </a:p>
          <a:p>
            <a:pPr marL="0" lvl="0" indent="0" algn="ctr">
              <a:spcAft>
                <a:spcPts val="1600"/>
              </a:spcAft>
              <a:buNone/>
            </a:pPr>
            <a:endParaRPr lang="ka-GE" b="1" dirty="0" smtClean="0">
              <a:solidFill>
                <a:schemeClr val="accent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აივ-ინფექციის/შიდსის მართვა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მოსარგებლეები:</a:t>
            </a:r>
          </a:p>
          <a:p>
            <a:pPr algn="just">
              <a:buFont typeface="Wingdings" pitchFamily="2" charset="2"/>
              <a:buChar char="ü"/>
            </a:pPr>
            <a:r>
              <a:rPr lang="ka-GE" sz="1400" b="1" dirty="0" smtClean="0">
                <a:solidFill>
                  <a:schemeClr val="accent1"/>
                </a:solidFill>
              </a:rPr>
              <a:t>საქართველოს მოქალაქეები</a:t>
            </a:r>
            <a:r>
              <a:rPr lang="ka-GE" sz="1400" dirty="0" smtClean="0">
                <a:solidFill>
                  <a:schemeClr val="accent1"/>
                </a:solidFill>
              </a:rPr>
              <a:t> (ასევე მკურნალობისათვის საჭირო სპეციფიკური ანტირეტროვირუსული მედიკამენტების მოსარგებლეები ამ მუხლში მითითებულ პირებთან ერთად ცენტრში შექმნილი კომისიის გადაწყვეტილებით შეიძლება იყვნენ საქართველოში მუდმივად მცხოვრები უცხო ქვეყნის მოქალაქეები ან მოქალაქეობის არმქონე პირები) </a:t>
            </a:r>
          </a:p>
          <a:p>
            <a:pPr algn="just">
              <a:buFont typeface="Wingdings" pitchFamily="2" charset="2"/>
              <a:buChar char="ü"/>
            </a:pPr>
            <a:r>
              <a:rPr lang="ka-GE" sz="1400" dirty="0" smtClean="0">
                <a:solidFill>
                  <a:schemeClr val="accent1"/>
                </a:solidFill>
              </a:rPr>
              <a:t>პენიტენციურ დაწესებულებებში მყოფი პირები, იდენტიფიკაციის დამადასტურებელი ოფიციალური დოკუმენტის არქონის მიუხედავად. </a:t>
            </a:r>
          </a:p>
          <a:p>
            <a:pPr algn="just">
              <a:buFont typeface="Wingdings" pitchFamily="2" charset="2"/>
              <a:buChar char="ü"/>
            </a:pPr>
            <a:r>
              <a:rPr lang="ka-GE" sz="1400" dirty="0" smtClean="0">
                <a:solidFill>
                  <a:schemeClr val="accent1"/>
                </a:solidFill>
              </a:rPr>
              <a:t>მაღალი რისკის ჯგუფები (ინექციური ნარკოტიკების მომხმარებლები და მათი სქესობრივი პარტნიორები, მამაკაცები რომლებსაც აქვთ სქესობრივი კავშირი მამაკაცთან (მსმ), პირები, რომლებსაც აქვთ სქესობრივი კავშირი რაიმე სახის ანაზღაურების მიღების მიზნით (სექსმუშაკი) და მათი კლიენტები) „აივ-ინფექცია/შიდსის რუტინული ეპიდზედამხედველობის მეთოდური რეკომენდაციების „დამტკიცების შესახებ" საქართველოს შრომის, ჯანმრთელობისა და სოციალური დაცვის მინისტრის 2010 წლის 23 ივლისის №217/ო ბრძანებით განსაზღვრული წესის შესაბამისად (15- ნიშნა დაშიფრული კოდით) იდენტიფიცირებული პირები</a:t>
            </a:r>
            <a:r>
              <a:rPr lang="ka-GE" sz="1400" dirty="0" smtClean="0"/>
              <a:t>.</a:t>
            </a:r>
            <a:endParaRPr lang="ka-GE" sz="1400" dirty="0">
              <a:solidFill>
                <a:schemeClr val="accent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აივ-ინფექციის/შიდსის მართვა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კომპონენტებია:</a:t>
            </a:r>
          </a:p>
          <a:p>
            <a:pPr algn="just">
              <a:buFont typeface="Courier New" pitchFamily="49" charset="0"/>
              <a:buChar char="o"/>
            </a:pPr>
            <a:r>
              <a:rPr lang="ka-GE" sz="1700" dirty="0" smtClean="0">
                <a:solidFill>
                  <a:schemeClr val="accent1"/>
                </a:solidFill>
              </a:rPr>
              <a:t>აივ-ინფექცია/შიდსზე ნებაყოფლობითი კონსულტირება და ტესტირება; მ.შ. აივ-ინფექცია/შიდსზე სკრინინგული კვლევისათვის საჭირო ტესტსისტემების და სახარჯი მასალების შესყიდვა</a:t>
            </a:r>
          </a:p>
          <a:p>
            <a:pPr algn="just">
              <a:buNone/>
            </a:pPr>
            <a:endParaRPr lang="ka-GE" sz="1700" dirty="0" smtClean="0">
              <a:solidFill>
                <a:schemeClr val="accent1"/>
              </a:solidFill>
            </a:endParaRPr>
          </a:p>
          <a:p>
            <a:pPr algn="just">
              <a:buFont typeface="Courier New" pitchFamily="49" charset="0"/>
              <a:buChar char="o"/>
            </a:pPr>
            <a:r>
              <a:rPr lang="ka-GE" sz="1700" dirty="0" smtClean="0">
                <a:solidFill>
                  <a:schemeClr val="accent1"/>
                </a:solidFill>
              </a:rPr>
              <a:t> აივ-ინფექცია/შიდსით დაავადებულთა ამბულატორიული მომსახურებით უზრუნველყოფა</a:t>
            </a:r>
          </a:p>
          <a:p>
            <a:pPr algn="just">
              <a:buNone/>
            </a:pPr>
            <a:endParaRPr lang="ka-GE" sz="1700" dirty="0" smtClean="0">
              <a:solidFill>
                <a:schemeClr val="accent1"/>
              </a:solidFill>
            </a:endParaRPr>
          </a:p>
          <a:p>
            <a:pPr algn="just">
              <a:buFont typeface="Courier New" pitchFamily="49" charset="0"/>
              <a:buChar char="o"/>
            </a:pPr>
            <a:r>
              <a:rPr lang="ka-GE" sz="1700" dirty="0" smtClean="0">
                <a:solidFill>
                  <a:schemeClr val="accent1"/>
                </a:solidFill>
              </a:rPr>
              <a:t>აივ-ინფექცია/შიდსით დაავადებულთა სტაციონარული მომსახურებით უზრუნველყოფა; აივ-ინფექცია/შიდსის სამკურნალო პირველი და მეორე რიგის მედიკამენტების შესყიდვა, სამედიცინო მომსახურება სიფილისზე ეჭვის შემთხვევაში.</a:t>
            </a:r>
            <a:endParaRPr lang="ka-GE" sz="1700" b="1" u="sng" dirty="0" smtClean="0">
              <a:solidFill>
                <a:schemeClr val="accent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დედათა და ბავშვთა ჯანმრთელობა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solidFill>
                  <a:schemeClr val="accent1"/>
                </a:solidFill>
              </a:rPr>
              <a:t>	პროგრამის მიზანია დედათა და ახალშობილთა სიკვდილიანობის შემცირება, ნაადრევი მშობიარობების რიცხვისა და თანდაყოლილი ანომალიების განვითარების შემცირება ორსულთა ეფექტიანი პატრონაჟისა და მაღალკვალიფიციური სამედიცინო დახმარების გეოგრაფიული და ფინანსური ხელმისაწვდომობის გაზრდისა და მედიკამენტებით უზრუნველყოფის გზით.</a:t>
            </a:r>
            <a:endParaRPr lang="en-US" sz="1800" dirty="0" smtClean="0">
              <a:solidFill>
                <a:schemeClr val="accent1"/>
              </a:solidFill>
            </a:endParaRPr>
          </a:p>
          <a:p>
            <a:pPr algn="just">
              <a:buNone/>
            </a:pPr>
            <a:endParaRPr lang="ka-GE" sz="1800" dirty="0" smtClean="0">
              <a:solidFill>
                <a:schemeClr val="accent1"/>
              </a:solidFill>
            </a:endParaRPr>
          </a:p>
          <a:p>
            <a:pPr algn="just">
              <a:buFont typeface="Wingdings" pitchFamily="2" charset="2"/>
              <a:buChar char="v"/>
            </a:pPr>
            <a:r>
              <a:rPr lang="ka-GE" sz="1800" b="1" u="sng" dirty="0" smtClean="0">
                <a:solidFill>
                  <a:schemeClr val="accent1"/>
                </a:solidFill>
              </a:rPr>
              <a:t>პროგრამის მოსარგებლეები</a:t>
            </a:r>
            <a:endParaRPr lang="en-US" sz="1800" b="1" u="sng" dirty="0" smtClean="0">
              <a:solidFill>
                <a:schemeClr val="accent1"/>
              </a:solidFill>
            </a:endParaRPr>
          </a:p>
          <a:p>
            <a:pPr algn="just">
              <a:buNone/>
            </a:pPr>
            <a:r>
              <a:rPr lang="en-US" sz="1800" dirty="0" smtClean="0">
                <a:solidFill>
                  <a:schemeClr val="accent1"/>
                </a:solidFill>
              </a:rPr>
              <a:t>	</a:t>
            </a:r>
            <a:r>
              <a:rPr lang="ka-GE" sz="1800" dirty="0" smtClean="0">
                <a:solidFill>
                  <a:schemeClr val="accent1"/>
                </a:solidFill>
              </a:rPr>
              <a:t>საქართველოს მოქალაქეები და საქართველოში მუდმივად მცხოვრები პირები, დანართი 8.1-ის შესაბამისად</a:t>
            </a: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დედათა და ბავშვთა ჯანმრთელობა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a:t>
            </a:r>
            <a:endParaRPr lang="en-US" sz="1800" b="1" u="sng" dirty="0" smtClean="0">
              <a:solidFill>
                <a:schemeClr val="accent1"/>
              </a:solidFill>
            </a:endParaRPr>
          </a:p>
          <a:p>
            <a:pPr algn="just">
              <a:buFont typeface="Courier New" pitchFamily="49" charset="0"/>
              <a:buChar char="o"/>
            </a:pPr>
            <a:r>
              <a:rPr lang="ka-GE" sz="1600" dirty="0" smtClean="0">
                <a:solidFill>
                  <a:schemeClr val="accent1"/>
                </a:solidFill>
              </a:rPr>
              <a:t>ანტენატალური მეთვალყურეობა</a:t>
            </a:r>
            <a:endParaRPr lang="en-US" sz="1600" dirty="0" smtClean="0">
              <a:solidFill>
                <a:schemeClr val="accent1"/>
              </a:solidFill>
            </a:endParaRPr>
          </a:p>
          <a:p>
            <a:pPr algn="just">
              <a:buFont typeface="Courier New" pitchFamily="49" charset="0"/>
              <a:buChar char="o"/>
            </a:pPr>
            <a:r>
              <a:rPr lang="ka-GE" sz="1600" dirty="0" smtClean="0">
                <a:solidFill>
                  <a:schemeClr val="accent1"/>
                </a:solidFill>
              </a:rPr>
              <a:t>მაღალი რისკის ორსულთა, მშობიარეთა და მელოგინეთა მკურნალობა; გენეტიკური პათოლოგიების ადრეული გამოვლენა</a:t>
            </a:r>
            <a:endParaRPr lang="en-US" sz="1600" dirty="0" smtClean="0">
              <a:solidFill>
                <a:schemeClr val="accent1"/>
              </a:solidFill>
            </a:endParaRPr>
          </a:p>
          <a:p>
            <a:pPr algn="just">
              <a:buFont typeface="Courier New" pitchFamily="49" charset="0"/>
              <a:buChar char="o"/>
            </a:pPr>
            <a:r>
              <a:rPr lang="ka-GE" sz="1600" dirty="0" smtClean="0">
                <a:solidFill>
                  <a:schemeClr val="accent1"/>
                </a:solidFill>
              </a:rPr>
              <a:t>ორსულებში </a:t>
            </a:r>
            <a:r>
              <a:rPr lang="en-US" sz="1600" dirty="0" smtClean="0">
                <a:solidFill>
                  <a:schemeClr val="accent1"/>
                </a:solidFill>
              </a:rPr>
              <a:t>B </a:t>
            </a:r>
            <a:r>
              <a:rPr lang="ka-GE" sz="1600" dirty="0" smtClean="0">
                <a:solidFill>
                  <a:schemeClr val="accent1"/>
                </a:solidFill>
              </a:rPr>
              <a:t>და </a:t>
            </a:r>
            <a:r>
              <a:rPr lang="en-US" sz="1600" dirty="0" smtClean="0">
                <a:solidFill>
                  <a:schemeClr val="accent1"/>
                </a:solidFill>
              </a:rPr>
              <a:t>C </a:t>
            </a:r>
            <a:r>
              <a:rPr lang="ka-GE" sz="1600" dirty="0" smtClean="0">
                <a:solidFill>
                  <a:schemeClr val="accent1"/>
                </a:solidFill>
              </a:rPr>
              <a:t>ჰეპატიტების, აივ-ინფექციის/შიდსის და სიფილისის განსაზღვრისათვის საჭირო ტესტებითა და სახარჯი მასალებით უზრუნველყოფა</a:t>
            </a:r>
            <a:endParaRPr lang="en-US" sz="1600" dirty="0" smtClean="0">
              <a:solidFill>
                <a:schemeClr val="accent1"/>
              </a:solidFill>
            </a:endParaRPr>
          </a:p>
          <a:p>
            <a:pPr algn="just">
              <a:buFont typeface="Courier New" pitchFamily="49" charset="0"/>
              <a:buChar char="o"/>
            </a:pPr>
            <a:r>
              <a:rPr lang="ka-GE" sz="1600" dirty="0" smtClean="0">
                <a:solidFill>
                  <a:schemeClr val="accent1"/>
                </a:solidFill>
              </a:rPr>
              <a:t>ახალშობილთა და ბავშვთა სკრინინგი ჰიპოთირეოზზე, ფენილკეტონურიაზე, ჰიპერფენილალანინემიასა და მუკოვისციდოზზე</a:t>
            </a:r>
            <a:endParaRPr lang="en-US" sz="1600" dirty="0" smtClean="0">
              <a:solidFill>
                <a:schemeClr val="accent1"/>
              </a:solidFill>
            </a:endParaRPr>
          </a:p>
          <a:p>
            <a:pPr algn="just">
              <a:buFont typeface="Courier New" pitchFamily="49" charset="0"/>
              <a:buChar char="o"/>
            </a:pPr>
            <a:r>
              <a:rPr lang="ka-GE" sz="1600" dirty="0" smtClean="0">
                <a:solidFill>
                  <a:schemeClr val="accent1"/>
                </a:solidFill>
              </a:rPr>
              <a:t>ახალშობილთა სმენის სკრინინგული გამოკვლევა</a:t>
            </a:r>
            <a:endParaRPr lang="en-US" sz="1600" dirty="0" smtClean="0">
              <a:solidFill>
                <a:schemeClr val="accent1"/>
              </a:solidFill>
            </a:endParaRPr>
          </a:p>
          <a:p>
            <a:pPr algn="just">
              <a:buFont typeface="Courier New" pitchFamily="49" charset="0"/>
              <a:buChar char="o"/>
            </a:pPr>
            <a:r>
              <a:rPr lang="ka-GE" sz="1600" dirty="0" smtClean="0">
                <a:solidFill>
                  <a:schemeClr val="accent1"/>
                </a:solidFill>
              </a:rPr>
              <a:t>ორსულთა მედიკამენტებით უზრუნველყოფა - ფოლუმის მჟავისა და რკინის პრეპარატების შესყიდვა, მიკროელემენტების შემცველი საკვები დანამატის შესყიდვა, სამკურნალო საშუალებების ტრანსპორტირება, შენახვა და გაცემა</a:t>
            </a:r>
            <a:endParaRPr lang="ka-GE" sz="1600" b="1" u="sng" dirty="0" smtClean="0">
              <a:solidFill>
                <a:schemeClr val="accent1"/>
              </a:solidFill>
            </a:endParaRPr>
          </a:p>
          <a:p>
            <a:pPr algn="just">
              <a:buFont typeface="Wingdings" pitchFamily="2" charset="2"/>
              <a:buChar char="v"/>
            </a:pP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ნარკომანიით დაავადებულ პაციენტთა მკურნალობა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endParaRPr lang="ka-GE" sz="1600" b="1" u="sng" dirty="0" smtClean="0">
              <a:solidFill>
                <a:schemeClr val="accent1"/>
              </a:solidFill>
            </a:endParaRPr>
          </a:p>
          <a:p>
            <a:pPr algn="just">
              <a:buFont typeface="Wingdings" pitchFamily="2" charset="2"/>
              <a:buChar char="v"/>
            </a:pPr>
            <a:endParaRPr lang="ka-GE" sz="2000" b="1" u="sng" dirty="0" smtClean="0">
              <a:solidFill>
                <a:schemeClr val="accent1"/>
              </a:solidFill>
            </a:endParaRPr>
          </a:p>
          <a:p>
            <a:pPr algn="just">
              <a:buNone/>
            </a:pPr>
            <a:r>
              <a:rPr lang="ka-GE" sz="2000" b="1" u="sng" dirty="0" smtClean="0">
                <a:solidFill>
                  <a:schemeClr val="accent1"/>
                </a:solidFill>
              </a:rPr>
              <a:t>პროგრამის მიზანი </a:t>
            </a:r>
          </a:p>
          <a:p>
            <a:pPr algn="just">
              <a:buNone/>
            </a:pPr>
            <a:r>
              <a:rPr lang="ka-GE" sz="2000" dirty="0" smtClean="0">
                <a:solidFill>
                  <a:schemeClr val="accent1"/>
                </a:solidFill>
              </a:rPr>
              <a:t>	</a:t>
            </a:r>
          </a:p>
          <a:p>
            <a:pPr algn="just">
              <a:buNone/>
            </a:pPr>
            <a:r>
              <a:rPr lang="ka-GE" sz="2000" dirty="0" smtClean="0">
                <a:solidFill>
                  <a:schemeClr val="accent1"/>
                </a:solidFill>
              </a:rPr>
              <a:t>	პროგრამის მიზანია ნარკოტიკების მოხმარებასთან დაკავშირებული ზიანის შემცირება</a:t>
            </a:r>
          </a:p>
          <a:p>
            <a:pPr algn="just">
              <a:buNone/>
            </a:pPr>
            <a:r>
              <a:rPr lang="ka-GE" sz="2000" dirty="0" smtClean="0">
                <a:solidFill>
                  <a:schemeClr val="accent1"/>
                </a:solidFill>
              </a:rPr>
              <a:t> </a:t>
            </a:r>
            <a:endParaRPr lang="ka-GE" sz="2000" dirty="0">
              <a:solidFill>
                <a:schemeClr val="accent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ნარკომანიით დაავადებულ პაციენტთა მკურნალობა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მოსარგებლეები:</a:t>
            </a:r>
            <a:endParaRPr lang="en-US" sz="2000" b="1" u="sng" dirty="0" smtClean="0">
              <a:solidFill>
                <a:schemeClr val="accent1"/>
              </a:solidFill>
            </a:endParaRPr>
          </a:p>
          <a:p>
            <a:pPr algn="just">
              <a:buFont typeface="Wingdings" pitchFamily="2" charset="2"/>
              <a:buChar char="ü"/>
            </a:pPr>
            <a:r>
              <a:rPr lang="ka-GE" sz="1400" dirty="0" smtClean="0">
                <a:solidFill>
                  <a:schemeClr val="accent1"/>
                </a:solidFill>
              </a:rPr>
              <a:t>პროგრამის მოსარგებლეები არიან </a:t>
            </a:r>
            <a:r>
              <a:rPr lang="ka-GE" sz="1400" b="1" dirty="0" smtClean="0">
                <a:solidFill>
                  <a:schemeClr val="accent1"/>
                </a:solidFill>
              </a:rPr>
              <a:t>საქართველოს მოქალაქეები </a:t>
            </a:r>
            <a:r>
              <a:rPr lang="ka-GE" sz="1400" dirty="0" smtClean="0">
                <a:solidFill>
                  <a:schemeClr val="accent1"/>
                </a:solidFill>
              </a:rPr>
              <a:t>(ასევე პროგრამის მე-3 მუხლის ,,ბ“ ქვეპუნქტის ფარგლებში ჩამანაცვლებელი ფარმაცევტული პროდუქტის მოსარგებლეები ამ მუხლში მითითებულ პირებთან ერთად შეიძლება იყვნენ უცხო ქვეყნის მოქალაქეები, რომლებიც გამომგზავრების მომენტისთვის ჩართულნი იყვნენ უცხოეთში მოქმედ ჩანაცვლებით პროგრამებში)</a:t>
            </a:r>
            <a:endParaRPr lang="en-US" sz="1400" dirty="0" smtClean="0">
              <a:solidFill>
                <a:schemeClr val="accent1"/>
              </a:solidFill>
            </a:endParaRPr>
          </a:p>
          <a:p>
            <a:pPr algn="just">
              <a:buFont typeface="Wingdings" pitchFamily="2" charset="2"/>
              <a:buChar char="ü"/>
            </a:pPr>
            <a:r>
              <a:rPr lang="ka-GE" sz="1400" dirty="0" smtClean="0">
                <a:solidFill>
                  <a:schemeClr val="accent1"/>
                </a:solidFill>
              </a:rPr>
              <a:t>პროგრამის მე-3 მუხლის ,,გ“ ქვეპუნქტის მოსარგებლეები არიან პენიტენციურ დაწესებულებებში მყოფი პირები, კანონმდებლობით გათვალისწინებული იდენტიფიკაციის დამადასტურებელი ოფიციალური დოკუმენტის არქონის მიუხედავად.</a:t>
            </a:r>
            <a:endParaRPr lang="en-US" sz="1400" dirty="0" smtClean="0">
              <a:solidFill>
                <a:schemeClr val="accent1"/>
              </a:solidFill>
            </a:endParaRPr>
          </a:p>
          <a:p>
            <a:pPr algn="just">
              <a:buFont typeface="Wingdings" pitchFamily="2" charset="2"/>
              <a:buChar char="ü"/>
            </a:pPr>
            <a:r>
              <a:rPr lang="ka-GE" sz="1400" dirty="0" smtClean="0">
                <a:solidFill>
                  <a:schemeClr val="accent1"/>
                </a:solidFill>
              </a:rPr>
              <a:t>პროგრამის მე-3 მუხლის „ბ“ ქვეპუნქტის მოსარგებლეები არიან ასევე 2017 წლის 1 ივლისამდე შიდსთან, ტუბერკულოზსა და მალარიასთან ბრძოლის გლობალური ფონდის მეთადონით ჩანაცვლებითი მკურნალობის პროგრამაში ჩართული ბენეფიციარები, საქართველოს მოქალაქეობის დამადასტურებელი დოკუმენტის არქონის მიუხედავად.</a:t>
            </a:r>
            <a:endParaRPr lang="ka-GE" sz="1400" b="1" u="sng" dirty="0" smtClean="0">
              <a:solidFill>
                <a:schemeClr val="accent1"/>
              </a:solidFill>
            </a:endParaRPr>
          </a:p>
          <a:p>
            <a:pPr algn="just">
              <a:buNone/>
            </a:pPr>
            <a:r>
              <a:rPr lang="ka-GE" sz="2000" dirty="0" smtClean="0">
                <a:solidFill>
                  <a:schemeClr val="accent1"/>
                </a:solidFill>
              </a:rPr>
              <a:t> </a:t>
            </a:r>
            <a:endParaRPr lang="ka-GE" sz="2000" dirty="0">
              <a:solidFill>
                <a:schemeClr val="accent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ნარკომანიით დაავადებულ პაციენტთა მკურნალობა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კომპონენტებია:</a:t>
            </a:r>
          </a:p>
          <a:p>
            <a:pPr algn="just">
              <a:buFont typeface="Courier New" pitchFamily="49" charset="0"/>
              <a:buChar char="o"/>
            </a:pPr>
            <a:r>
              <a:rPr lang="ka-GE" sz="1500" dirty="0" smtClean="0">
                <a:solidFill>
                  <a:schemeClr val="accent1"/>
                </a:solidFill>
              </a:rPr>
              <a:t>სტაციონარული დეტოქსიკაცია და პირველადი რეაბილიტაცია ოპიოიდების, სტიმულატორების და სხვა ფსიქოაქტიური ნივთიერებების, მოხმარებით გამოწვეული ფსიქიკური და ქცევითი აშლილობების დროს</a:t>
            </a:r>
          </a:p>
          <a:p>
            <a:pPr algn="just">
              <a:buFont typeface="Courier New" pitchFamily="49" charset="0"/>
              <a:buChar char="o"/>
            </a:pPr>
            <a:r>
              <a:rPr lang="ka-GE" sz="1500" dirty="0" smtClean="0">
                <a:solidFill>
                  <a:schemeClr val="accent1"/>
                </a:solidFill>
              </a:rPr>
              <a:t>ჩანაცვლებითი თერაპიის განხორციელება და ჩამანაცვლებელი ფარმაცევტული პროდუქტის მიწოდების (ტრანსპორტირება, ბადრაგირება) უზრუნველყოფა ქ. თბილისსა და რეგიონებში; ჩამანაცვლებელი ფარმაცევტული პროდუქტის შესყიდვა</a:t>
            </a:r>
          </a:p>
          <a:p>
            <a:pPr algn="just">
              <a:buFont typeface="Courier New" pitchFamily="49" charset="0"/>
              <a:buChar char="o"/>
            </a:pPr>
            <a:r>
              <a:rPr lang="ka-GE" sz="1500" dirty="0" smtClean="0">
                <a:solidFill>
                  <a:schemeClr val="accent1"/>
                </a:solidFill>
              </a:rPr>
              <a:t>ჩამანაცვლებელი ფარმაცევტული პროდუქტის ტრანსპორტირება, შენახვა და გაცემა; №2 და №8 პენიტენციურ დაწესებულებაში ჩამანაცვლებელი ფარმაცევტული პროდუქტით ხანმოკლე და ხანგრძლივი დეტოქსიკაციის უზრუნველყოფა</a:t>
            </a:r>
          </a:p>
          <a:p>
            <a:pPr algn="just">
              <a:buFont typeface="Courier New" pitchFamily="49" charset="0"/>
              <a:buChar char="o"/>
            </a:pPr>
            <a:r>
              <a:rPr lang="ka-GE" sz="1500" dirty="0" smtClean="0">
                <a:solidFill>
                  <a:schemeClr val="accent1"/>
                </a:solidFill>
              </a:rPr>
              <a:t>ეფექტურობის შეფასების კომპონენტი</a:t>
            </a:r>
          </a:p>
          <a:p>
            <a:pPr algn="just">
              <a:buFont typeface="Courier New" pitchFamily="49" charset="0"/>
              <a:buChar char="o"/>
            </a:pPr>
            <a:r>
              <a:rPr lang="ka-GE" sz="1500" dirty="0" smtClean="0">
                <a:solidFill>
                  <a:schemeClr val="accent1"/>
                </a:solidFill>
              </a:rPr>
              <a:t>ალკოჰოლის მიღებით გამოწვეული ფსიქიკური და ქცევითი აშლილობების სტაციონარული მომსახურება.</a:t>
            </a:r>
            <a:endParaRPr lang="en-US" sz="1500" b="1" u="sng" dirty="0" smtClean="0">
              <a:solidFill>
                <a:schemeClr val="accent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ჯანმრთელობის ხელშეწყობა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solidFill>
                  <a:schemeClr val="accent1"/>
                </a:solidFill>
              </a:rPr>
              <a:t>	პროგრამის მიზანია საქართველოს მოსახლეობის ჯანმრთელობის შესახებ განათლება და ცნობიერების ამაღლება, ასევე, ჯანმრთელობის ხელშემწყობი გარემოს შექმნა, რაც ჯანმრთელობის განმსაზღვრელი ფაქტორების უკეთესი კონტროლისა და გაუმჯობესების საშუალებას წარმოადგენს.</a:t>
            </a:r>
          </a:p>
          <a:p>
            <a:pPr algn="just">
              <a:buNone/>
            </a:pPr>
            <a:endParaRPr lang="ka-GE" sz="1800" dirty="0" smtClean="0">
              <a:solidFill>
                <a:schemeClr val="accent1"/>
              </a:solidFill>
            </a:endParaRPr>
          </a:p>
          <a:p>
            <a:pPr algn="just">
              <a:buFont typeface="Wingdings" pitchFamily="2" charset="2"/>
              <a:buChar char="v"/>
            </a:pPr>
            <a:r>
              <a:rPr lang="ka-GE" sz="1800" b="1" u="sng" dirty="0" smtClean="0">
                <a:solidFill>
                  <a:schemeClr val="accent1"/>
                </a:solidFill>
              </a:rPr>
              <a:t>პროგრამის მოსარგებლეები</a:t>
            </a:r>
            <a:endParaRPr lang="en-US" sz="1800" b="1" u="sng" dirty="0" smtClean="0">
              <a:solidFill>
                <a:schemeClr val="accent1"/>
              </a:solidFill>
            </a:endParaRPr>
          </a:p>
          <a:p>
            <a:pPr algn="just">
              <a:buNone/>
            </a:pPr>
            <a:r>
              <a:rPr lang="en-US" sz="1800" dirty="0" smtClean="0">
                <a:solidFill>
                  <a:schemeClr val="accent1"/>
                </a:solidFill>
              </a:rPr>
              <a:t>	</a:t>
            </a:r>
            <a:r>
              <a:rPr lang="ka-GE" sz="1800" dirty="0" smtClean="0"/>
              <a:t> </a:t>
            </a:r>
            <a:r>
              <a:rPr lang="ka-GE" sz="1800" dirty="0" smtClean="0">
                <a:solidFill>
                  <a:schemeClr val="accent1"/>
                </a:solidFill>
              </a:rPr>
              <a:t>პროგრამის მოსარგებლეა </a:t>
            </a:r>
            <a:r>
              <a:rPr lang="ka-GE" sz="1800" b="1" dirty="0" smtClean="0">
                <a:solidFill>
                  <a:schemeClr val="accent1"/>
                </a:solidFill>
              </a:rPr>
              <a:t>ქვეყნის მოსახლეობა</a:t>
            </a: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ჯანმრთელობის ხელშეწყობა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 </a:t>
            </a:r>
            <a:endParaRPr lang="ka-GE" sz="1600" dirty="0" smtClean="0"/>
          </a:p>
          <a:p>
            <a:pPr algn="just">
              <a:buFont typeface="Courier New" pitchFamily="49" charset="0"/>
              <a:buChar char="o"/>
            </a:pPr>
            <a:r>
              <a:rPr lang="ka-GE" sz="1600" dirty="0" smtClean="0">
                <a:solidFill>
                  <a:schemeClr val="accent1"/>
                </a:solidFill>
              </a:rPr>
              <a:t>თამბაქოს მოხმარების კონტროლის გაძლიერება</a:t>
            </a:r>
          </a:p>
          <a:p>
            <a:pPr algn="just">
              <a:buFont typeface="Courier New" pitchFamily="49" charset="0"/>
              <a:buChar char="o"/>
            </a:pPr>
            <a:r>
              <a:rPr lang="ka-GE" sz="1600" dirty="0" smtClean="0">
                <a:solidFill>
                  <a:schemeClr val="accent1"/>
                </a:solidFill>
              </a:rPr>
              <a:t>ჯანსაღი კვების შესახებ განათლება </a:t>
            </a:r>
          </a:p>
          <a:p>
            <a:pPr algn="just">
              <a:buFont typeface="Courier New" pitchFamily="49" charset="0"/>
              <a:buChar char="o"/>
            </a:pPr>
            <a:r>
              <a:rPr lang="ka-GE" sz="1600" dirty="0" smtClean="0">
                <a:solidFill>
                  <a:schemeClr val="accent1"/>
                </a:solidFill>
              </a:rPr>
              <a:t>ალკოჰოლის ჭარბი მოხმარების შესახებ ცნობიერების ამაღლება </a:t>
            </a:r>
          </a:p>
          <a:p>
            <a:pPr algn="just">
              <a:buFont typeface="Courier New" pitchFamily="49" charset="0"/>
              <a:buChar char="o"/>
            </a:pPr>
            <a:r>
              <a:rPr lang="ka-GE" sz="1600" dirty="0" smtClean="0">
                <a:solidFill>
                  <a:schemeClr val="accent1"/>
                </a:solidFill>
              </a:rPr>
              <a:t>ფიზიკური აქტივობის ხელშეწყობა</a:t>
            </a:r>
          </a:p>
          <a:p>
            <a:pPr algn="just">
              <a:buFont typeface="Courier New" pitchFamily="49" charset="0"/>
              <a:buChar char="o"/>
            </a:pPr>
            <a:r>
              <a:rPr lang="en-US" sz="1600" dirty="0" smtClean="0">
                <a:solidFill>
                  <a:schemeClr val="accent1"/>
                </a:solidFill>
              </a:rPr>
              <a:t>C </a:t>
            </a:r>
            <a:r>
              <a:rPr lang="ka-GE" sz="1600" dirty="0" smtClean="0">
                <a:solidFill>
                  <a:schemeClr val="accent1"/>
                </a:solidFill>
              </a:rPr>
              <a:t>ჰეპატიტის პრევენცია და მოსახლეობის განათლების ხელშეწყობა</a:t>
            </a:r>
          </a:p>
          <a:p>
            <a:pPr algn="just">
              <a:buFont typeface="Courier New" pitchFamily="49" charset="0"/>
              <a:buChar char="o"/>
            </a:pPr>
            <a:r>
              <a:rPr lang="ka-GE" sz="1600" dirty="0" smtClean="0">
                <a:solidFill>
                  <a:schemeClr val="accent1"/>
                </a:solidFill>
              </a:rPr>
              <a:t>ფსიქიკური ჯანმრთელობის ხელშეწყობა</a:t>
            </a:r>
          </a:p>
          <a:p>
            <a:pPr algn="just">
              <a:buFont typeface="Courier New" pitchFamily="49" charset="0"/>
              <a:buChar char="o"/>
            </a:pPr>
            <a:r>
              <a:rPr lang="ka-GE" sz="1600" dirty="0" smtClean="0">
                <a:solidFill>
                  <a:schemeClr val="accent1"/>
                </a:solidFill>
              </a:rPr>
              <a:t>ნივთიერებადამოკიდებულების და აზარტულ თამაშებზე დამოკიდებულების პრევენცია</a:t>
            </a:r>
          </a:p>
          <a:p>
            <a:pPr algn="just">
              <a:buFont typeface="Courier New" pitchFamily="49" charset="0"/>
              <a:buChar char="o"/>
            </a:pPr>
            <a:r>
              <a:rPr lang="ka-GE" sz="1600" dirty="0" smtClean="0">
                <a:solidFill>
                  <a:schemeClr val="accent1"/>
                </a:solidFill>
              </a:rPr>
              <a:t>გარემო და ჯანმრთელობა</a:t>
            </a:r>
          </a:p>
          <a:p>
            <a:pPr algn="just">
              <a:buFont typeface="Courier New" pitchFamily="49" charset="0"/>
              <a:buChar char="o"/>
            </a:pPr>
            <a:r>
              <a:rPr lang="ka-GE" sz="1600" dirty="0" smtClean="0">
                <a:solidFill>
                  <a:schemeClr val="accent1"/>
                </a:solidFill>
              </a:rPr>
              <a:t> ჯანმრთელობის ხელშეწყობის პოპულარიზაცია და გაძლიერება (მათ შორის მასმედიასთან ურთიერთობა, სატელეკომუნიკაციო და/ან საეთერო დროის (მ.შ. სამედიცინო პროფილის) შესყიდვა ჯანმრთელობასთან დაკავშირებულ სხვადასხვა თემებზე).</a:t>
            </a:r>
            <a:endParaRPr lang="ka-GE" sz="1600" b="1" u="sng" dirty="0" smtClean="0">
              <a:solidFill>
                <a:schemeClr val="accent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 ფსიქიკური ჯანმრთელობა </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endParaRPr lang="ka-GE" sz="1600" b="1" u="sng" dirty="0" smtClean="0">
              <a:solidFill>
                <a:schemeClr val="accent1"/>
              </a:solidFill>
            </a:endParaRPr>
          </a:p>
          <a:p>
            <a:pPr algn="just">
              <a:buFont typeface="Wingdings" pitchFamily="2" charset="2"/>
              <a:buChar char="v"/>
            </a:pPr>
            <a:endParaRPr lang="ka-GE" sz="2000" b="1" u="sng" dirty="0" smtClean="0">
              <a:solidFill>
                <a:schemeClr val="accent1"/>
              </a:solidFill>
            </a:endParaRPr>
          </a:p>
          <a:p>
            <a:pPr algn="just">
              <a:buNone/>
            </a:pPr>
            <a:r>
              <a:rPr lang="ka-GE" sz="2000" b="1" u="sng" dirty="0" smtClean="0">
                <a:solidFill>
                  <a:schemeClr val="accent1"/>
                </a:solidFill>
              </a:rPr>
              <a:t>პროგრამის მიზანი </a:t>
            </a:r>
          </a:p>
          <a:p>
            <a:pPr algn="just">
              <a:buNone/>
            </a:pPr>
            <a:r>
              <a:rPr lang="ka-GE" sz="2000" dirty="0" smtClean="0">
                <a:solidFill>
                  <a:schemeClr val="accent1"/>
                </a:solidFill>
              </a:rPr>
              <a:t>	</a:t>
            </a:r>
          </a:p>
          <a:p>
            <a:pPr algn="just">
              <a:buNone/>
            </a:pPr>
            <a:r>
              <a:rPr lang="ka-GE" sz="2000" dirty="0" smtClean="0">
                <a:solidFill>
                  <a:schemeClr val="accent1"/>
                </a:solidFill>
              </a:rPr>
              <a:t>	ფსიქიატრიული მომსახურების გეოგრაფიული და ფინანსური ხელმისაწვდომობის გაზრდა საქართველოს მოსახლეობისათვის</a:t>
            </a:r>
          </a:p>
          <a:p>
            <a:pPr algn="just">
              <a:buNone/>
            </a:pPr>
            <a:r>
              <a:rPr lang="ka-GE" sz="2000" dirty="0" smtClean="0">
                <a:solidFill>
                  <a:schemeClr val="accent1"/>
                </a:solidFill>
              </a:rPr>
              <a:t> </a:t>
            </a:r>
            <a:endParaRPr lang="ka-GE" sz="2000"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dirty="0" smtClean="0"/>
              <a:t>საყოველთაო ჯანდაცვის პროგრამა</a:t>
            </a:r>
            <a:endParaRPr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buFont typeface="Wingdings" pitchFamily="2" charset="2"/>
              <a:buChar char="v"/>
            </a:pPr>
            <a:r>
              <a:rPr lang="en-US" sz="1400" b="1" u="sng" dirty="0" smtClean="0">
                <a:solidFill>
                  <a:schemeClr val="accent1"/>
                </a:solidFill>
                <a:latin typeface="Kozuka Mincho Pro H" pitchFamily="18" charset="-128"/>
                <a:ea typeface="Kozuka Mincho Pro H" pitchFamily="18" charset="-128"/>
              </a:rPr>
              <a:t>I</a:t>
            </a:r>
            <a:r>
              <a:rPr lang="en-US" sz="1400" b="1" u="sng" dirty="0" smtClean="0">
                <a:solidFill>
                  <a:schemeClr val="accent1"/>
                </a:solidFill>
              </a:rPr>
              <a:t> </a:t>
            </a:r>
            <a:r>
              <a:rPr lang="ka-GE" sz="1400" b="1" u="sng" dirty="0" smtClean="0">
                <a:solidFill>
                  <a:schemeClr val="accent1"/>
                </a:solidFill>
              </a:rPr>
              <a:t>ფაზა - 2013 წლის 28 თებერვლი (მინიმალური პაკეტი)</a:t>
            </a:r>
            <a:r>
              <a:rPr lang="ka-GE" sz="1400" b="1" dirty="0" smtClean="0">
                <a:solidFill>
                  <a:schemeClr val="accent1"/>
                </a:solidFill>
              </a:rPr>
              <a:t/>
            </a:r>
            <a:br>
              <a:rPr lang="ka-GE" sz="1400" b="1" dirty="0" smtClean="0">
                <a:solidFill>
                  <a:schemeClr val="accent1"/>
                </a:solidFill>
              </a:rPr>
            </a:br>
            <a:r>
              <a:rPr lang="ka-GE" sz="1400" dirty="0" smtClean="0">
                <a:solidFill>
                  <a:schemeClr val="accent1"/>
                </a:solidFill>
              </a:rPr>
              <a:t>-  გეგმიური ამბულატორია</a:t>
            </a:r>
            <a:br>
              <a:rPr lang="ka-GE" sz="1400" dirty="0" smtClean="0">
                <a:solidFill>
                  <a:schemeClr val="accent1"/>
                </a:solidFill>
              </a:rPr>
            </a:br>
            <a:r>
              <a:rPr lang="ka-GE" sz="1400" dirty="0" smtClean="0">
                <a:solidFill>
                  <a:schemeClr val="accent1"/>
                </a:solidFill>
              </a:rPr>
              <a:t> - გადაუდებელი ამბულატორია და სტაციონარი</a:t>
            </a:r>
          </a:p>
          <a:p>
            <a:pPr>
              <a:buNone/>
            </a:pPr>
            <a:endParaRPr lang="ka-GE" sz="1400" b="1" dirty="0" smtClean="0">
              <a:solidFill>
                <a:schemeClr val="accent1"/>
              </a:solidFill>
            </a:endParaRPr>
          </a:p>
          <a:p>
            <a:pPr>
              <a:buFont typeface="Wingdings" pitchFamily="2" charset="2"/>
              <a:buChar char="v"/>
            </a:pPr>
            <a:r>
              <a:rPr lang="en-US" sz="1400" b="1" u="sng" dirty="0" smtClean="0">
                <a:solidFill>
                  <a:schemeClr val="accent1"/>
                </a:solidFill>
                <a:latin typeface="Kozuka Mincho Pro H" pitchFamily="18" charset="-128"/>
                <a:ea typeface="Kozuka Mincho Pro H" pitchFamily="18" charset="-128"/>
              </a:rPr>
              <a:t>II</a:t>
            </a:r>
            <a:r>
              <a:rPr lang="en-US" sz="1400" b="1" u="sng" dirty="0" smtClean="0">
                <a:solidFill>
                  <a:schemeClr val="accent1"/>
                </a:solidFill>
              </a:rPr>
              <a:t> </a:t>
            </a:r>
            <a:r>
              <a:rPr lang="ka-GE" sz="1400" b="1" u="sng" dirty="0" smtClean="0">
                <a:solidFill>
                  <a:schemeClr val="accent1"/>
                </a:solidFill>
              </a:rPr>
              <a:t>ფაზა - 2013 წლის 1 ივლისი (საბაზისო პაკეტი) </a:t>
            </a:r>
            <a:r>
              <a:rPr lang="ka-GE" sz="1400" b="1" dirty="0" smtClean="0">
                <a:solidFill>
                  <a:schemeClr val="accent1"/>
                </a:solidFill>
              </a:rPr>
              <a:t/>
            </a:r>
            <a:br>
              <a:rPr lang="ka-GE" sz="1400" b="1" dirty="0" smtClean="0">
                <a:solidFill>
                  <a:schemeClr val="accent1"/>
                </a:solidFill>
              </a:rPr>
            </a:br>
            <a:r>
              <a:rPr lang="ka-GE" sz="1400" dirty="0" smtClean="0">
                <a:solidFill>
                  <a:schemeClr val="accent1"/>
                </a:solidFill>
              </a:rPr>
              <a:t>- გეგმიური ამბულატორია</a:t>
            </a:r>
            <a:br>
              <a:rPr lang="ka-GE" sz="1400" dirty="0" smtClean="0">
                <a:solidFill>
                  <a:schemeClr val="accent1"/>
                </a:solidFill>
              </a:rPr>
            </a:br>
            <a:r>
              <a:rPr lang="ka-GE" sz="1400" dirty="0" smtClean="0">
                <a:solidFill>
                  <a:schemeClr val="accent1"/>
                </a:solidFill>
              </a:rPr>
              <a:t>- ლაბორატორიული და დიაგნისტიკური სერვისები</a:t>
            </a:r>
            <a:br>
              <a:rPr lang="ka-GE" sz="1400" dirty="0" smtClean="0">
                <a:solidFill>
                  <a:schemeClr val="accent1"/>
                </a:solidFill>
              </a:rPr>
            </a:br>
            <a:r>
              <a:rPr lang="ka-GE" sz="1400" dirty="0" smtClean="0">
                <a:solidFill>
                  <a:schemeClr val="accent1"/>
                </a:solidFill>
              </a:rPr>
              <a:t>- გადაუდებელი ამბულატორია და სტაციონარი</a:t>
            </a:r>
            <a:br>
              <a:rPr lang="ka-GE" sz="1400" dirty="0" smtClean="0">
                <a:solidFill>
                  <a:schemeClr val="accent1"/>
                </a:solidFill>
              </a:rPr>
            </a:br>
            <a:r>
              <a:rPr lang="ka-GE" sz="1400" dirty="0" smtClean="0">
                <a:solidFill>
                  <a:schemeClr val="accent1"/>
                </a:solidFill>
              </a:rPr>
              <a:t>- გეგმიური ქირურგია</a:t>
            </a:r>
            <a:br>
              <a:rPr lang="ka-GE" sz="1400" dirty="0" smtClean="0">
                <a:solidFill>
                  <a:schemeClr val="accent1"/>
                </a:solidFill>
              </a:rPr>
            </a:br>
            <a:r>
              <a:rPr lang="ka-GE" sz="1400" dirty="0" smtClean="0">
                <a:solidFill>
                  <a:schemeClr val="accent1"/>
                </a:solidFill>
              </a:rPr>
              <a:t>- ქიმიო, ჰორმონო და სხივური თერაპია</a:t>
            </a:r>
            <a:br>
              <a:rPr lang="ka-GE" sz="1400" dirty="0" smtClean="0">
                <a:solidFill>
                  <a:schemeClr val="accent1"/>
                </a:solidFill>
              </a:rPr>
            </a:br>
            <a:r>
              <a:rPr lang="ka-GE" sz="1400" dirty="0" smtClean="0">
                <a:solidFill>
                  <a:schemeClr val="accent1"/>
                </a:solidFill>
              </a:rPr>
              <a:t>- მშობიარობა და საკეისრო კვეთა</a:t>
            </a:r>
            <a:r>
              <a:rPr lang="en-US" sz="1400" dirty="0" smtClean="0">
                <a:solidFill>
                  <a:schemeClr val="accent1"/>
                </a:solidFill>
              </a:rPr>
              <a:t> (</a:t>
            </a:r>
            <a:r>
              <a:rPr lang="ka-GE" sz="1400" dirty="0" smtClean="0">
                <a:solidFill>
                  <a:schemeClr val="accent1"/>
                </a:solidFill>
              </a:rPr>
              <a:t>ყველასთვის)</a:t>
            </a:r>
          </a:p>
          <a:p>
            <a:pPr>
              <a:buNone/>
            </a:pPr>
            <a:endParaRPr lang="ka-GE" sz="1400" b="1" dirty="0" smtClean="0">
              <a:solidFill>
                <a:schemeClr val="accent1"/>
              </a:solidFill>
            </a:endParaRPr>
          </a:p>
          <a:p>
            <a:pPr>
              <a:buFont typeface="Wingdings" pitchFamily="2" charset="2"/>
              <a:buChar char="v"/>
            </a:pPr>
            <a:r>
              <a:rPr lang="en-US" sz="1400" b="1" u="sng" dirty="0" smtClean="0">
                <a:solidFill>
                  <a:schemeClr val="accent1"/>
                </a:solidFill>
              </a:rPr>
              <a:t>III </a:t>
            </a:r>
            <a:r>
              <a:rPr lang="ka-GE" sz="1400" b="1" u="sng" dirty="0" smtClean="0">
                <a:solidFill>
                  <a:schemeClr val="accent1"/>
                </a:solidFill>
              </a:rPr>
              <a:t>ფაზა - 2017 წლის 1 მაისი - მომსახურების სტრატიფიცირება შემოსავლების ჯგუფების მიხედვით  </a:t>
            </a:r>
            <a:r>
              <a:rPr lang="ka-GE" sz="1400" b="1" dirty="0" smtClean="0">
                <a:solidFill>
                  <a:schemeClr val="accent1"/>
                </a:solidFill>
              </a:rPr>
              <a:t/>
            </a:r>
            <a:br>
              <a:rPr lang="ka-GE" sz="1400" b="1" dirty="0" smtClean="0">
                <a:solidFill>
                  <a:schemeClr val="accent1"/>
                </a:solidFill>
              </a:rPr>
            </a:br>
            <a:r>
              <a:rPr lang="ka-GE" sz="1400" dirty="0" smtClean="0">
                <a:solidFill>
                  <a:schemeClr val="accent1"/>
                </a:solidFill>
              </a:rPr>
              <a:t>- გართულებული ორსულობა (2018)</a:t>
            </a:r>
            <a:br>
              <a:rPr lang="ka-GE" sz="1400" dirty="0" smtClean="0">
                <a:solidFill>
                  <a:schemeClr val="accent1"/>
                </a:solidFill>
              </a:rPr>
            </a:br>
            <a:r>
              <a:rPr lang="ka-GE" sz="1400" dirty="0" smtClean="0">
                <a:solidFill>
                  <a:schemeClr val="accent1"/>
                </a:solidFill>
              </a:rPr>
              <a:t>- ინფექციური დაავადებები (2018)</a:t>
            </a:r>
          </a:p>
          <a:p>
            <a:pPr marL="0" lvl="0" indent="0" algn="just">
              <a:spcAft>
                <a:spcPts val="1600"/>
              </a:spcAft>
              <a:buFont typeface="Wingdings" pitchFamily="2" charset="2"/>
              <a:buChar char="Ø"/>
            </a:pPr>
            <a:endParaRPr lang="ka-GE" sz="1700" b="1" dirty="0" smtClean="0">
              <a:solidFill>
                <a:schemeClr val="accent1"/>
              </a:solidFill>
            </a:endParaRPr>
          </a:p>
          <a:p>
            <a:pPr marL="0" lvl="0" indent="0" algn="ctr">
              <a:spcAft>
                <a:spcPts val="1600"/>
              </a:spcAft>
              <a:buNone/>
            </a:pPr>
            <a:endParaRPr lang="ka-GE" b="1" dirty="0" smtClean="0">
              <a:solidFill>
                <a:schemeClr val="accent1"/>
              </a:solidFill>
            </a:endParaRPr>
          </a:p>
          <a:p>
            <a:pPr marL="0" lvl="0" indent="0" algn="l" rtl="0">
              <a:spcBef>
                <a:spcPts val="0"/>
              </a:spcBef>
              <a:spcAft>
                <a:spcPts val="1600"/>
              </a:spcAft>
              <a:buNone/>
            </a:pPr>
            <a:endParaRPr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 ფსიქიკური ჯანმრთელობა </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მოსარგებლეები:</a:t>
            </a:r>
          </a:p>
          <a:p>
            <a:pPr algn="just">
              <a:buFont typeface="Wingdings" pitchFamily="2" charset="2"/>
              <a:buChar char="ü"/>
            </a:pPr>
            <a:r>
              <a:rPr lang="ka-GE" sz="1400" dirty="0" smtClean="0">
                <a:solidFill>
                  <a:schemeClr val="accent1"/>
                </a:solidFill>
              </a:rPr>
              <a:t>პროგრამის მოსარგებლეები არიან </a:t>
            </a:r>
            <a:r>
              <a:rPr lang="ka-GE" sz="1400" b="1" dirty="0" smtClean="0">
                <a:solidFill>
                  <a:schemeClr val="accent1"/>
                </a:solidFill>
              </a:rPr>
              <a:t>საქართველოს მოქალაქეები. </a:t>
            </a:r>
          </a:p>
          <a:p>
            <a:pPr algn="just">
              <a:buFont typeface="Wingdings" pitchFamily="2" charset="2"/>
              <a:buChar char="ü"/>
            </a:pPr>
            <a:r>
              <a:rPr lang="ka-GE" sz="1400" dirty="0" smtClean="0">
                <a:solidFill>
                  <a:schemeClr val="accent1"/>
                </a:solidFill>
              </a:rPr>
              <a:t>პროგრამის მე-3 მუხლის მე-6 პუნქტის „ა.გ“ ქვეპუნქტით გათვალისწინებული იძულებითი ან არანებაყოფლობითი სტაციონარული მომსახურების მოსარგებლეები არიან საქართველოს მოქალაქეები ან პენიტენციურ დაწესებულებებში მყოფი პირები იდენტიფიკაციის დამადასტურებელი ოფიციალური დოკუმენტის არქონის მიუხედავად, რომელთა მიმართაც არსებობს საქართველოს სისხლის სამართლის საპროცესო კოდექსის 191-ე მუხლით გათვალისწინებული სასამართლო გადაწყვეტილება, იძულებითი ან არანებაყოფლობითი ფსიქიატრიული მკურნალობის მიზნით, პირის სტაციონარში მოთავსების შესახებ და რომელთაც უტარდებათ პროგრამის მე-3 მუხლის მე-6 პუნქტის „ა.გ“ ქვეპუნქტით გათვალისწინებული მომსახურება ამავე ქვეპუნქტით განსაზღვრული მომსახურების მიმწოდებელ სამედიცინო დაწესებულებებში</a:t>
            </a:r>
          </a:p>
          <a:p>
            <a:pPr algn="just">
              <a:buFont typeface="Wingdings" pitchFamily="2" charset="2"/>
              <a:buChar char="ü"/>
            </a:pPr>
            <a:r>
              <a:rPr lang="ka-GE" sz="1400" dirty="0" smtClean="0">
                <a:solidFill>
                  <a:schemeClr val="accent1"/>
                </a:solidFill>
              </a:rPr>
              <a:t>სტაციონარული მომსახურების მოსარგებლეები, რომლებსაც ესაჭიროებათ არანებაყოფლობითი მომსახურება, არიან საქართველოს მოქალაქეები, საქართველოში მყოფი უცხო ქვეყნის მოქალაქეები და საქართველოში მუდმივად მცხოვრები მოქალაქეობის არმქონე პირები.  </a:t>
            </a:r>
            <a:endParaRPr lang="ka-GE" sz="1400" dirty="0">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 ფსიქიკური ჯანმრთელობა </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კომპონენტებია: </a:t>
            </a:r>
          </a:p>
          <a:p>
            <a:pPr algn="just">
              <a:buNone/>
            </a:pPr>
            <a:endParaRPr lang="ka-GE" sz="2000" b="1" u="sng" dirty="0" smtClean="0">
              <a:solidFill>
                <a:schemeClr val="accent1"/>
              </a:solidFill>
            </a:endParaRPr>
          </a:p>
          <a:p>
            <a:pPr algn="just">
              <a:buFont typeface="Courier New" pitchFamily="49" charset="0"/>
              <a:buChar char="o"/>
            </a:pPr>
            <a:r>
              <a:rPr lang="ka-GE" sz="1800" dirty="0" smtClean="0">
                <a:solidFill>
                  <a:schemeClr val="accent1"/>
                </a:solidFill>
              </a:rPr>
              <a:t>ფსიქიატრიული ამბულატორიული მომსახურება; ფსიქოსოციალური რეაბილიტაცია</a:t>
            </a:r>
          </a:p>
          <a:p>
            <a:pPr algn="just">
              <a:buFont typeface="Courier New" pitchFamily="49" charset="0"/>
              <a:buChar char="o"/>
            </a:pPr>
            <a:r>
              <a:rPr lang="ka-GE" sz="1800" dirty="0" smtClean="0">
                <a:solidFill>
                  <a:schemeClr val="accent1"/>
                </a:solidFill>
              </a:rPr>
              <a:t>ბავშვთა ფსიქიკური ჯანმრთელობა</a:t>
            </a:r>
          </a:p>
          <a:p>
            <a:pPr algn="just">
              <a:buFont typeface="Courier New" pitchFamily="49" charset="0"/>
              <a:buChar char="o"/>
            </a:pPr>
            <a:r>
              <a:rPr lang="ka-GE" sz="1800" dirty="0" smtClean="0">
                <a:solidFill>
                  <a:schemeClr val="accent1"/>
                </a:solidFill>
              </a:rPr>
              <a:t>ფსიქიატრიული კრიზისული ინტერვენცია</a:t>
            </a:r>
          </a:p>
          <a:p>
            <a:pPr algn="just">
              <a:buFont typeface="Courier New" pitchFamily="49" charset="0"/>
              <a:buChar char="o"/>
            </a:pPr>
            <a:r>
              <a:rPr lang="ka-GE" sz="1800" dirty="0" smtClean="0">
                <a:solidFill>
                  <a:schemeClr val="accent1"/>
                </a:solidFill>
              </a:rPr>
              <a:t>თემზე დაფუძნებული მობილური გუნდის მომსახურება</a:t>
            </a:r>
          </a:p>
          <a:p>
            <a:pPr algn="just">
              <a:buFont typeface="Courier New" pitchFamily="49" charset="0"/>
              <a:buChar char="o"/>
            </a:pPr>
            <a:r>
              <a:rPr lang="ka-GE" sz="1800" dirty="0" smtClean="0">
                <a:solidFill>
                  <a:schemeClr val="accent1"/>
                </a:solidFill>
              </a:rPr>
              <a:t> ბავშვთა და მოზრდილთა სტაციონარული მომსახურება</a:t>
            </a:r>
          </a:p>
          <a:p>
            <a:pPr algn="just">
              <a:buFont typeface="Courier New" pitchFamily="49" charset="0"/>
              <a:buChar char="o"/>
            </a:pPr>
            <a:r>
              <a:rPr lang="ka-GE" sz="1800" dirty="0" smtClean="0">
                <a:solidFill>
                  <a:schemeClr val="accent1"/>
                </a:solidFill>
              </a:rPr>
              <a:t>ფსიქიკური დარღვევების მქონე პირთა თავშესაფრით უზრუნველყოფის კომპონენტი.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 დიაბეტის მართვა </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endParaRPr lang="ka-GE" sz="1600" b="1" u="sng" dirty="0" smtClean="0">
              <a:solidFill>
                <a:schemeClr val="accent1"/>
              </a:solidFill>
            </a:endParaRPr>
          </a:p>
          <a:p>
            <a:pPr algn="just">
              <a:buFont typeface="Wingdings" pitchFamily="2" charset="2"/>
              <a:buChar char="v"/>
            </a:pPr>
            <a:endParaRPr lang="ka-GE" sz="2000" b="1" u="sng" dirty="0" smtClean="0">
              <a:solidFill>
                <a:schemeClr val="accent1"/>
              </a:solidFill>
            </a:endParaRPr>
          </a:p>
          <a:p>
            <a:pPr algn="just">
              <a:buNone/>
            </a:pPr>
            <a:r>
              <a:rPr lang="ka-GE" sz="2000" b="1" u="sng" dirty="0" smtClean="0">
                <a:solidFill>
                  <a:schemeClr val="accent1"/>
                </a:solidFill>
              </a:rPr>
              <a:t>პროგრამის მიზანი </a:t>
            </a:r>
          </a:p>
          <a:p>
            <a:pPr algn="just">
              <a:buNone/>
            </a:pPr>
            <a:r>
              <a:rPr lang="ka-GE" sz="2000" dirty="0" smtClean="0">
                <a:solidFill>
                  <a:schemeClr val="accent1"/>
                </a:solidFill>
              </a:rPr>
              <a:t>	</a:t>
            </a:r>
          </a:p>
          <a:p>
            <a:pPr algn="just">
              <a:buNone/>
            </a:pPr>
            <a:r>
              <a:rPr lang="ka-GE" sz="2000" dirty="0" smtClean="0">
                <a:solidFill>
                  <a:schemeClr val="accent1"/>
                </a:solidFill>
              </a:rPr>
              <a:t>	შაქრიანი და უშაქრო დიაბეტით დაავადებული პაციენტების ამბულატორიული მეთვალყურეობის გაუმჯობესება, შესაძლო გართულებების პრევენცია და სპეციფიკური მედიკამენტებით უზრუნველყოფა</a:t>
            </a:r>
          </a:p>
          <a:p>
            <a:pPr algn="just">
              <a:buNone/>
            </a:pPr>
            <a:r>
              <a:rPr lang="ka-GE" sz="2000" dirty="0" smtClean="0">
                <a:solidFill>
                  <a:schemeClr val="accent1"/>
                </a:solidFill>
              </a:rPr>
              <a:t> </a:t>
            </a:r>
            <a:endParaRPr lang="ka-GE" sz="2000" dirty="0">
              <a:solidFill>
                <a:schemeClr val="accent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 დიაბეტის მართვა </a:t>
            </a:r>
            <a:endParaRPr lang="ka-GE" sz="2200" b="1"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pPr algn="just">
              <a:buNone/>
            </a:pPr>
            <a:r>
              <a:rPr lang="ka-GE" sz="1400" b="1" u="sng" dirty="0" smtClean="0">
                <a:solidFill>
                  <a:schemeClr val="accent1"/>
                </a:solidFill>
              </a:rPr>
              <a:t>პროგრამის მოსარგებლეები:</a:t>
            </a:r>
            <a:r>
              <a:rPr lang="ka-GE" sz="1400" dirty="0" smtClean="0">
                <a:solidFill>
                  <a:schemeClr val="accent1"/>
                </a:solidFill>
              </a:rPr>
              <a:t> </a:t>
            </a:r>
          </a:p>
          <a:p>
            <a:pPr algn="just">
              <a:buFont typeface="Wingdings" pitchFamily="2" charset="2"/>
              <a:buChar char="ü"/>
            </a:pPr>
            <a:r>
              <a:rPr lang="ka-GE" sz="1600" dirty="0" smtClean="0">
                <a:solidFill>
                  <a:schemeClr val="accent1"/>
                </a:solidFill>
              </a:rPr>
              <a:t>პროგრამის მე-3 მუხლის „ა“ ქვეპუნქტით გათვალისწინებული მომსახურების მოსარგებლეები – </a:t>
            </a:r>
            <a:r>
              <a:rPr lang="ka-GE" sz="1600" b="1" dirty="0" smtClean="0">
                <a:solidFill>
                  <a:schemeClr val="accent1"/>
                </a:solidFill>
              </a:rPr>
              <a:t>18 წლამდე ასაკის საქართველოს მოქალაქე შაქრიანი დიაბეტით დაავადებული ბავშვები</a:t>
            </a:r>
            <a:r>
              <a:rPr lang="ka-GE" sz="1600" dirty="0" smtClean="0">
                <a:solidFill>
                  <a:schemeClr val="accent1"/>
                </a:solidFill>
              </a:rPr>
              <a:t>, </a:t>
            </a:r>
            <a:r>
              <a:rPr lang="ka-GE" sz="1600" b="1" dirty="0" smtClean="0">
                <a:solidFill>
                  <a:schemeClr val="accent1"/>
                </a:solidFill>
              </a:rPr>
              <a:t>ასევე 18 წელს გადაცილებული საქართველოს მოქალაქე შაქრიანი დიაბეტით დაავადებული პაციენტები, რომელთაც აღენიშნებათ მხედველობის დაქვეითება (უსინათლოები), აქვთ თანდაყოლილი ცერებრული დამბლა ან/და უშაქრო დიაბეტი, დაუნის სინდრომი ან დუშენ-ერბის დაავადება</a:t>
            </a:r>
          </a:p>
          <a:p>
            <a:pPr algn="just">
              <a:buFont typeface="Wingdings" pitchFamily="2" charset="2"/>
              <a:buChar char="ü"/>
            </a:pPr>
            <a:r>
              <a:rPr lang="ka-GE" sz="1600" dirty="0" smtClean="0">
                <a:solidFill>
                  <a:schemeClr val="accent1"/>
                </a:solidFill>
              </a:rPr>
              <a:t>პროგრამის მე-3 მუხლის „ბ“ ქვეპუნქტით გათვალისწინებული მომსახურების მოსარგებლეები – </a:t>
            </a:r>
            <a:r>
              <a:rPr lang="ka-GE" sz="1600" b="1" dirty="0" smtClean="0">
                <a:solidFill>
                  <a:schemeClr val="accent1"/>
                </a:solidFill>
              </a:rPr>
              <a:t>შაქრიანი და უშაქრო დიაბეტით დაავადებული საქართველოს მოქალაქეები; </a:t>
            </a:r>
          </a:p>
          <a:p>
            <a:pPr algn="just">
              <a:buFont typeface="Wingdings" pitchFamily="2" charset="2"/>
              <a:buChar char="ü"/>
            </a:pPr>
            <a:r>
              <a:rPr lang="ka-GE" sz="1600" dirty="0" smtClean="0">
                <a:solidFill>
                  <a:schemeClr val="accent1"/>
                </a:solidFill>
              </a:rPr>
              <a:t>პროგრამის მე-3 მუხლის „გ“ ქვეპუნქტით გათვალისწინებული მომსახურების მოსარგებლეები – </a:t>
            </a:r>
            <a:r>
              <a:rPr lang="ka-GE" sz="1600" b="1" dirty="0" smtClean="0">
                <a:solidFill>
                  <a:schemeClr val="accent1"/>
                </a:solidFill>
              </a:rPr>
              <a:t>შაქრიანი და უშაქრო დიაბეტით დაავადებული საქართველოს მოქალაქეები, </a:t>
            </a:r>
            <a:r>
              <a:rPr lang="ka-GE" sz="1400" b="1" dirty="0" smtClean="0">
                <a:solidFill>
                  <a:schemeClr val="accent1"/>
                </a:solidFill>
              </a:rPr>
              <a:t>საქართველოში </a:t>
            </a:r>
            <a:r>
              <a:rPr lang="ka-GE" sz="1400" dirty="0" smtClean="0">
                <a:solidFill>
                  <a:schemeClr val="accent1"/>
                </a:solidFill>
              </a:rPr>
              <a:t>მუდმივად მცხოვრები პირები და საქართველოს ოკუპირებულ ტერიტორიაზე მცხოვრები მოსახლეობა. </a:t>
            </a:r>
            <a:endParaRPr lang="ka-GE" sz="1400" dirty="0">
              <a:solidFill>
                <a:schemeClr val="accent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en-US" sz="2400" dirty="0" smtClean="0"/>
              <a:t/>
            </a:r>
            <a:br>
              <a:rPr lang="en-US" sz="2400" dirty="0" smtClean="0"/>
            </a:br>
            <a:r>
              <a:rPr lang="ka-GE" sz="2400" dirty="0" smtClean="0"/>
              <a:t> დიაბეტის მართვა </a:t>
            </a:r>
            <a:endParaRPr lang="ka-GE" sz="2200" b="1"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pPr algn="just">
              <a:buNone/>
            </a:pPr>
            <a:endParaRPr lang="ka-GE" sz="1600" b="1" u="sng" dirty="0" smtClean="0">
              <a:solidFill>
                <a:schemeClr val="accent1"/>
              </a:solidFill>
            </a:endParaRPr>
          </a:p>
          <a:p>
            <a:pPr algn="just">
              <a:buNone/>
            </a:pPr>
            <a:r>
              <a:rPr lang="ka-GE" sz="1800" b="1" u="sng" dirty="0" smtClean="0">
                <a:solidFill>
                  <a:schemeClr val="accent1"/>
                </a:solidFill>
              </a:rPr>
              <a:t>პროგრამის კომპონენტებია: </a:t>
            </a:r>
          </a:p>
          <a:p>
            <a:pPr algn="just">
              <a:buFont typeface="Courier New" pitchFamily="49" charset="0"/>
              <a:buChar char="o"/>
            </a:pPr>
            <a:r>
              <a:rPr lang="ka-GE" sz="1800" dirty="0" smtClean="0">
                <a:solidFill>
                  <a:schemeClr val="accent1"/>
                </a:solidFill>
              </a:rPr>
              <a:t>შაქრიანი დიაბეტით დაავადებულ ბავშვთა მომსახურება; სპეციალიზებული ამბულატორიული დახმარება</a:t>
            </a:r>
          </a:p>
          <a:p>
            <a:pPr algn="just">
              <a:buFont typeface="Courier New" pitchFamily="49" charset="0"/>
              <a:buChar char="o"/>
            </a:pPr>
            <a:r>
              <a:rPr lang="ka-GE" sz="1800" dirty="0" smtClean="0">
                <a:solidFill>
                  <a:schemeClr val="accent1"/>
                </a:solidFill>
              </a:rPr>
              <a:t>შაქრიანი და უშაქრო დიაბეტით დაავადებული მოსახლეობის სპეციფიკური მედიკამენტებითა და საანალიზო ტექნიკური საშუალებებით უზრუნველყოფა</a:t>
            </a:r>
          </a:p>
          <a:p>
            <a:pPr algn="just">
              <a:buFont typeface="Courier New" pitchFamily="49" charset="0"/>
              <a:buChar char="o"/>
            </a:pPr>
            <a:r>
              <a:rPr lang="ka-GE" sz="1800" dirty="0" smtClean="0">
                <a:solidFill>
                  <a:schemeClr val="accent1"/>
                </a:solidFill>
              </a:rPr>
              <a:t>შაქრიანი დიაბეტით დაავადებულ პაციენტთა მედიკამენტებით უზრუნველყოფა</a:t>
            </a:r>
          </a:p>
          <a:p>
            <a:pPr algn="just">
              <a:buFont typeface="Courier New" pitchFamily="49" charset="0"/>
              <a:buChar char="o"/>
            </a:pPr>
            <a:r>
              <a:rPr lang="ka-GE" sz="1800" dirty="0" smtClean="0">
                <a:solidFill>
                  <a:schemeClr val="accent1"/>
                </a:solidFill>
              </a:rPr>
              <a:t>უშაქრო დიაბეტით დაავადებულთა მედიკამენტებით უზრუნველყოფა</a:t>
            </a:r>
          </a:p>
          <a:p>
            <a:pPr algn="just">
              <a:buFont typeface="Courier New" pitchFamily="49" charset="0"/>
              <a:buChar char="o"/>
            </a:pPr>
            <a:r>
              <a:rPr lang="ka-GE" sz="1800" dirty="0" smtClean="0">
                <a:solidFill>
                  <a:schemeClr val="accent1"/>
                </a:solidFill>
              </a:rPr>
              <a:t>სპეციალურ სამკურნალო საშუალებათა ტრანსპორტირების, შენახვისა და გაცემის ხარჯები</a:t>
            </a:r>
            <a:endParaRPr lang="ka-GE" sz="1800" b="1" u="sng" dirty="0" smtClean="0">
              <a:solidFill>
                <a:schemeClr val="accent1"/>
              </a:solidFill>
            </a:endParaRPr>
          </a:p>
          <a:p>
            <a:pPr algn="just">
              <a:buNone/>
            </a:pPr>
            <a:endParaRPr lang="ka-GE" sz="1400" dirty="0">
              <a:solidFill>
                <a:schemeClr val="accent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ბავშვთა ონკოჰემატოლოგიური მომსახურება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solidFill>
                  <a:schemeClr val="accent1"/>
                </a:solidFill>
              </a:rPr>
              <a:t>	 პროგრამის მიზანია 18 წლამდე ასაკის ონკოჰემატოლოგიური პაციენტების ჯანმრთელობის მდგომარეობის გაუმჯობესება ფინანსური ხელმისაწვდომობის გაზრდის გზით.</a:t>
            </a:r>
          </a:p>
          <a:p>
            <a:pPr algn="just">
              <a:buNone/>
            </a:pPr>
            <a:endParaRPr lang="ka-GE" sz="1800" dirty="0" smtClean="0">
              <a:solidFill>
                <a:schemeClr val="accent1"/>
              </a:solidFill>
            </a:endParaRPr>
          </a:p>
          <a:p>
            <a:pPr algn="just">
              <a:buFont typeface="Wingdings" pitchFamily="2" charset="2"/>
              <a:buChar char="v"/>
            </a:pPr>
            <a:r>
              <a:rPr lang="ka-GE" sz="1800" b="1" u="sng" dirty="0" smtClean="0">
                <a:solidFill>
                  <a:schemeClr val="accent1"/>
                </a:solidFill>
              </a:rPr>
              <a:t>პროგრამის მოსარგებლეები</a:t>
            </a:r>
          </a:p>
          <a:p>
            <a:pPr algn="just">
              <a:buNone/>
            </a:pPr>
            <a:r>
              <a:rPr lang="ka-GE" sz="1800" dirty="0" smtClean="0">
                <a:solidFill>
                  <a:schemeClr val="accent1"/>
                </a:solidFill>
              </a:rPr>
              <a:t>	პროგრამის მოსარგებლედ განისაზღვრებიან </a:t>
            </a:r>
            <a:r>
              <a:rPr lang="ka-GE" sz="1800" b="1" dirty="0" smtClean="0">
                <a:solidFill>
                  <a:schemeClr val="accent1"/>
                </a:solidFill>
              </a:rPr>
              <a:t>18 წლამდე ასაკის საქართველოს მოქალაქეები.</a:t>
            </a:r>
            <a:endParaRPr lang="en-US"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ბავშვთა ონკოჰემატოლოგიური მომსახურება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 </a:t>
            </a:r>
          </a:p>
          <a:p>
            <a:pPr algn="just">
              <a:buNone/>
            </a:pPr>
            <a:endParaRPr lang="ka-GE" sz="1800" dirty="0" smtClean="0">
              <a:solidFill>
                <a:schemeClr val="accent1"/>
              </a:solidFill>
            </a:endParaRPr>
          </a:p>
          <a:p>
            <a:pPr algn="just">
              <a:buNone/>
            </a:pPr>
            <a:r>
              <a:rPr lang="ka-GE" sz="1800" dirty="0" smtClean="0">
                <a:solidFill>
                  <a:schemeClr val="accent1"/>
                </a:solidFill>
              </a:rPr>
              <a:t>	პროგრამით გათვალისწინებული მომსახურება მოიცავს ონკოჰემატოლოგიური დაავადებების მქონე 18 წლამდე ასაკის ბავშვთა ამბულატორიულ და სტაციონარულ მკურნალობას</a:t>
            </a:r>
            <a:endParaRPr lang="ka-GE" sz="1800" b="1" u="sng" dirty="0" smtClean="0">
              <a:solidFill>
                <a:schemeClr val="accent1"/>
              </a:solidFill>
            </a:endParaRPr>
          </a:p>
          <a:p>
            <a:pPr algn="just">
              <a:buFont typeface="Wingdings" pitchFamily="2" charset="2"/>
              <a:buChar char="v"/>
            </a:pPr>
            <a:endParaRPr lang="en-US" sz="1800" u="sng" dirty="0" smtClean="0">
              <a:solidFill>
                <a:schemeClr val="accent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დიალიზი და თირკმლის ტრანსპლანტაცია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t>	</a:t>
            </a:r>
            <a:r>
              <a:rPr lang="ka-GE" sz="1800" dirty="0" smtClean="0">
                <a:solidFill>
                  <a:schemeClr val="accent1"/>
                </a:solidFill>
              </a:rPr>
              <a:t>თირკმლის ტერმინალური უკმარისობით დაავადებულთა ჯანმრთელობის მდგომარეობის შენარჩუნება და გაუმჯობესება</a:t>
            </a:r>
          </a:p>
          <a:p>
            <a:pPr algn="just">
              <a:buNone/>
            </a:pPr>
            <a:endParaRPr lang="ka-GE" sz="1800" dirty="0" smtClean="0">
              <a:solidFill>
                <a:schemeClr val="accent1"/>
              </a:solidFill>
            </a:endParaRPr>
          </a:p>
          <a:p>
            <a:pPr algn="just">
              <a:buFont typeface="Wingdings" pitchFamily="2" charset="2"/>
              <a:buChar char="v"/>
            </a:pPr>
            <a:r>
              <a:rPr lang="ka-GE" sz="1800" b="1" u="sng" dirty="0" smtClean="0">
                <a:solidFill>
                  <a:schemeClr val="accent1"/>
                </a:solidFill>
              </a:rPr>
              <a:t>პროგრამის მოსარგებლეები</a:t>
            </a:r>
          </a:p>
          <a:p>
            <a:pPr algn="just">
              <a:buNone/>
            </a:pPr>
            <a:r>
              <a:rPr lang="ka-GE" sz="1800" dirty="0" smtClean="0">
                <a:solidFill>
                  <a:schemeClr val="accent1"/>
                </a:solidFill>
              </a:rPr>
              <a:t>	</a:t>
            </a:r>
            <a:r>
              <a:rPr lang="ka-GE" sz="1800" b="1" dirty="0" smtClean="0">
                <a:solidFill>
                  <a:schemeClr val="accent1"/>
                </a:solidFill>
              </a:rPr>
              <a:t>პროგრამის მოსარგებლეები არიან თირკმლის ტერმინალური უკმარისობით დაავადებული და/ან ორგანოგადანერგილი საქართველოს მოქალაქეები, </a:t>
            </a:r>
            <a:r>
              <a:rPr lang="ka-GE" sz="1800" dirty="0" smtClean="0">
                <a:solidFill>
                  <a:schemeClr val="accent1"/>
                </a:solidFill>
              </a:rPr>
              <a:t>ასევე პენიტენციურ დაწესებულებებში მყოფი სხვა პირები, იდენტიფიკაციის დამადასტურებელი კანონმდებლობით გათვალისწინებული ოფიციალური დოკუმენტის არქონის მიუხედავად</a:t>
            </a:r>
            <a:endParaRPr lang="en-US" sz="1800" u="sng" dirty="0" smtClean="0">
              <a:solidFill>
                <a:schemeClr val="accent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დიალიზი და თირკმლის ტრანსპლანტაცია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 </a:t>
            </a:r>
          </a:p>
          <a:p>
            <a:pPr algn="just">
              <a:buNone/>
            </a:pPr>
            <a:endParaRPr lang="ka-GE" sz="1800" b="1" u="sng" dirty="0" smtClean="0">
              <a:solidFill>
                <a:schemeClr val="accent1"/>
              </a:solidFill>
            </a:endParaRPr>
          </a:p>
          <a:p>
            <a:pPr algn="just">
              <a:buFont typeface="Courier New" pitchFamily="49" charset="0"/>
              <a:buChar char="o"/>
            </a:pPr>
            <a:r>
              <a:rPr lang="ka-GE" sz="1800" dirty="0" smtClean="0">
                <a:solidFill>
                  <a:schemeClr val="accent1"/>
                </a:solidFill>
              </a:rPr>
              <a:t>ჰემოდიალიზით უზრუნველყოფა</a:t>
            </a:r>
          </a:p>
          <a:p>
            <a:pPr algn="just">
              <a:buFont typeface="Courier New" pitchFamily="49" charset="0"/>
              <a:buChar char="o"/>
            </a:pPr>
            <a:r>
              <a:rPr lang="ka-GE" sz="1800" dirty="0" smtClean="0">
                <a:solidFill>
                  <a:schemeClr val="accent1"/>
                </a:solidFill>
              </a:rPr>
              <a:t> პერიტონეული დიალიზით უზრუნველყოფა</a:t>
            </a:r>
          </a:p>
          <a:p>
            <a:pPr algn="just">
              <a:buFont typeface="Courier New" pitchFamily="49" charset="0"/>
              <a:buChar char="o"/>
            </a:pPr>
            <a:r>
              <a:rPr lang="ka-GE" sz="1800" dirty="0" smtClean="0">
                <a:solidFill>
                  <a:schemeClr val="accent1"/>
                </a:solidFill>
              </a:rPr>
              <a:t>ჰემო და პერიტონეული დიალიზისათვის საჭირო სადიალიზე საშუალებების, მასალისა და მედიკამენტების შესყიდვა და მიწოდება</a:t>
            </a:r>
          </a:p>
          <a:p>
            <a:pPr algn="just">
              <a:buFont typeface="Courier New" pitchFamily="49" charset="0"/>
              <a:buChar char="o"/>
            </a:pPr>
            <a:r>
              <a:rPr lang="ka-GE" sz="1800" dirty="0" smtClean="0">
                <a:solidFill>
                  <a:schemeClr val="accent1"/>
                </a:solidFill>
              </a:rPr>
              <a:t>თირკმლის ტრანსპლანტაცია</a:t>
            </a:r>
          </a:p>
          <a:p>
            <a:pPr algn="just">
              <a:buFont typeface="Courier New" pitchFamily="49" charset="0"/>
              <a:buChar char="o"/>
            </a:pPr>
            <a:r>
              <a:rPr lang="ka-GE" sz="1800" dirty="0" smtClean="0">
                <a:solidFill>
                  <a:schemeClr val="accent1"/>
                </a:solidFill>
              </a:rPr>
              <a:t>ორგანოგადანერგილთა იმუნოსუპრესული მედიკამენტებით უზრუნველყოფა</a:t>
            </a:r>
          </a:p>
          <a:p>
            <a:pPr algn="just">
              <a:buFont typeface="Courier New" pitchFamily="49" charset="0"/>
              <a:buChar char="o"/>
            </a:pPr>
            <a:r>
              <a:rPr lang="ka-GE" sz="1800" dirty="0" smtClean="0">
                <a:solidFill>
                  <a:schemeClr val="accent1"/>
                </a:solidFill>
              </a:rPr>
              <a:t>სამკურნალო საშუალებათა ტრანსპორტირება, შენახვა და გაცემა.</a:t>
            </a:r>
            <a:endParaRPr lang="en-US" sz="1800" u="sng" dirty="0" smtClean="0">
              <a:solidFill>
                <a:schemeClr val="accent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ინკურაბელურ პაციენტთა პალიატიური მზრუნველობა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endParaRPr lang="ka-GE" sz="1800" b="1" u="sng" dirty="0" smtClean="0">
              <a:solidFill>
                <a:schemeClr val="accent1"/>
              </a:solidFill>
            </a:endParaRPr>
          </a:p>
          <a:p>
            <a:pPr algn="just">
              <a:buNone/>
            </a:pPr>
            <a:r>
              <a:rPr lang="ka-GE" sz="1800" b="1" u="sng" dirty="0" smtClean="0">
                <a:solidFill>
                  <a:schemeClr val="accent1"/>
                </a:solidFill>
              </a:rPr>
              <a:t>პროგრამის მიზანი </a:t>
            </a:r>
          </a:p>
          <a:p>
            <a:pPr algn="just">
              <a:buNone/>
            </a:pPr>
            <a:r>
              <a:rPr lang="ka-GE" sz="1800" dirty="0" smtClean="0">
                <a:solidFill>
                  <a:schemeClr val="accent1"/>
                </a:solidFill>
              </a:rPr>
              <a:t>	</a:t>
            </a:r>
          </a:p>
          <a:p>
            <a:pPr algn="just">
              <a:buNone/>
            </a:pPr>
            <a:r>
              <a:rPr lang="ka-GE" sz="1800" dirty="0" smtClean="0">
                <a:solidFill>
                  <a:schemeClr val="accent1"/>
                </a:solidFill>
              </a:rPr>
              <a:t>	ინკურაბელური პაციენტების ცხოვრების ხარისხის გაუმჯობესება პალიატიურ სამედიცინო მომსახურებაზე ფინანსური ხელმისაწვდომობის გაზრდის გზით და სპეციფიკური მედიკამენტებით უზრუნველყოფა.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dirty="0" smtClean="0"/>
              <a:t>პროგრამის მოსარგებლეები</a:t>
            </a:r>
            <a:br>
              <a:rPr lang="ka-GE" dirty="0" smtClean="0"/>
            </a:br>
            <a:r>
              <a:rPr lang="ka-GE" sz="2000" dirty="0" smtClean="0"/>
              <a:t>დანართი N1.1 (გარდა საგამონაკლისო შემთხვევებისა)</a:t>
            </a:r>
            <a:endParaRPr sz="2000"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marL="0" lvl="0" indent="0" algn="just">
              <a:spcAft>
                <a:spcPts val="1600"/>
              </a:spcAft>
              <a:buFont typeface="Wingdings" pitchFamily="2" charset="2"/>
              <a:buChar char="Ø"/>
            </a:pPr>
            <a:endParaRPr lang="ka-GE" sz="1700" b="1" dirty="0" smtClean="0">
              <a:solidFill>
                <a:schemeClr val="accent1"/>
              </a:solidFill>
            </a:endParaRPr>
          </a:p>
          <a:p>
            <a:pPr marL="0" lvl="0" indent="0" algn="ctr">
              <a:spcAft>
                <a:spcPts val="1600"/>
              </a:spcAft>
              <a:buNone/>
            </a:pPr>
            <a:endParaRPr lang="ka-GE" b="1" dirty="0" smtClean="0">
              <a:solidFill>
                <a:schemeClr val="accent1"/>
              </a:solidFill>
            </a:endParaRPr>
          </a:p>
          <a:p>
            <a:pPr marL="0" lvl="0" indent="0" algn="l" rtl="0">
              <a:spcBef>
                <a:spcPts val="0"/>
              </a:spcBef>
              <a:spcAft>
                <a:spcPts val="1600"/>
              </a:spcAft>
              <a:buNone/>
            </a:pPr>
            <a:endParaRPr b="1" dirty="0"/>
          </a:p>
        </p:txBody>
      </p:sp>
      <p:sp>
        <p:nvSpPr>
          <p:cNvPr id="4" name="Google Shape;129;p20"/>
          <p:cNvSpPr/>
          <p:nvPr/>
        </p:nvSpPr>
        <p:spPr>
          <a:xfrm>
            <a:off x="251520" y="1419622"/>
            <a:ext cx="3960440" cy="1800200"/>
          </a:xfrm>
          <a:prstGeom prst="foldedCorner">
            <a:avLst>
              <a:gd name="adj" fmla="val 1666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1600" b="1" dirty="0" err="1" smtClean="0">
                <a:solidFill>
                  <a:schemeClr val="accent1"/>
                </a:solidFill>
              </a:rPr>
              <a:t>საქართველოს</a:t>
            </a:r>
            <a:r>
              <a:rPr lang="en-US" sz="1600" b="1" dirty="0" smtClean="0">
                <a:solidFill>
                  <a:schemeClr val="accent1"/>
                </a:solidFill>
              </a:rPr>
              <a:t> </a:t>
            </a:r>
            <a:r>
              <a:rPr lang="en-US" sz="1600" b="1" dirty="0" err="1" smtClean="0">
                <a:solidFill>
                  <a:schemeClr val="accent1"/>
                </a:solidFill>
              </a:rPr>
              <a:t>მოქალაქეობის</a:t>
            </a:r>
            <a:r>
              <a:rPr lang="en-US" sz="1600" b="1" dirty="0" smtClean="0">
                <a:solidFill>
                  <a:schemeClr val="accent1"/>
                </a:solidFill>
              </a:rPr>
              <a:t> </a:t>
            </a:r>
            <a:r>
              <a:rPr lang="en-US" sz="1600" b="1" dirty="0" err="1" smtClean="0">
                <a:solidFill>
                  <a:schemeClr val="accent1"/>
                </a:solidFill>
              </a:rPr>
              <a:t>დამადასტურებელი</a:t>
            </a:r>
            <a:r>
              <a:rPr lang="en-US" sz="1600" b="1" dirty="0" smtClean="0">
                <a:solidFill>
                  <a:schemeClr val="accent1"/>
                </a:solidFill>
              </a:rPr>
              <a:t> </a:t>
            </a:r>
            <a:r>
              <a:rPr lang="en-US" sz="1600" b="1" dirty="0" err="1" smtClean="0">
                <a:solidFill>
                  <a:schemeClr val="accent1"/>
                </a:solidFill>
              </a:rPr>
              <a:t>დოკუმენტის</a:t>
            </a:r>
            <a:r>
              <a:rPr lang="en-US" sz="1600" b="1" dirty="0" smtClean="0">
                <a:solidFill>
                  <a:schemeClr val="accent1"/>
                </a:solidFill>
              </a:rPr>
              <a:t>, </a:t>
            </a:r>
            <a:r>
              <a:rPr lang="en-US" sz="1600" b="1" dirty="0" err="1" smtClean="0">
                <a:solidFill>
                  <a:schemeClr val="accent1"/>
                </a:solidFill>
              </a:rPr>
              <a:t>პირადობის</a:t>
            </a:r>
            <a:r>
              <a:rPr lang="en-US" sz="1600" b="1" dirty="0" smtClean="0">
                <a:solidFill>
                  <a:schemeClr val="accent1"/>
                </a:solidFill>
              </a:rPr>
              <a:t> </a:t>
            </a:r>
            <a:r>
              <a:rPr lang="en-US" sz="1600" b="1" dirty="0" err="1" smtClean="0">
                <a:solidFill>
                  <a:schemeClr val="accent1"/>
                </a:solidFill>
              </a:rPr>
              <a:t>ნეიტრალური</a:t>
            </a:r>
            <a:r>
              <a:rPr lang="en-US" sz="1600" b="1" dirty="0" smtClean="0">
                <a:solidFill>
                  <a:schemeClr val="accent1"/>
                </a:solidFill>
              </a:rPr>
              <a:t> </a:t>
            </a:r>
            <a:r>
              <a:rPr lang="en-US" sz="1600" b="1" dirty="0" err="1" smtClean="0">
                <a:solidFill>
                  <a:schemeClr val="accent1"/>
                </a:solidFill>
              </a:rPr>
              <a:t>მოწმობის</a:t>
            </a:r>
            <a:r>
              <a:rPr lang="en-US" sz="1600" b="1" dirty="0" smtClean="0">
                <a:solidFill>
                  <a:schemeClr val="accent1"/>
                </a:solidFill>
              </a:rPr>
              <a:t>, </a:t>
            </a:r>
            <a:r>
              <a:rPr lang="en-US" sz="1600" b="1" dirty="0" err="1" smtClean="0">
                <a:solidFill>
                  <a:schemeClr val="accent1"/>
                </a:solidFill>
              </a:rPr>
              <a:t>ნეიტრალური</a:t>
            </a:r>
            <a:r>
              <a:rPr lang="en-US" sz="1600" b="1" dirty="0" smtClean="0">
                <a:solidFill>
                  <a:schemeClr val="accent1"/>
                </a:solidFill>
              </a:rPr>
              <a:t> </a:t>
            </a:r>
            <a:r>
              <a:rPr lang="en-US" sz="1600" b="1" dirty="0" err="1" smtClean="0">
                <a:solidFill>
                  <a:schemeClr val="accent1"/>
                </a:solidFill>
              </a:rPr>
              <a:t>სამგზავრო</a:t>
            </a:r>
            <a:r>
              <a:rPr lang="en-US" sz="1600" b="1" dirty="0" smtClean="0">
                <a:solidFill>
                  <a:schemeClr val="accent1"/>
                </a:solidFill>
              </a:rPr>
              <a:t> </a:t>
            </a:r>
            <a:r>
              <a:rPr lang="en-US" sz="1600" b="1" dirty="0" err="1" smtClean="0">
                <a:solidFill>
                  <a:schemeClr val="accent1"/>
                </a:solidFill>
              </a:rPr>
              <a:t>დოკუმენტის</a:t>
            </a:r>
            <a:r>
              <a:rPr lang="en-US" sz="1600" b="1" dirty="0" smtClean="0">
                <a:solidFill>
                  <a:schemeClr val="accent1"/>
                </a:solidFill>
              </a:rPr>
              <a:t> </a:t>
            </a:r>
            <a:r>
              <a:rPr lang="en-US" sz="1600" b="1" dirty="0" err="1" smtClean="0">
                <a:solidFill>
                  <a:schemeClr val="accent1"/>
                </a:solidFill>
              </a:rPr>
              <a:t>მქონე</a:t>
            </a:r>
            <a:r>
              <a:rPr lang="en-US" sz="1600" b="1" dirty="0" smtClean="0">
                <a:solidFill>
                  <a:schemeClr val="accent1"/>
                </a:solidFill>
              </a:rPr>
              <a:t> </a:t>
            </a:r>
            <a:r>
              <a:rPr lang="en-US" sz="1600" b="1" dirty="0" err="1" smtClean="0">
                <a:solidFill>
                  <a:schemeClr val="accent1"/>
                </a:solidFill>
              </a:rPr>
              <a:t>პირები</a:t>
            </a:r>
            <a:endParaRPr sz="1500" b="1" dirty="0">
              <a:solidFill>
                <a:schemeClr val="accent1"/>
              </a:solidFill>
            </a:endParaRPr>
          </a:p>
        </p:txBody>
      </p:sp>
      <p:sp>
        <p:nvSpPr>
          <p:cNvPr id="5" name="Google Shape;129;p20"/>
          <p:cNvSpPr/>
          <p:nvPr/>
        </p:nvSpPr>
        <p:spPr>
          <a:xfrm>
            <a:off x="4716016" y="1419622"/>
            <a:ext cx="3744416" cy="1800200"/>
          </a:xfrm>
          <a:prstGeom prst="foldedCorner">
            <a:avLst>
              <a:gd name="adj" fmla="val 1666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1600" b="1" dirty="0" err="1" smtClean="0">
                <a:solidFill>
                  <a:schemeClr val="accent1"/>
                </a:solidFill>
              </a:rPr>
              <a:t>საქართველოში</a:t>
            </a:r>
            <a:r>
              <a:rPr lang="en-US" sz="1600" b="1" dirty="0" smtClean="0">
                <a:solidFill>
                  <a:schemeClr val="accent1"/>
                </a:solidFill>
              </a:rPr>
              <a:t> </a:t>
            </a:r>
            <a:r>
              <a:rPr lang="en-US" sz="1600" b="1" dirty="0" err="1" smtClean="0">
                <a:solidFill>
                  <a:schemeClr val="accent1"/>
                </a:solidFill>
              </a:rPr>
              <a:t>სტატუსის</a:t>
            </a:r>
            <a:r>
              <a:rPr lang="en-US" sz="1600" b="1" dirty="0" smtClean="0">
                <a:solidFill>
                  <a:schemeClr val="accent1"/>
                </a:solidFill>
              </a:rPr>
              <a:t> </a:t>
            </a:r>
            <a:r>
              <a:rPr lang="en-US" sz="1600" b="1" dirty="0" err="1" smtClean="0">
                <a:solidFill>
                  <a:schemeClr val="accent1"/>
                </a:solidFill>
              </a:rPr>
              <a:t>მქონე</a:t>
            </a:r>
            <a:r>
              <a:rPr lang="en-US" sz="1600" b="1" dirty="0" smtClean="0">
                <a:solidFill>
                  <a:schemeClr val="accent1"/>
                </a:solidFill>
              </a:rPr>
              <a:t> </a:t>
            </a:r>
            <a:r>
              <a:rPr lang="en-US" sz="1600" b="1" dirty="0" err="1" smtClean="0">
                <a:solidFill>
                  <a:schemeClr val="accent1"/>
                </a:solidFill>
              </a:rPr>
              <a:t>მოქალაქეობის</a:t>
            </a:r>
            <a:r>
              <a:rPr lang="en-US" sz="1600" b="1" dirty="0" smtClean="0">
                <a:solidFill>
                  <a:schemeClr val="accent1"/>
                </a:solidFill>
              </a:rPr>
              <a:t> </a:t>
            </a:r>
            <a:r>
              <a:rPr lang="en-US" sz="1600" b="1" dirty="0" err="1" smtClean="0">
                <a:solidFill>
                  <a:schemeClr val="accent1"/>
                </a:solidFill>
              </a:rPr>
              <a:t>არმქონე</a:t>
            </a:r>
            <a:r>
              <a:rPr lang="en-US" sz="1600" b="1" dirty="0" smtClean="0">
                <a:solidFill>
                  <a:schemeClr val="accent1"/>
                </a:solidFill>
              </a:rPr>
              <a:t> </a:t>
            </a:r>
            <a:r>
              <a:rPr lang="en-US" sz="1600" b="1" dirty="0" err="1" smtClean="0">
                <a:solidFill>
                  <a:schemeClr val="accent1"/>
                </a:solidFill>
              </a:rPr>
              <a:t>პირები</a:t>
            </a:r>
            <a:endParaRPr sz="1500" b="1" dirty="0">
              <a:solidFill>
                <a:schemeClr val="accent1"/>
              </a:solidFill>
            </a:endParaRPr>
          </a:p>
        </p:txBody>
      </p:sp>
      <p:sp>
        <p:nvSpPr>
          <p:cNvPr id="7" name="Google Shape;129;p20"/>
          <p:cNvSpPr/>
          <p:nvPr/>
        </p:nvSpPr>
        <p:spPr>
          <a:xfrm>
            <a:off x="323528" y="3363838"/>
            <a:ext cx="3888432" cy="1584176"/>
          </a:xfrm>
          <a:prstGeom prst="foldedCorner">
            <a:avLst>
              <a:gd name="adj" fmla="val 1666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1600" b="1" dirty="0" err="1" smtClean="0">
                <a:solidFill>
                  <a:schemeClr val="accent1"/>
                </a:solidFill>
              </a:rPr>
              <a:t>საქართველოში</a:t>
            </a:r>
            <a:r>
              <a:rPr lang="en-US" sz="1600" b="1" dirty="0" smtClean="0">
                <a:solidFill>
                  <a:schemeClr val="accent1"/>
                </a:solidFill>
              </a:rPr>
              <a:t> </a:t>
            </a:r>
            <a:r>
              <a:rPr lang="en-US" sz="1600" b="1" dirty="0" err="1" smtClean="0">
                <a:solidFill>
                  <a:schemeClr val="accent1"/>
                </a:solidFill>
              </a:rPr>
              <a:t>თავშესაფრის</a:t>
            </a:r>
            <a:r>
              <a:rPr lang="en-US" sz="1600" b="1" dirty="0" smtClean="0">
                <a:solidFill>
                  <a:schemeClr val="accent1"/>
                </a:solidFill>
              </a:rPr>
              <a:t> </a:t>
            </a:r>
            <a:r>
              <a:rPr lang="en-US" sz="1600" b="1" dirty="0" err="1" smtClean="0">
                <a:solidFill>
                  <a:schemeClr val="accent1"/>
                </a:solidFill>
              </a:rPr>
              <a:t>მაძიებელი</a:t>
            </a:r>
            <a:r>
              <a:rPr lang="en-US" sz="1600" b="1" dirty="0" smtClean="0">
                <a:solidFill>
                  <a:schemeClr val="accent1"/>
                </a:solidFill>
              </a:rPr>
              <a:t> </a:t>
            </a:r>
            <a:r>
              <a:rPr lang="en-US" sz="1600" b="1" dirty="0" err="1" smtClean="0">
                <a:solidFill>
                  <a:schemeClr val="accent1"/>
                </a:solidFill>
              </a:rPr>
              <a:t>პირები</a:t>
            </a:r>
            <a:endParaRPr sz="1500" b="1" dirty="0">
              <a:solidFill>
                <a:schemeClr val="accent1"/>
              </a:solidFill>
            </a:endParaRPr>
          </a:p>
        </p:txBody>
      </p:sp>
      <p:sp>
        <p:nvSpPr>
          <p:cNvPr id="8" name="Google Shape;129;p20"/>
          <p:cNvSpPr/>
          <p:nvPr/>
        </p:nvSpPr>
        <p:spPr>
          <a:xfrm>
            <a:off x="4788024" y="3363838"/>
            <a:ext cx="3600400" cy="1512168"/>
          </a:xfrm>
          <a:prstGeom prst="foldedCorner">
            <a:avLst>
              <a:gd name="adj" fmla="val 1666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1600" b="1" dirty="0" err="1" smtClean="0">
                <a:solidFill>
                  <a:schemeClr val="accent1"/>
                </a:solidFill>
              </a:rPr>
              <a:t>ლტოლვილის</a:t>
            </a:r>
            <a:r>
              <a:rPr lang="en-US" sz="1600" b="1" dirty="0" smtClean="0">
                <a:solidFill>
                  <a:schemeClr val="accent1"/>
                </a:solidFill>
              </a:rPr>
              <a:t> </a:t>
            </a:r>
            <a:r>
              <a:rPr lang="en-US" sz="1600" b="1" dirty="0" err="1" smtClean="0">
                <a:solidFill>
                  <a:schemeClr val="accent1"/>
                </a:solidFill>
              </a:rPr>
              <a:t>ან</a:t>
            </a:r>
            <a:r>
              <a:rPr lang="en-US" sz="1600" b="1" dirty="0" smtClean="0">
                <a:solidFill>
                  <a:schemeClr val="accent1"/>
                </a:solidFill>
              </a:rPr>
              <a:t> </a:t>
            </a:r>
            <a:r>
              <a:rPr lang="en-US" sz="1600" b="1" dirty="0" err="1" smtClean="0">
                <a:solidFill>
                  <a:schemeClr val="accent1"/>
                </a:solidFill>
              </a:rPr>
              <a:t>ჰუმანიტარული</a:t>
            </a:r>
            <a:r>
              <a:rPr lang="en-US" sz="1600" b="1" dirty="0" smtClean="0">
                <a:solidFill>
                  <a:schemeClr val="accent1"/>
                </a:solidFill>
              </a:rPr>
              <a:t> </a:t>
            </a:r>
            <a:r>
              <a:rPr lang="en-US" sz="1600" b="1" dirty="0" err="1" smtClean="0">
                <a:solidFill>
                  <a:schemeClr val="accent1"/>
                </a:solidFill>
              </a:rPr>
              <a:t>სტატუსის</a:t>
            </a:r>
            <a:r>
              <a:rPr lang="en-US" sz="1600" b="1" dirty="0" smtClean="0">
                <a:solidFill>
                  <a:schemeClr val="accent1"/>
                </a:solidFill>
              </a:rPr>
              <a:t> </a:t>
            </a:r>
            <a:r>
              <a:rPr lang="en-US" sz="1600" b="1" dirty="0" err="1" smtClean="0">
                <a:solidFill>
                  <a:schemeClr val="accent1"/>
                </a:solidFill>
              </a:rPr>
              <a:t>მქონე</a:t>
            </a:r>
            <a:r>
              <a:rPr lang="en-US" sz="1600" b="1" dirty="0" smtClean="0">
                <a:solidFill>
                  <a:schemeClr val="accent1"/>
                </a:solidFill>
              </a:rPr>
              <a:t> </a:t>
            </a:r>
            <a:r>
              <a:rPr lang="en-US" sz="1600" b="1" dirty="0" err="1" smtClean="0">
                <a:solidFill>
                  <a:schemeClr val="accent1"/>
                </a:solidFill>
              </a:rPr>
              <a:t>პირები</a:t>
            </a: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ინკურაბელურ პაციენტთა პალიატიური მზრუნველობა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600" b="1" u="sng" dirty="0" smtClean="0">
                <a:solidFill>
                  <a:schemeClr val="accent1"/>
                </a:solidFill>
              </a:rPr>
              <a:t>პროგრამის მოსარგებლეები:</a:t>
            </a:r>
          </a:p>
          <a:p>
            <a:pPr algn="just">
              <a:buNone/>
            </a:pPr>
            <a:r>
              <a:rPr lang="ka-GE" sz="1600" dirty="0" smtClean="0">
                <a:solidFill>
                  <a:schemeClr val="accent1"/>
                </a:solidFill>
              </a:rPr>
              <a:t>	</a:t>
            </a:r>
            <a:r>
              <a:rPr lang="en-US" sz="1600" b="1" dirty="0" err="1" smtClean="0">
                <a:solidFill>
                  <a:schemeClr val="accent1"/>
                </a:solidFill>
              </a:rPr>
              <a:t>ინკურაბელურ</a:t>
            </a:r>
            <a:r>
              <a:rPr lang="en-US" sz="1600" b="1" dirty="0" smtClean="0">
                <a:solidFill>
                  <a:schemeClr val="accent1"/>
                </a:solidFill>
              </a:rPr>
              <a:t> </a:t>
            </a:r>
            <a:r>
              <a:rPr lang="en-US" sz="1600" b="1" dirty="0" err="1" smtClean="0">
                <a:solidFill>
                  <a:schemeClr val="accent1"/>
                </a:solidFill>
              </a:rPr>
              <a:t>პაციენტთა</a:t>
            </a:r>
            <a:r>
              <a:rPr lang="en-US" sz="1600" b="1" dirty="0" smtClean="0">
                <a:solidFill>
                  <a:schemeClr val="accent1"/>
                </a:solidFill>
              </a:rPr>
              <a:t> </a:t>
            </a:r>
            <a:r>
              <a:rPr lang="en-US" sz="1600" b="1" dirty="0" err="1" smtClean="0">
                <a:solidFill>
                  <a:schemeClr val="accent1"/>
                </a:solidFill>
              </a:rPr>
              <a:t>ამბულატორიული</a:t>
            </a:r>
            <a:r>
              <a:rPr lang="en-US" sz="1600" b="1" dirty="0" smtClean="0">
                <a:solidFill>
                  <a:schemeClr val="accent1"/>
                </a:solidFill>
              </a:rPr>
              <a:t> </a:t>
            </a:r>
            <a:r>
              <a:rPr lang="en-US" sz="1600" b="1" dirty="0" err="1" smtClean="0">
                <a:solidFill>
                  <a:schemeClr val="accent1"/>
                </a:solidFill>
              </a:rPr>
              <a:t>პალიატიური</a:t>
            </a:r>
            <a:r>
              <a:rPr lang="en-US" sz="1600" b="1" dirty="0" smtClean="0">
                <a:solidFill>
                  <a:schemeClr val="accent1"/>
                </a:solidFill>
              </a:rPr>
              <a:t> </a:t>
            </a:r>
            <a:r>
              <a:rPr lang="en-US" sz="1600" b="1" dirty="0" err="1" smtClean="0">
                <a:solidFill>
                  <a:schemeClr val="accent1"/>
                </a:solidFill>
              </a:rPr>
              <a:t>მზრუნველობის</a:t>
            </a:r>
            <a:r>
              <a:rPr lang="en-US" sz="1600" b="1" dirty="0" smtClean="0">
                <a:solidFill>
                  <a:schemeClr val="accent1"/>
                </a:solidFill>
              </a:rPr>
              <a:t> </a:t>
            </a:r>
            <a:r>
              <a:rPr lang="en-US" sz="1600" b="1" dirty="0" err="1" smtClean="0">
                <a:solidFill>
                  <a:schemeClr val="accent1"/>
                </a:solidFill>
              </a:rPr>
              <a:t>კომპონენტის</a:t>
            </a:r>
            <a:r>
              <a:rPr lang="en-US" sz="1600" b="1" dirty="0" smtClean="0">
                <a:solidFill>
                  <a:schemeClr val="accent1"/>
                </a:solidFill>
              </a:rPr>
              <a:t> </a:t>
            </a:r>
            <a:r>
              <a:rPr lang="ka-GE" sz="1600" b="1" dirty="0" smtClean="0">
                <a:solidFill>
                  <a:schemeClr val="accent1"/>
                </a:solidFill>
              </a:rPr>
              <a:t> </a:t>
            </a:r>
            <a:r>
              <a:rPr lang="en-US" sz="1600" b="1" dirty="0" err="1" smtClean="0">
                <a:solidFill>
                  <a:schemeClr val="accent1"/>
                </a:solidFill>
              </a:rPr>
              <a:t>შემთხვევაში</a:t>
            </a:r>
            <a:r>
              <a:rPr lang="en-US" sz="1600" b="1" dirty="0" smtClean="0">
                <a:solidFill>
                  <a:schemeClr val="accent1"/>
                </a:solidFill>
              </a:rPr>
              <a:t> </a:t>
            </a:r>
            <a:r>
              <a:rPr lang="ka-GE" sz="1600" b="1" dirty="0" smtClean="0">
                <a:solidFill>
                  <a:schemeClr val="accent1"/>
                </a:solidFill>
              </a:rPr>
              <a:t> </a:t>
            </a:r>
            <a:r>
              <a:rPr lang="en-US" sz="1600" b="1" dirty="0" err="1" smtClean="0">
                <a:solidFill>
                  <a:schemeClr val="accent1"/>
                </a:solidFill>
              </a:rPr>
              <a:t>ქ.თბილისის</a:t>
            </a:r>
            <a:r>
              <a:rPr lang="en-US" sz="1600" b="1" dirty="0" smtClean="0">
                <a:solidFill>
                  <a:schemeClr val="accent1"/>
                </a:solidFill>
              </a:rPr>
              <a:t>, </a:t>
            </a:r>
            <a:r>
              <a:rPr lang="ka-GE" sz="1600" b="1" dirty="0" smtClean="0">
                <a:solidFill>
                  <a:schemeClr val="accent1"/>
                </a:solidFill>
              </a:rPr>
              <a:t> </a:t>
            </a:r>
            <a:r>
              <a:rPr lang="en-US" sz="1600" b="1" dirty="0" err="1" smtClean="0">
                <a:solidFill>
                  <a:schemeClr val="accent1"/>
                </a:solidFill>
              </a:rPr>
              <a:t>ქ.ქუთაისის</a:t>
            </a:r>
            <a:r>
              <a:rPr lang="en-US" sz="1600" b="1" dirty="0" smtClean="0">
                <a:solidFill>
                  <a:schemeClr val="accent1"/>
                </a:solidFill>
              </a:rPr>
              <a:t>, </a:t>
            </a:r>
            <a:r>
              <a:rPr lang="en-US" sz="1600" b="1" dirty="0" err="1" smtClean="0">
                <a:solidFill>
                  <a:schemeClr val="accent1"/>
                </a:solidFill>
              </a:rPr>
              <a:t>ქ.ოზურგეთის</a:t>
            </a:r>
            <a:r>
              <a:rPr lang="en-US" sz="1600" b="1" dirty="0" smtClean="0">
                <a:solidFill>
                  <a:schemeClr val="accent1"/>
                </a:solidFill>
              </a:rPr>
              <a:t>, </a:t>
            </a:r>
            <a:r>
              <a:rPr lang="en-US" sz="1600" b="1" dirty="0" err="1" smtClean="0">
                <a:solidFill>
                  <a:schemeClr val="accent1"/>
                </a:solidFill>
              </a:rPr>
              <a:t>ქ.გორის</a:t>
            </a:r>
            <a:r>
              <a:rPr lang="en-US" sz="1600" b="1" dirty="0" smtClean="0">
                <a:solidFill>
                  <a:schemeClr val="accent1"/>
                </a:solidFill>
              </a:rPr>
              <a:t>, </a:t>
            </a:r>
            <a:r>
              <a:rPr lang="en-US" sz="1600" b="1" dirty="0" err="1" smtClean="0">
                <a:solidFill>
                  <a:schemeClr val="accent1"/>
                </a:solidFill>
              </a:rPr>
              <a:t>ქ.თელავისა</a:t>
            </a:r>
            <a:r>
              <a:rPr lang="en-US" sz="1600" b="1" dirty="0" smtClean="0">
                <a:solidFill>
                  <a:schemeClr val="accent1"/>
                </a:solidFill>
              </a:rPr>
              <a:t> </a:t>
            </a:r>
            <a:r>
              <a:rPr lang="en-US" sz="1600" b="1" dirty="0" err="1" smtClean="0">
                <a:solidFill>
                  <a:schemeClr val="accent1"/>
                </a:solidFill>
              </a:rPr>
              <a:t>და</a:t>
            </a:r>
            <a:r>
              <a:rPr lang="en-US" sz="1600" b="1" dirty="0" smtClean="0">
                <a:solidFill>
                  <a:schemeClr val="accent1"/>
                </a:solidFill>
              </a:rPr>
              <a:t> </a:t>
            </a:r>
            <a:r>
              <a:rPr lang="en-US" sz="1600" b="1" dirty="0" err="1" smtClean="0">
                <a:solidFill>
                  <a:schemeClr val="accent1"/>
                </a:solidFill>
              </a:rPr>
              <a:t>ქ.ზუგდიდის</a:t>
            </a:r>
            <a:r>
              <a:rPr lang="en-US" sz="1600" b="1" dirty="0" smtClean="0">
                <a:solidFill>
                  <a:schemeClr val="accent1"/>
                </a:solidFill>
              </a:rPr>
              <a:t> </a:t>
            </a:r>
            <a:r>
              <a:rPr lang="en-US" sz="1600" b="1" dirty="0" err="1" smtClean="0">
                <a:solidFill>
                  <a:schemeClr val="accent1"/>
                </a:solidFill>
              </a:rPr>
              <a:t>მუნიციპალიტეტებში</a:t>
            </a:r>
            <a:r>
              <a:rPr lang="en-US" sz="1600" b="1" dirty="0" smtClean="0">
                <a:solidFill>
                  <a:schemeClr val="accent1"/>
                </a:solidFill>
              </a:rPr>
              <a:t> </a:t>
            </a:r>
            <a:r>
              <a:rPr lang="en-US" sz="1600" b="1" dirty="0" err="1" smtClean="0">
                <a:solidFill>
                  <a:schemeClr val="accent1"/>
                </a:solidFill>
              </a:rPr>
              <a:t>რეგისტრირებული</a:t>
            </a:r>
            <a:r>
              <a:rPr lang="en-US" sz="1600" b="1" dirty="0" smtClean="0">
                <a:solidFill>
                  <a:schemeClr val="accent1"/>
                </a:solidFill>
              </a:rPr>
              <a:t> </a:t>
            </a:r>
            <a:r>
              <a:rPr lang="en-US" sz="1600" b="1" dirty="0" err="1" smtClean="0">
                <a:solidFill>
                  <a:schemeClr val="accent1"/>
                </a:solidFill>
              </a:rPr>
              <a:t>საქართველოს</a:t>
            </a:r>
            <a:r>
              <a:rPr lang="en-US" sz="1600" b="1" dirty="0" smtClean="0">
                <a:solidFill>
                  <a:schemeClr val="accent1"/>
                </a:solidFill>
              </a:rPr>
              <a:t> </a:t>
            </a:r>
            <a:r>
              <a:rPr lang="en-US" sz="1600" b="1" dirty="0" err="1" smtClean="0">
                <a:solidFill>
                  <a:schemeClr val="accent1"/>
                </a:solidFill>
              </a:rPr>
              <a:t>მოქალაქე</a:t>
            </a:r>
            <a:r>
              <a:rPr lang="en-US" sz="1600" b="1" dirty="0" smtClean="0">
                <a:solidFill>
                  <a:schemeClr val="accent1"/>
                </a:solidFill>
              </a:rPr>
              <a:t> </a:t>
            </a:r>
            <a:r>
              <a:rPr lang="en-US" sz="1600" b="1" dirty="0" err="1" smtClean="0">
                <a:solidFill>
                  <a:schemeClr val="accent1"/>
                </a:solidFill>
              </a:rPr>
              <a:t>ინკურაბელური</a:t>
            </a:r>
            <a:r>
              <a:rPr lang="en-US" sz="1600" b="1" dirty="0" smtClean="0">
                <a:solidFill>
                  <a:schemeClr val="accent1"/>
                </a:solidFill>
              </a:rPr>
              <a:t> </a:t>
            </a:r>
            <a:r>
              <a:rPr lang="en-US" sz="1600" b="1" dirty="0" err="1" smtClean="0">
                <a:solidFill>
                  <a:schemeClr val="accent1"/>
                </a:solidFill>
              </a:rPr>
              <a:t>პაციენტები</a:t>
            </a:r>
            <a:r>
              <a:rPr lang="en-US" sz="1600" b="1" dirty="0" smtClean="0">
                <a:solidFill>
                  <a:schemeClr val="accent1"/>
                </a:solidFill>
              </a:rPr>
              <a:t>, </a:t>
            </a:r>
            <a:endParaRPr lang="ka-GE" sz="1600" b="1" dirty="0" smtClean="0">
              <a:solidFill>
                <a:schemeClr val="accent1"/>
              </a:solidFill>
            </a:endParaRPr>
          </a:p>
          <a:p>
            <a:pPr algn="just">
              <a:buNone/>
            </a:pPr>
            <a:r>
              <a:rPr lang="ka-GE" sz="1600" b="1" dirty="0" smtClean="0">
                <a:solidFill>
                  <a:schemeClr val="accent1"/>
                </a:solidFill>
              </a:rPr>
              <a:t>	</a:t>
            </a:r>
            <a:r>
              <a:rPr lang="en-US" sz="1600" b="1" dirty="0" err="1" smtClean="0">
                <a:solidFill>
                  <a:schemeClr val="accent1"/>
                </a:solidFill>
              </a:rPr>
              <a:t>რომელთაც</a:t>
            </a:r>
            <a:r>
              <a:rPr lang="en-US" sz="1600" b="1" dirty="0" smtClean="0">
                <a:solidFill>
                  <a:schemeClr val="accent1"/>
                </a:solidFill>
              </a:rPr>
              <a:t> </a:t>
            </a:r>
            <a:r>
              <a:rPr lang="en-US" sz="1600" b="1" dirty="0" err="1" smtClean="0">
                <a:solidFill>
                  <a:schemeClr val="accent1"/>
                </a:solidFill>
              </a:rPr>
              <a:t>სიცოცხლის</a:t>
            </a:r>
            <a:r>
              <a:rPr lang="en-US" sz="1600" b="1" dirty="0" smtClean="0">
                <a:solidFill>
                  <a:schemeClr val="accent1"/>
                </a:solidFill>
              </a:rPr>
              <a:t> </a:t>
            </a:r>
            <a:r>
              <a:rPr lang="en-US" sz="1600" b="1" dirty="0" err="1" smtClean="0">
                <a:solidFill>
                  <a:schemeClr val="accent1"/>
                </a:solidFill>
              </a:rPr>
              <a:t>დასასრულს</a:t>
            </a:r>
            <a:r>
              <a:rPr lang="en-US" sz="1600" b="1" dirty="0" smtClean="0">
                <a:solidFill>
                  <a:schemeClr val="accent1"/>
                </a:solidFill>
              </a:rPr>
              <a:t> </a:t>
            </a:r>
            <a:r>
              <a:rPr lang="en-US" sz="1600" b="1" dirty="0" err="1" smtClean="0">
                <a:solidFill>
                  <a:schemeClr val="accent1"/>
                </a:solidFill>
              </a:rPr>
              <a:t>ესაჭიროებათ</a:t>
            </a:r>
            <a:r>
              <a:rPr lang="en-US" sz="1600" b="1" dirty="0" smtClean="0">
                <a:solidFill>
                  <a:schemeClr val="accent1"/>
                </a:solidFill>
              </a:rPr>
              <a:t> </a:t>
            </a:r>
            <a:r>
              <a:rPr lang="en-US" sz="1600" b="1" dirty="0" err="1" smtClean="0">
                <a:solidFill>
                  <a:schemeClr val="accent1"/>
                </a:solidFill>
              </a:rPr>
              <a:t>სპეციალიზებული</a:t>
            </a:r>
            <a:r>
              <a:rPr lang="en-US" sz="1600" b="1" dirty="0" smtClean="0">
                <a:solidFill>
                  <a:schemeClr val="accent1"/>
                </a:solidFill>
              </a:rPr>
              <a:t> </a:t>
            </a:r>
            <a:r>
              <a:rPr lang="en-US" sz="1600" b="1" dirty="0" err="1" smtClean="0">
                <a:solidFill>
                  <a:schemeClr val="accent1"/>
                </a:solidFill>
              </a:rPr>
              <a:t>პალიატიური</a:t>
            </a:r>
            <a:r>
              <a:rPr lang="en-US" sz="1600" b="1" dirty="0" smtClean="0">
                <a:solidFill>
                  <a:schemeClr val="accent1"/>
                </a:solidFill>
              </a:rPr>
              <a:t> </a:t>
            </a:r>
            <a:endParaRPr lang="ka-GE" sz="1600" b="1" dirty="0" smtClean="0">
              <a:solidFill>
                <a:schemeClr val="accent1"/>
              </a:solidFill>
            </a:endParaRPr>
          </a:p>
          <a:p>
            <a:pPr algn="just">
              <a:buNone/>
            </a:pPr>
            <a:r>
              <a:rPr lang="ka-GE" sz="1600" b="1" dirty="0" smtClean="0">
                <a:solidFill>
                  <a:schemeClr val="accent1"/>
                </a:solidFill>
              </a:rPr>
              <a:t>	</a:t>
            </a:r>
            <a:r>
              <a:rPr lang="en-US" sz="1600" b="1" dirty="0" err="1" smtClean="0">
                <a:solidFill>
                  <a:schemeClr val="accent1"/>
                </a:solidFill>
              </a:rPr>
              <a:t>მზრუნველობა</a:t>
            </a:r>
            <a:r>
              <a:rPr lang="en-US" sz="1600" b="1" dirty="0" smtClean="0">
                <a:solidFill>
                  <a:schemeClr val="accent1"/>
                </a:solidFill>
              </a:rPr>
              <a:t>:</a:t>
            </a:r>
            <a:endParaRPr lang="ka-GE" sz="1600" b="1" dirty="0" smtClean="0">
              <a:solidFill>
                <a:schemeClr val="accent1"/>
              </a:solidFill>
            </a:endParaRPr>
          </a:p>
          <a:p>
            <a:pPr algn="just">
              <a:buFont typeface="Wingdings" pitchFamily="2" charset="2"/>
              <a:buChar char="ü"/>
            </a:pPr>
            <a:r>
              <a:rPr lang="ka-GE" sz="1600" dirty="0" smtClean="0">
                <a:solidFill>
                  <a:schemeClr val="accent1"/>
                </a:solidFill>
              </a:rPr>
              <a:t>	მე-4 კლინიკური ჯგუფის ავთვისებიანი სიმსივნით დაავადებულნი;</a:t>
            </a:r>
          </a:p>
          <a:p>
            <a:pPr algn="just">
              <a:buFont typeface="Wingdings" pitchFamily="2" charset="2"/>
              <a:buChar char="ü"/>
            </a:pPr>
            <a:r>
              <a:rPr lang="ka-GE" sz="1600" dirty="0" smtClean="0">
                <a:solidFill>
                  <a:schemeClr val="accent1"/>
                </a:solidFill>
              </a:rPr>
              <a:t>	ტერმინალურ სტადიაში მყოფი შიდსით დაავადებულნი;</a:t>
            </a:r>
          </a:p>
          <a:p>
            <a:pPr algn="just">
              <a:buFont typeface="Wingdings" pitchFamily="2" charset="2"/>
              <a:buChar char="ü"/>
            </a:pPr>
            <a:r>
              <a:rPr lang="ka-GE" sz="1600" dirty="0" smtClean="0">
                <a:solidFill>
                  <a:schemeClr val="accent1"/>
                </a:solidFill>
              </a:rPr>
              <a:t>	არაონკოლოგიური ქრონიკული მოპროგრესირე სენით დაავადებულნი ტერმინალურ სტადიაში</a:t>
            </a:r>
          </a:p>
          <a:p>
            <a:pPr algn="just">
              <a:buNone/>
            </a:pP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ინკურაბელურ პაციენტთა პალიატიური მზრუნველობა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a:t>
            </a:r>
            <a:r>
              <a:rPr lang="ka-GE" sz="1800" b="1" u="sng" smtClean="0">
                <a:solidFill>
                  <a:schemeClr val="accent1"/>
                </a:solidFill>
              </a:rPr>
              <a:t>: </a:t>
            </a:r>
          </a:p>
          <a:p>
            <a:pPr algn="just">
              <a:buNone/>
            </a:pPr>
            <a:endParaRPr lang="ka-GE" sz="1800" b="1" u="sng" dirty="0" smtClean="0">
              <a:solidFill>
                <a:schemeClr val="accent1"/>
              </a:solidFill>
            </a:endParaRPr>
          </a:p>
          <a:p>
            <a:pPr algn="just">
              <a:buFont typeface="Courier New" pitchFamily="49" charset="0"/>
              <a:buChar char="o"/>
            </a:pPr>
            <a:r>
              <a:rPr lang="ka-GE" sz="1800" dirty="0" smtClean="0">
                <a:solidFill>
                  <a:schemeClr val="accent1"/>
                </a:solidFill>
              </a:rPr>
              <a:t>ინკურაბელურ პაციენტთა ამბულატორიული პალიატიური მზრუნველობა</a:t>
            </a:r>
          </a:p>
          <a:p>
            <a:pPr algn="just">
              <a:buFont typeface="Courier New" pitchFamily="49" charset="0"/>
              <a:buChar char="o"/>
            </a:pPr>
            <a:r>
              <a:rPr lang="ka-GE" sz="1800" dirty="0" smtClean="0">
                <a:solidFill>
                  <a:schemeClr val="accent1"/>
                </a:solidFill>
              </a:rPr>
              <a:t>ინკურაბელურ პაციენტთა სტაციონარული პალიატიური მზრუნველობა</a:t>
            </a:r>
          </a:p>
          <a:p>
            <a:pPr algn="just">
              <a:buFont typeface="Courier New" pitchFamily="49" charset="0"/>
              <a:buChar char="o"/>
            </a:pPr>
            <a:r>
              <a:rPr lang="ka-GE" sz="1800" dirty="0" smtClean="0">
                <a:solidFill>
                  <a:schemeClr val="accent1"/>
                </a:solidFill>
              </a:rPr>
              <a:t>ინკურაბელურ პაციენტთა მედიკამენტებით უზრუნველყოფა</a:t>
            </a:r>
          </a:p>
          <a:p>
            <a:pPr algn="just">
              <a:buFont typeface="Courier New" pitchFamily="49" charset="0"/>
              <a:buChar char="o"/>
            </a:pPr>
            <a:r>
              <a:rPr lang="ka-GE" sz="1800" dirty="0" smtClean="0">
                <a:solidFill>
                  <a:schemeClr val="accent1"/>
                </a:solidFill>
              </a:rPr>
              <a:t>სპეციალურ სამკურნალო საშუალებათა ტრანსპორტირების, შენახვისა და გაცემის ხარჯები</a:t>
            </a: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იშვიათი დაავადებების მქონე და მუდმივ ჩანაცვლებით მკურნალობას დაქვემდებარებულ პაციენტთა მკურნალობა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2000" b="1" u="sng" dirty="0" smtClean="0">
                <a:solidFill>
                  <a:schemeClr val="accent1"/>
                </a:solidFill>
              </a:rPr>
              <a:t>პროგრამის მიზანი </a:t>
            </a:r>
          </a:p>
          <a:p>
            <a:pPr algn="just">
              <a:buNone/>
            </a:pPr>
            <a:endParaRPr lang="ka-GE" sz="2000" b="1" u="sng" dirty="0" smtClean="0">
              <a:solidFill>
                <a:schemeClr val="accent1"/>
              </a:solidFill>
            </a:endParaRPr>
          </a:p>
          <a:p>
            <a:pPr algn="just">
              <a:buNone/>
            </a:pPr>
            <a:r>
              <a:rPr lang="ka-GE" sz="2000" dirty="0" smtClean="0"/>
              <a:t>	</a:t>
            </a:r>
            <a:r>
              <a:rPr lang="ka-GE" sz="2000" dirty="0" smtClean="0">
                <a:solidFill>
                  <a:schemeClr val="accent1"/>
                </a:solidFill>
              </a:rPr>
              <a:t>პროგრამის მიზანია იშვიათი დაავადებების მქონე და მუდმივ ჩანაცვლებით მკურნალობას დაქვემდებარებულ პაციენტთა ჯანმრთელობის მდგომარეობის გაუმჯობესება.</a:t>
            </a:r>
          </a:p>
          <a:p>
            <a:pPr algn="just">
              <a:buNone/>
            </a:pPr>
            <a:endParaRPr lang="ka-GE" sz="1800" dirty="0" smtClean="0">
              <a:solidFill>
                <a:schemeClr val="accent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იშვიათი დაავადებების მქონე და მუდმივ ჩანაცვლებით მკურნალობას დაქვემდებარებულ პაციენტთა მკურნალობა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მოსარგებლეები:</a:t>
            </a:r>
          </a:p>
          <a:p>
            <a:pPr algn="just"/>
            <a:r>
              <a:rPr lang="ka-GE" sz="1600" dirty="0" smtClean="0">
                <a:solidFill>
                  <a:schemeClr val="accent1"/>
                </a:solidFill>
              </a:rPr>
              <a:t>იშვიათი დაავადებების მქონე 18 წლამდე ასაკის ბავშვთა ამბულატორიული მომსახურებისა და იშვიათი დაავადებების მქონე და მუდმივ ჩანაცვლებით მკურნალობას დაქვემდებარებულ 18 წლამდე ასაკის ბავშვთა სტაციონარული მომსახურების მოსარგებლეები </a:t>
            </a:r>
            <a:r>
              <a:rPr lang="ka-GE" sz="1600" b="1" dirty="0" smtClean="0">
                <a:solidFill>
                  <a:schemeClr val="accent1"/>
                </a:solidFill>
              </a:rPr>
              <a:t>საქართველოს მოქალაქეები</a:t>
            </a:r>
          </a:p>
          <a:p>
            <a:pPr algn="just">
              <a:buNone/>
            </a:pPr>
            <a:endParaRPr lang="ka-GE" sz="1600" dirty="0" smtClean="0">
              <a:solidFill>
                <a:schemeClr val="accent1"/>
              </a:solidFill>
            </a:endParaRPr>
          </a:p>
          <a:p>
            <a:pPr algn="just"/>
            <a:r>
              <a:rPr lang="ka-GE" sz="1600" dirty="0" smtClean="0">
                <a:solidFill>
                  <a:schemeClr val="accent1"/>
                </a:solidFill>
              </a:rPr>
              <a:t>ჰემოფილიით და სისხლის შედედების სხვა მემკვიდრული პათოლოგიებით დაავადებულ ბავშვთა და მოზრდილთა ამბულატორიულ და სტაციონარულ მომსახურებისა და იშვიათი დაავადებების მქონე პაციენტების სპეციფიკური მედიკამენტებით მოსარგებლე </a:t>
            </a:r>
            <a:r>
              <a:rPr lang="ka-GE" sz="1600" b="1" dirty="0" smtClean="0">
                <a:solidFill>
                  <a:schemeClr val="accent1"/>
                </a:solidFill>
              </a:rPr>
              <a:t>საქართველოს მოქალაქეები </a:t>
            </a:r>
            <a:r>
              <a:rPr lang="ka-GE" sz="1600" dirty="0" smtClean="0">
                <a:solidFill>
                  <a:schemeClr val="accent1"/>
                </a:solidFill>
              </a:rPr>
              <a:t>და საქართველოში მუდმივად მცხოვრები მოქალაქეობის არმქონე პირები ან საქართველოში მუდმივად მცხოვრები უცხო ქვეყნის მოქალაქეები.</a:t>
            </a:r>
          </a:p>
          <a:p>
            <a:pPr algn="just">
              <a:buNone/>
            </a:pP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იშვიათი დაავადებების მქონე და მუდმივ ჩანაცვლებით მკურნალობას დაქვემდებარებულ პაციენტთა მკურნალობა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800" b="1" u="sng" dirty="0" smtClean="0">
                <a:solidFill>
                  <a:schemeClr val="accent1"/>
                </a:solidFill>
              </a:rPr>
              <a:t>პროგრამის კომპონენტებია:</a:t>
            </a:r>
          </a:p>
          <a:p>
            <a:pPr algn="just"/>
            <a:r>
              <a:rPr lang="ka-GE" sz="1800" dirty="0" smtClean="0"/>
              <a:t>იშვიათი დაავადებების მქონე 18 წლამდე ასაკის ბავშვთა ამბულატორიულ მომსახურებას</a:t>
            </a:r>
          </a:p>
          <a:p>
            <a:pPr algn="just"/>
            <a:r>
              <a:rPr lang="ka-GE" sz="1800" dirty="0" smtClean="0"/>
              <a:t>იშვიათი დაავადებების მქონე და მუდმივ ჩანაცვლებით მკურნალობას დაქვემდებარებული 18 წლამდე ასაკის ბავშვთა სტაციონარულ მომსახურებას</a:t>
            </a:r>
          </a:p>
          <a:p>
            <a:pPr algn="just"/>
            <a:r>
              <a:rPr lang="ka-GE" sz="1800" dirty="0" smtClean="0"/>
              <a:t>ჰემოფილიით და სისხლის შედედების სხვა მემკვიდრული პათოლოგიებით დაავადებულ ბავშვთა და მოზრდილთა ამბულატორიულ და სტაციონარულ მომსახურებას</a:t>
            </a:r>
          </a:p>
          <a:p>
            <a:pPr algn="just"/>
            <a:r>
              <a:rPr lang="ka-GE" sz="1800" dirty="0" smtClean="0"/>
              <a:t>იშვიათი დაავადებების მქონე პაციენტების სპეციფიკური მედიკამენტებით უზრუნველყოფას</a:t>
            </a:r>
          </a:p>
          <a:p>
            <a:pPr algn="just">
              <a:buNone/>
            </a:pPr>
            <a:endParaRPr lang="ka-GE" sz="1800" b="1" u="sng" dirty="0" smtClean="0">
              <a:solidFill>
                <a:schemeClr val="accent1"/>
              </a:solidFill>
            </a:endParaRPr>
          </a:p>
          <a:p>
            <a:pPr algn="just">
              <a:buNone/>
            </a:pPr>
            <a:endParaRPr lang="ka-GE" sz="1800" b="1" u="sng" dirty="0" smtClean="0">
              <a:solidFill>
                <a:schemeClr val="accent1"/>
              </a:solidFill>
            </a:endParaRPr>
          </a:p>
          <a:p>
            <a:pPr algn="just">
              <a:buNone/>
            </a:pPr>
            <a:endParaRPr lang="ka-GE" sz="1800" b="1" u="sng" dirty="0" smtClean="0">
              <a:solidFill>
                <a:schemeClr val="accent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სასწრაფო, გადაუდებელი დახმარება</a:t>
            </a:r>
            <a:br>
              <a:rPr lang="ka-GE" sz="2400" dirty="0" smtClean="0"/>
            </a:br>
            <a:r>
              <a:rPr lang="ka-GE" sz="2400" dirty="0" smtClean="0"/>
              <a:t> და</a:t>
            </a:r>
            <a:br>
              <a:rPr lang="ka-GE" sz="2400" dirty="0" smtClean="0"/>
            </a:br>
            <a:r>
              <a:rPr lang="ka-GE" sz="2400" dirty="0" smtClean="0"/>
              <a:t> სამედიცინო ტრანსპორტირება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მიზანი </a:t>
            </a:r>
          </a:p>
          <a:p>
            <a:pPr algn="just">
              <a:buNone/>
            </a:pPr>
            <a:endParaRPr lang="ka-GE" sz="2000" b="1" u="sng" dirty="0" smtClean="0">
              <a:solidFill>
                <a:schemeClr val="accent1"/>
              </a:solidFill>
            </a:endParaRPr>
          </a:p>
          <a:p>
            <a:pPr algn="just">
              <a:buNone/>
            </a:pPr>
            <a:r>
              <a:rPr lang="ka-GE" sz="1800" dirty="0" smtClean="0">
                <a:solidFill>
                  <a:schemeClr val="accent1"/>
                </a:solidFill>
              </a:rPr>
              <a:t>	პროგრამის მიზანია გადაუდებელი მდგომარეობების დროს გართულებებისა და ლეტალური გამოსავლის შემცირება, მოსახლეობის უფასო სასწრაფო სამედიცინო დახმარებით უზრუნველყოფის გზით.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სასწრაფო, გადაუდებელი დახმარება</a:t>
            </a:r>
            <a:br>
              <a:rPr lang="ka-GE" sz="2400" dirty="0" smtClean="0"/>
            </a:br>
            <a:r>
              <a:rPr lang="ka-GE" sz="2400" dirty="0" smtClean="0"/>
              <a:t> და</a:t>
            </a:r>
            <a:br>
              <a:rPr lang="ka-GE" sz="2400" dirty="0" smtClean="0"/>
            </a:br>
            <a:r>
              <a:rPr lang="ka-GE" sz="2400" dirty="0" smtClean="0"/>
              <a:t> სამედიცინო ტრანსპორტირება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მოსარგებლეები:</a:t>
            </a:r>
          </a:p>
          <a:p>
            <a:pPr>
              <a:buFont typeface="Wingdings" pitchFamily="2" charset="2"/>
              <a:buChar char="ü"/>
            </a:pPr>
            <a:r>
              <a:rPr lang="ka-GE" sz="1500" dirty="0" smtClean="0">
                <a:solidFill>
                  <a:schemeClr val="accent1"/>
                </a:solidFill>
              </a:rPr>
              <a:t>პროგრამის მოსარგებლეები </a:t>
            </a:r>
            <a:r>
              <a:rPr lang="ka-GE" sz="1500" b="1" dirty="0" smtClean="0">
                <a:solidFill>
                  <a:schemeClr val="accent1"/>
                </a:solidFill>
              </a:rPr>
              <a:t>არიან საქართველოს მოქალაქეები</a:t>
            </a:r>
            <a:r>
              <a:rPr lang="ka-GE" sz="1500" dirty="0" smtClean="0">
                <a:solidFill>
                  <a:schemeClr val="accent1"/>
                </a:solidFill>
              </a:rPr>
              <a:t>, </a:t>
            </a:r>
            <a:r>
              <a:rPr lang="ka-GE" sz="1500" b="1" dirty="0" smtClean="0">
                <a:solidFill>
                  <a:schemeClr val="accent1"/>
                </a:solidFill>
              </a:rPr>
              <a:t>საქართველოში მუდმივად მცხოვრები პირები </a:t>
            </a:r>
            <a:r>
              <a:rPr lang="ka-GE" sz="1500" dirty="0" smtClean="0">
                <a:solidFill>
                  <a:schemeClr val="accent1"/>
                </a:solidFill>
              </a:rPr>
              <a:t>და საქართველოს ოკუპირებულ ტერიტორიაზე მცხოვრები პირები. </a:t>
            </a:r>
            <a:br>
              <a:rPr lang="ka-GE" sz="1500" dirty="0" smtClean="0">
                <a:solidFill>
                  <a:schemeClr val="accent1"/>
                </a:solidFill>
              </a:rPr>
            </a:br>
            <a:r>
              <a:rPr lang="ka-GE" sz="1300" dirty="0" smtClean="0">
                <a:solidFill>
                  <a:schemeClr val="accent1"/>
                </a:solidFill>
              </a:rPr>
              <a:t>ამასთან, პროგრამის მე-3 მუხლის „ბ“ ქვეპუნქტის:  </a:t>
            </a:r>
          </a:p>
          <a:p>
            <a:pPr>
              <a:buFont typeface="Wingdings" pitchFamily="2" charset="2"/>
              <a:buChar char="ü"/>
            </a:pPr>
            <a:r>
              <a:rPr lang="ka-GE" sz="1300" dirty="0" smtClean="0">
                <a:solidFill>
                  <a:schemeClr val="accent1"/>
                </a:solidFill>
              </a:rPr>
              <a:t>„ბ.ა“, „ბ.გ“, „ბ.დ“ და „ბ.ე.გ“ ქვეპუნქტებით განსაზღვრული მომსახურების მოსარგებლეები არიან – საქართველოს ტერიტორიაზე მყოფი პირები</a:t>
            </a:r>
          </a:p>
          <a:p>
            <a:pPr>
              <a:buFont typeface="Wingdings" pitchFamily="2" charset="2"/>
              <a:buChar char="ü"/>
            </a:pPr>
            <a:r>
              <a:rPr lang="ka-GE" sz="1300" dirty="0" smtClean="0">
                <a:solidFill>
                  <a:schemeClr val="accent1"/>
                </a:solidFill>
              </a:rPr>
              <a:t>„ბ.ბ.ა.ბ“ ქვეპუნქტით განსაზღვრული მომსახურების მოსარგებლეები არიან – საქართველოს ტერიტორიაზე მყოფი პირები, გარდა საქართველოს მოქალაქეებისა და საქართველოში მუდმივად მცხოვრები პირებისა</a:t>
            </a:r>
          </a:p>
          <a:p>
            <a:pPr>
              <a:buFont typeface="Wingdings" pitchFamily="2" charset="2"/>
              <a:buChar char="ü"/>
            </a:pPr>
            <a:r>
              <a:rPr lang="ka-GE" sz="1300" dirty="0" smtClean="0">
                <a:solidFill>
                  <a:schemeClr val="accent1"/>
                </a:solidFill>
              </a:rPr>
              <a:t>„ბ.ზ“ ქვეპუნქტით განსაზღვრული მომსახურების მოსარგებლეები არიან პროგრამა „მომავლის ბანაკის“ მონაწილეები</a:t>
            </a:r>
            <a:endParaRPr lang="ka-GE" dirty="0" smtClean="0">
              <a:solidFill>
                <a:schemeClr val="accent1"/>
              </a:solidFill>
            </a:endParaRPr>
          </a:p>
          <a:p>
            <a:pPr>
              <a:buFont typeface="Wingdings" pitchFamily="2" charset="2"/>
              <a:buChar char="ü"/>
            </a:pPr>
            <a:r>
              <a:rPr lang="ka-GE" sz="1300" dirty="0" smtClean="0">
                <a:solidFill>
                  <a:schemeClr val="accent1"/>
                </a:solidFill>
              </a:rPr>
              <a:t>„ბ.თ“ ქვეპუნქტით განსაზღვრული მომსახურების მოსარგებლეები არიან ახმეტის მუნიციპალიტეტის თუშეთის თემის ტერიტორიაზე მყოფი პირები</a:t>
            </a:r>
          </a:p>
          <a:p>
            <a:pPr>
              <a:buFont typeface="Wingdings" pitchFamily="2" charset="2"/>
              <a:buChar char="ü"/>
            </a:pPr>
            <a:r>
              <a:rPr lang="ka-GE" sz="1300" dirty="0" smtClean="0">
                <a:solidFill>
                  <a:schemeClr val="accent1"/>
                </a:solidFill>
              </a:rPr>
              <a:t> „ბ.ი“ ქვეპუნქტით განსაზღვრული მომსახურების მოსარგებლეები არიან პროგრამა „საზაფხულო სკოლების“ მონაწილეები</a:t>
            </a:r>
            <a:endParaRPr lang="ka-GE" sz="1300" b="1" u="sng" dirty="0" smtClean="0">
              <a:solidFill>
                <a:schemeClr val="accent1"/>
              </a:solidFill>
            </a:endParaRPr>
          </a:p>
          <a:p>
            <a:pPr algn="just">
              <a:buNone/>
            </a:pPr>
            <a:endParaRPr lang="ka-GE" sz="2000" b="1" u="sng" dirty="0" smtClean="0">
              <a:solidFill>
                <a:schemeClr val="accent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სასწრაფო, გადაუდებელი დახმარება</a:t>
            </a:r>
            <a:br>
              <a:rPr lang="ka-GE" sz="2400" dirty="0" smtClean="0"/>
            </a:br>
            <a:r>
              <a:rPr lang="ka-GE" sz="2400" dirty="0" smtClean="0"/>
              <a:t> და</a:t>
            </a:r>
            <a:br>
              <a:rPr lang="ka-GE" sz="2400" dirty="0" smtClean="0"/>
            </a:br>
            <a:r>
              <a:rPr lang="ka-GE" sz="2400" dirty="0" smtClean="0"/>
              <a:t> სამედიცინო ტრანსპორტირება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კომპონენტებია:</a:t>
            </a:r>
          </a:p>
          <a:p>
            <a:pPr algn="just">
              <a:buNone/>
            </a:pPr>
            <a:endParaRPr lang="ka-GE" sz="2000" dirty="0" smtClean="0">
              <a:solidFill>
                <a:schemeClr val="accent1"/>
              </a:solidFill>
            </a:endParaRPr>
          </a:p>
          <a:p>
            <a:pPr algn="just">
              <a:buNone/>
            </a:pPr>
            <a:r>
              <a:rPr lang="ka-GE" sz="2000" dirty="0" smtClean="0">
                <a:solidFill>
                  <a:schemeClr val="accent1"/>
                </a:solidFill>
              </a:rPr>
              <a:t>	სასწრაფო სამედიცინო დახმარება (მ.შ. ოკუპირებულ ტერიტორიაზე მოქმედი სასწრაფო სამედიცინო დახმარება); რეფერალური დახმარება; სამედიცინო ტრანსპორტირება.</a:t>
            </a:r>
            <a:endParaRPr lang="ka-GE" sz="2000" b="1" u="sng" dirty="0" smtClean="0">
              <a:solidFill>
                <a:schemeClr val="accent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სასწრაფო, გადაუდებელი დახმარება</a:t>
            </a:r>
            <a:br>
              <a:rPr lang="ka-GE" sz="2400" dirty="0" smtClean="0"/>
            </a:br>
            <a:r>
              <a:rPr lang="ka-GE" sz="2400" dirty="0" smtClean="0"/>
              <a:t> და</a:t>
            </a:r>
            <a:br>
              <a:rPr lang="ka-GE" sz="2400" dirty="0" smtClean="0"/>
            </a:br>
            <a:r>
              <a:rPr lang="ka-GE" sz="2400" dirty="0" smtClean="0"/>
              <a:t> სამედიცინო ტრანსპორტირება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r>
              <a:rPr lang="ka-GE" sz="1600" dirty="0" smtClean="0">
                <a:solidFill>
                  <a:schemeClr val="accent1"/>
                </a:solidFill>
              </a:rPr>
              <a:t>მომსახურება ხორციელდება საქართველოს ოკუპირებულ ტერიტორიაზე</a:t>
            </a:r>
          </a:p>
          <a:p>
            <a:pPr algn="just">
              <a:buNone/>
            </a:pPr>
            <a:endParaRPr lang="ka-GE" sz="1600" dirty="0" smtClean="0">
              <a:solidFill>
                <a:schemeClr val="accent1"/>
              </a:solidFill>
            </a:endParaRPr>
          </a:p>
          <a:p>
            <a:pPr algn="just"/>
            <a:r>
              <a:rPr lang="ka-GE" sz="1600" dirty="0" smtClean="0">
                <a:solidFill>
                  <a:schemeClr val="accent1"/>
                </a:solidFill>
              </a:rPr>
              <a:t>ოკუპირებულ ტერიტორიაზე მოქმედი სასწრაფო სამედიცინო დახმარების ბრიგადის მიერ გადაუდებელი სამედიცინო დახმარების გაწევა სასწრაფო დახმარების ბაზისური მედიკამენტებითა და ბაზისური სამედიცინო დანიშნულების საგნებით; კრიტიკულ მდგომარეობაში მყოფ პაციენტთა ტრანსპორტირებისათვის მინიმალური მოთხოვნების უზრუნველყოფას</a:t>
            </a:r>
          </a:p>
          <a:p>
            <a:pPr algn="just"/>
            <a:r>
              <a:rPr lang="ka-GE" sz="1600" dirty="0" smtClean="0">
                <a:solidFill>
                  <a:schemeClr val="accent1"/>
                </a:solidFill>
              </a:rPr>
              <a:t>საჭიროების შემთხვევაში - სამედიცინო ჩვენებით პაციენტის პოსპიტალიზაციის უზრუნველყოფა შესაბამისი პროფილის უახლოეს კლინიკაში</a:t>
            </a:r>
          </a:p>
          <a:p>
            <a:pPr algn="just">
              <a:buNone/>
            </a:pPr>
            <a:endParaRPr lang="ka-GE" sz="1600" dirty="0" smtClean="0">
              <a:solidFill>
                <a:schemeClr val="accent1"/>
              </a:solidFill>
            </a:endParaRPr>
          </a:p>
          <a:p>
            <a:pPr algn="just"/>
            <a:r>
              <a:rPr lang="ka-GE" sz="1600" b="1" dirty="0" smtClean="0">
                <a:solidFill>
                  <a:schemeClr val="accent1"/>
                </a:solidFill>
              </a:rPr>
              <a:t>სასწრაფო სამედიცინო დახმარების მომსახურება ფინანსდება სრულად, პროგრამის ფარგლებში და არ ითვალისწინებს თანაგადახდას პაციენტის მხრიდან.</a:t>
            </a:r>
            <a:endParaRPr lang="ka-GE" sz="1600" dirty="0" smtClean="0">
              <a:solidFill>
                <a:schemeClr val="accent1"/>
              </a:solidFill>
            </a:endParaRPr>
          </a:p>
          <a:p>
            <a:pPr algn="just">
              <a:buNone/>
            </a:pPr>
            <a:endParaRPr lang="ka-GE" sz="1600" b="1" u="sng" dirty="0" smtClean="0">
              <a:solidFill>
                <a:schemeClr val="accent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
            </a:r>
            <a:br>
              <a:rPr lang="ka-GE" sz="2400" dirty="0" smtClean="0"/>
            </a:br>
            <a:r>
              <a:rPr lang="ka-GE" sz="2400" dirty="0" smtClean="0"/>
              <a:t>სოფლის ექიმი </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800" b="1" u="sng" dirty="0" smtClean="0">
                <a:solidFill>
                  <a:schemeClr val="accent1"/>
                </a:solidFill>
              </a:rPr>
              <a:t>პროგრამის მიზანი: </a:t>
            </a:r>
          </a:p>
          <a:p>
            <a:pPr algn="just">
              <a:buNone/>
            </a:pPr>
            <a:r>
              <a:rPr lang="ka-GE" sz="1800" dirty="0" smtClean="0"/>
              <a:t>	</a:t>
            </a:r>
            <a:r>
              <a:rPr lang="ka-GE" sz="1800" dirty="0" smtClean="0">
                <a:solidFill>
                  <a:schemeClr val="accent1"/>
                </a:solidFill>
              </a:rPr>
              <a:t>სოფლის მოსახლეობისათვის პირველადი ჯანდაცვის მომსახურებაზე მოსახლეობის გეოგრაფიული ფინანსური ხელმისაწვდომობის გაზრდა და სპეცდაფინანსებაზე მყოფ დაწესებულებებში რეგისტრირებული მოსახლეობის სამედიცინო მომსახურებაზე ხელმისაწვდომობის უზრუნველყოფა. </a:t>
            </a:r>
          </a:p>
          <a:p>
            <a:pPr algn="just">
              <a:buFont typeface="Wingdings" pitchFamily="2" charset="2"/>
              <a:buChar char="v"/>
            </a:pPr>
            <a:r>
              <a:rPr lang="ka-GE" sz="1800" b="1" u="sng" dirty="0" smtClean="0">
                <a:solidFill>
                  <a:schemeClr val="accent1"/>
                </a:solidFill>
              </a:rPr>
              <a:t>პროგრამის მოსარგებლეები:</a:t>
            </a:r>
          </a:p>
          <a:p>
            <a:r>
              <a:rPr lang="ka-GE" sz="1800" b="1" dirty="0" smtClean="0">
                <a:solidFill>
                  <a:schemeClr val="accent1"/>
                </a:solidFill>
              </a:rPr>
              <a:t>პირველადი ჯანდაცვის მომსახურება სოფლად კომპონენტის მოსარგებლეები</a:t>
            </a:r>
          </a:p>
          <a:p>
            <a:r>
              <a:rPr lang="ka-GE" sz="1800" dirty="0" smtClean="0">
                <a:solidFill>
                  <a:schemeClr val="accent1"/>
                </a:solidFill>
              </a:rPr>
              <a:t>სპეცდაფინანსებაზე მყოფი დაწესებულებების მიერ შესაბამისი ამბულატორიული და სტაციონარული მომსახურების მიწოდების კომპონენტის მოსარგებლეები</a:t>
            </a:r>
          </a:p>
          <a:p>
            <a:pPr algn="just">
              <a:buNone/>
            </a:pPr>
            <a:endParaRPr lang="en-US" sz="1800" u="sng" dirty="0" smtClean="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131590"/>
          </a:xfrm>
          <a:prstGeom prst="rect">
            <a:avLst/>
          </a:prstGeom>
        </p:spPr>
        <p:txBody>
          <a:bodyPr spcFirstLastPara="1" wrap="square" lIns="91425" tIns="91425" rIns="91425" bIns="91425" anchor="t" anchorCtr="0">
            <a:noAutofit/>
          </a:bodyPr>
          <a:lstStyle/>
          <a:p>
            <a:pPr marL="0" lvl="0" indent="0" algn="just">
              <a:spcAft>
                <a:spcPts val="1600"/>
              </a:spcAft>
            </a:pPr>
            <a:r>
              <a:rPr lang="ka-GE" sz="2400" dirty="0" smtClean="0"/>
              <a:t>დადგენილებით დამტკიცებული დანართი №1.3-ის მე-2 პუნქტით განსაზღვრული პირობების მოსარგებლეები არიან:</a:t>
            </a:r>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marL="0" lvl="0" indent="0" algn="just">
              <a:spcAft>
                <a:spcPts val="1600"/>
              </a:spcAft>
              <a:buNone/>
            </a:pPr>
            <a:endParaRPr lang="ka-GE" sz="1500" dirty="0" smtClean="0">
              <a:solidFill>
                <a:schemeClr val="accent1"/>
              </a:solidFill>
            </a:endParaRPr>
          </a:p>
          <a:p>
            <a:pPr lvl="0"/>
            <a:r>
              <a:rPr lang="ka-GE" sz="1500" dirty="0" smtClean="0">
                <a:solidFill>
                  <a:schemeClr val="accent1"/>
                </a:solidFill>
              </a:rPr>
              <a:t>0-5 წლის (ჩათვლით) ასაკის საქართველოს მოქალაქეობის დამადასტურებელი დოკუმენტის, პირადობის ნეიტრალური მოწმობის, ნეიტრალური სამგზავრო დოკუმენტის მქონე პირები. ასევე, </a:t>
            </a:r>
            <a:r>
              <a:rPr lang="ka-GE" sz="1500" b="1" dirty="0" smtClean="0">
                <a:solidFill>
                  <a:schemeClr val="accent1"/>
                </a:solidFill>
              </a:rPr>
              <a:t>საქართველოში სტატუსის მქონე მოქალაქეობის არმქონე პირები, საქართველოში თავშესაფრის მაძიებელი პირები, ლტოლვილის ან ჰუმანიტარული სტატუსის მქონე პირები, გარდა ამავე მუხლის მე-2 პუნქტის „ა“ ქვეპუნქტით განსაზღვრული მოსარგებლეებისა</a:t>
            </a:r>
          </a:p>
          <a:p>
            <a:pPr lvl="0">
              <a:buNone/>
            </a:pPr>
            <a:endParaRPr lang="ka-GE" sz="1500" b="1" dirty="0" smtClean="0">
              <a:solidFill>
                <a:schemeClr val="accent1"/>
              </a:solidFill>
            </a:endParaRPr>
          </a:p>
          <a:p>
            <a:pPr lvl="0"/>
            <a:r>
              <a:rPr lang="ka-GE" sz="1500" dirty="0" smtClean="0">
                <a:solidFill>
                  <a:schemeClr val="accent1"/>
                </a:solidFill>
              </a:rPr>
              <a:t>საპენსიო ასაკის საქართველოს მოქალაქეობის დამადასტურებელი დოკუმენტის, პირადობის ნეიტრალური მოწმობის, ნეიტრალური სამგზავრო დოკუმენტის მქონე პირები, </a:t>
            </a:r>
            <a:r>
              <a:rPr lang="ka-GE" sz="1500" b="1" dirty="0" smtClean="0">
                <a:solidFill>
                  <a:schemeClr val="accent1"/>
                </a:solidFill>
              </a:rPr>
              <a:t>საქართველოში სტატუსის მქონე მოქალაქეობის არმქონე პირები, საქართველოში თავშესაფრის მაძიებელი პირები, ლტოლვილის ან ჰუმანიტარული სტატუსის მქონე პირები, ასევე, საპენსიო ასაკის სახელმწიფო პენსიის მიმღები პირები, გარდა ამავე მუხლის მე-2 პუნქტის „ა“ ქვეპუნქტით განსაზღვრული მოსარგებლეებისა</a:t>
            </a:r>
          </a:p>
          <a:p>
            <a:pPr marL="0" lvl="0" indent="0" algn="l" rtl="0">
              <a:spcBef>
                <a:spcPts val="0"/>
              </a:spcBef>
              <a:spcAft>
                <a:spcPts val="1600"/>
              </a:spcAft>
              <a:buFont typeface="Wingdings" pitchFamily="2" charset="2"/>
              <a:buChar char="v"/>
            </a:pPr>
            <a:endParaRPr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
            </a:r>
            <a:br>
              <a:rPr lang="ka-GE" sz="2400" dirty="0" smtClean="0"/>
            </a:br>
            <a:r>
              <a:rPr lang="ka-GE" sz="2400" dirty="0" smtClean="0"/>
              <a:t>სოფლის ექიმი </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buNone/>
            </a:pPr>
            <a:r>
              <a:rPr lang="ka-GE" sz="2000" b="1" dirty="0" smtClean="0"/>
              <a:t>	</a:t>
            </a:r>
            <a:endParaRPr lang="ka-GE" sz="2000" b="1" dirty="0" smtClean="0">
              <a:solidFill>
                <a:schemeClr val="accent1"/>
              </a:solidFill>
            </a:endParaRPr>
          </a:p>
          <a:p>
            <a:pPr algn="just">
              <a:buNone/>
            </a:pPr>
            <a:r>
              <a:rPr lang="ka-GE" sz="2000" b="1" dirty="0" smtClean="0">
                <a:solidFill>
                  <a:schemeClr val="accent1"/>
                </a:solidFill>
              </a:rPr>
              <a:t>	ვინ არის სოფლის ექიმი?</a:t>
            </a:r>
          </a:p>
          <a:p>
            <a:pPr algn="just">
              <a:buNone/>
            </a:pPr>
            <a:endParaRPr lang="ka-GE" sz="2000" dirty="0" smtClean="0">
              <a:solidFill>
                <a:schemeClr val="accent1"/>
              </a:solidFill>
            </a:endParaRPr>
          </a:p>
          <a:p>
            <a:pPr algn="just">
              <a:buNone/>
            </a:pPr>
            <a:r>
              <a:rPr lang="ka-GE" sz="2000" dirty="0" smtClean="0">
                <a:solidFill>
                  <a:schemeClr val="accent1"/>
                </a:solidFill>
              </a:rPr>
              <a:t>	სოფლის ექიმი არის უმაღლესი სამედიცინო განათლებისა და დამოუკიდებელი საექიმო საქმიანობის უფლების დამადასტურებელი სახელმწიფო სერტიფიკატის მქონე პირი.</a:t>
            </a:r>
          </a:p>
          <a:p>
            <a:pPr algn="just">
              <a:buNone/>
            </a:pPr>
            <a:endParaRPr lang="en-US" sz="1800" u="sng" dirty="0" smtClean="0">
              <a:solidFill>
                <a:schemeClr val="accent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სოფლის ექიმი</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პროგრამა მოიცავს:</a:t>
            </a:r>
          </a:p>
          <a:p>
            <a:pPr algn="just"/>
            <a:r>
              <a:rPr lang="ka-GE" dirty="0" smtClean="0">
                <a:solidFill>
                  <a:schemeClr val="accent1"/>
                </a:solidFill>
              </a:rPr>
              <a:t>ექიმთან/ექთანთან ვიზიტს</a:t>
            </a:r>
          </a:p>
          <a:p>
            <a:pPr algn="just"/>
            <a:r>
              <a:rPr lang="ka-GE" dirty="0" smtClean="0">
                <a:solidFill>
                  <a:schemeClr val="accent1"/>
                </a:solidFill>
              </a:rPr>
              <a:t>იმუნიზაციას იმუნიზაციის ეროვნული კალენდრის მიხედვით და სამიზნე მოსახლეობის ადეკვატური მოცვას</a:t>
            </a:r>
          </a:p>
          <a:p>
            <a:pPr algn="just"/>
            <a:r>
              <a:rPr lang="ka-GE" dirty="0" smtClean="0">
                <a:solidFill>
                  <a:schemeClr val="accent1"/>
                </a:solidFill>
              </a:rPr>
              <a:t>ჯანმრთელი პირებისა და ახალი პაციენტების ჯანმრთელობის მდგომარეობის შემოწმებას ქვეყანაში დამტკიცებული გაიდლაინების შესაბამისად</a:t>
            </a:r>
          </a:p>
          <a:p>
            <a:pPr algn="just"/>
            <a:r>
              <a:rPr lang="ka-GE" dirty="0" smtClean="0">
                <a:solidFill>
                  <a:schemeClr val="accent1"/>
                </a:solidFill>
              </a:rPr>
              <a:t>ბავშვებისა და მოზარდების განვითარებაზე მეთვალყურეობას ქვეყანაში დამტკიცებული გაიდლაინების შესაბამისად</a:t>
            </a:r>
          </a:p>
          <a:p>
            <a:pPr algn="just"/>
            <a:r>
              <a:rPr lang="ka-GE" dirty="0" smtClean="0">
                <a:solidFill>
                  <a:schemeClr val="accent1"/>
                </a:solidFill>
              </a:rPr>
              <a:t>ექიმის ან ექთნის ვიზიტს ბინაზე 3 წლამდე ბავშვებში ქვეყანაში დამტკიცებული გაიდლაინების შესაბამისად</a:t>
            </a:r>
          </a:p>
          <a:p>
            <a:pPr algn="just"/>
            <a:r>
              <a:rPr lang="ka-GE" dirty="0" smtClean="0">
                <a:solidFill>
                  <a:schemeClr val="accent1"/>
                </a:solidFill>
              </a:rPr>
              <a:t>ექიმის ან ექთნის ვიზიტს ბინაზე წელიწადში 4-ჯერ მუდმივად მწოლიარე (გადაადგილების უნარს მოკლებულ) პირებთან</a:t>
            </a:r>
          </a:p>
          <a:p>
            <a:pPr algn="just"/>
            <a:r>
              <a:rPr lang="ka-GE" dirty="0" smtClean="0">
                <a:solidFill>
                  <a:schemeClr val="accent1"/>
                </a:solidFill>
              </a:rPr>
              <a:t>ინკურაბელურ პაციენტებთან ბინაზე ვიზიტს საჭიროების შესაბამისად</a:t>
            </a:r>
          </a:p>
          <a:p>
            <a:pPr algn="just"/>
            <a:r>
              <a:rPr lang="ka-GE" dirty="0" smtClean="0">
                <a:solidFill>
                  <a:schemeClr val="accent1"/>
                </a:solidFill>
              </a:rPr>
              <a:t>ქრონიკული (მათ შორის, ჰიპერტონიული დაავადება, შაქრიანი დიაბეტი, გულის იშემიური დაავადება, ბრონქული ასთმა, ინკურაბელური პაციენტები) და მწვავე დაავადებების: დიაგნოსტიკას კლინიკური სიმპტომო-კომპლექსისა და აუცილებელი, მინიმალური ინსტრუმენტული და ლაბორატორიული კვლევების საფუძველზე ასევე მართვას და რეფერალს საჭიროების შესაბამისად</a:t>
            </a:r>
          </a:p>
          <a:p>
            <a:pPr>
              <a:buNone/>
            </a:pPr>
            <a:endParaRPr lang="ka-GE" dirty="0" smtClean="0">
              <a:solidFill>
                <a:schemeClr val="accent1"/>
              </a:solidFill>
            </a:endParaRPr>
          </a:p>
          <a:p>
            <a:pPr algn="just">
              <a:buNone/>
            </a:pPr>
            <a:endParaRPr lang="ka-GE" sz="2000" b="1" u="sng" dirty="0" smtClean="0">
              <a:solidFill>
                <a:schemeClr val="accent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სოფლის ექიმი</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buNone/>
            </a:pPr>
            <a:r>
              <a:rPr lang="ka-GE" sz="1600" b="1" u="sng" dirty="0" smtClean="0">
                <a:solidFill>
                  <a:schemeClr val="accent1"/>
                </a:solidFill>
              </a:rPr>
              <a:t>პროგრამა მოიცავს:</a:t>
            </a:r>
            <a:endParaRPr lang="ka-GE" sz="1500" dirty="0" smtClean="0">
              <a:solidFill>
                <a:schemeClr val="accent1"/>
              </a:solidFill>
            </a:endParaRPr>
          </a:p>
          <a:p>
            <a:pPr algn="just"/>
            <a:r>
              <a:rPr lang="ka-GE" sz="1500" dirty="0" smtClean="0">
                <a:solidFill>
                  <a:schemeClr val="accent1"/>
                </a:solidFill>
              </a:rPr>
              <a:t>ტუბერკულოზით დაავადებული პაციენტების უშუალო მეთვალყურეობის ქვეშ (</a:t>
            </a:r>
            <a:r>
              <a:rPr lang="en-US" sz="1500" dirty="0" smtClean="0">
                <a:solidFill>
                  <a:schemeClr val="accent1"/>
                </a:solidFill>
              </a:rPr>
              <a:t>DOT) </a:t>
            </a:r>
            <a:r>
              <a:rPr lang="ka-GE" sz="1500" dirty="0" smtClean="0">
                <a:solidFill>
                  <a:schemeClr val="accent1"/>
                </a:solidFill>
              </a:rPr>
              <a:t>მკურნალობის უზრუნველყოფას ექთნის მიერ</a:t>
            </a:r>
          </a:p>
          <a:p>
            <a:pPr algn="just"/>
            <a:r>
              <a:rPr lang="ka-GE" sz="1500" dirty="0" smtClean="0">
                <a:solidFill>
                  <a:schemeClr val="accent1"/>
                </a:solidFill>
              </a:rPr>
              <a:t>სამედიცინო დახმარების უზრუნველყოფას გადაუდებელი მდგომარეობების დროს</a:t>
            </a:r>
          </a:p>
          <a:p>
            <a:pPr algn="just"/>
            <a:r>
              <a:rPr lang="ka-GE" sz="1500" dirty="0" smtClean="0">
                <a:solidFill>
                  <a:schemeClr val="accent1"/>
                </a:solidFill>
              </a:rPr>
              <a:t>ამბულატორიულ დონეზე, სამედიცინო საჭიროებიდან გამომდინარე, სამედიცინო დოკუმენტაციის (მათ შორის, საანგარიშგებო და სტატისტიკური ფორმები) წარმოება, ცნობებისა და რეცეპტების გაცემა (მათ შორის, ინკურაბელური პაციენტებისათვის) (გარდა ჯანმრთელობის მდგომარეობის შესახებ ცნობისა - ფორმა №</a:t>
            </a:r>
            <a:r>
              <a:rPr lang="en-US" sz="1500" dirty="0" smtClean="0">
                <a:solidFill>
                  <a:schemeClr val="accent1"/>
                </a:solidFill>
              </a:rPr>
              <a:t>IV-100</a:t>
            </a:r>
            <a:r>
              <a:rPr lang="ka-GE" sz="1500" dirty="0" smtClean="0">
                <a:solidFill>
                  <a:schemeClr val="accent1"/>
                </a:solidFill>
              </a:rPr>
              <a:t>ა სამსახურის დაწყებასთან დაკავშირებული, საქართველოს შინაგან საქმეთა სამინისტროს სსიპ - საქართველოს შინაგან საქმეთა სამინისტროს მომსახურების სააგენტოში ავტომობილის მართვის მოწმობისა და იარაღის შეძენის ნებართვის მისაღებად წარსადგენი ცნობებისა)</a:t>
            </a:r>
          </a:p>
          <a:p>
            <a:pPr algn="just"/>
            <a:r>
              <a:rPr lang="ka-GE" sz="1500" dirty="0" smtClean="0">
                <a:solidFill>
                  <a:schemeClr val="accent1"/>
                </a:solidFill>
              </a:rPr>
              <a:t>გადაუდებელი ამბულატორიული მომსახურებისათვის აუცილებელი მედიკამენტებით და სამედიცინო დანიშნულების საგნებით პაციენტის უზრუნველყოფა „ექიმის ჩანთიდან"</a:t>
            </a:r>
          </a:p>
          <a:p>
            <a:pPr algn="just">
              <a:buNone/>
            </a:pPr>
            <a:endParaRPr lang="ka-GE" sz="2000" b="1" u="sng" dirty="0" smtClean="0">
              <a:solidFill>
                <a:schemeClr val="accent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სოფლის ექიმი</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buNone/>
            </a:pPr>
            <a:r>
              <a:rPr lang="ka-GE" sz="1600" b="1" u="sng" dirty="0" smtClean="0">
                <a:solidFill>
                  <a:schemeClr val="accent1"/>
                </a:solidFill>
              </a:rPr>
              <a:t>პროგრამის კომპონენტებია: </a:t>
            </a:r>
          </a:p>
          <a:p>
            <a:pPr algn="just">
              <a:buFont typeface="Courier New" pitchFamily="49" charset="0"/>
              <a:buChar char="o"/>
            </a:pPr>
            <a:r>
              <a:rPr lang="ka-GE" sz="1600" dirty="0" smtClean="0">
                <a:solidFill>
                  <a:schemeClr val="accent1"/>
                </a:solidFill>
              </a:rPr>
              <a:t>პირველადი ჯანდაცვის მომსახურება სოფლად (მათ შორის – ამბულატორიული მომსახურებისათვის აუცილებელი მედიკამენტების და სამედიცინო დანიშნულების საგნების, ექიმის ჩანთის და სამედიცინო დოკუმენტაციის ბეჭდვის მომსახურების შესყიდვა)</a:t>
            </a:r>
          </a:p>
          <a:p>
            <a:pPr algn="just">
              <a:buFont typeface="Courier New" pitchFamily="49" charset="0"/>
              <a:buChar char="o"/>
            </a:pPr>
            <a:r>
              <a:rPr lang="ka-GE" sz="1600" dirty="0" smtClean="0">
                <a:solidFill>
                  <a:schemeClr val="accent1"/>
                </a:solidFill>
              </a:rPr>
              <a:t> სპეცდაფინანსებაზე მყოფი დაწესებულებების მიერ შესაბამისი ამბულატორიული და სტაციონარული მომსახურების მიწოდება</a:t>
            </a:r>
          </a:p>
          <a:p>
            <a:pPr algn="just">
              <a:buFont typeface="Courier New" pitchFamily="49" charset="0"/>
              <a:buChar char="o"/>
            </a:pPr>
            <a:r>
              <a:rPr lang="ka-GE" sz="1600" dirty="0" smtClean="0">
                <a:solidFill>
                  <a:schemeClr val="accent1"/>
                </a:solidFill>
              </a:rPr>
              <a:t>შიდა ქართლის სოფლების ამბულატორიული ქსელის ხელშეწყობა და განვითარება</a:t>
            </a:r>
          </a:p>
          <a:p>
            <a:pPr algn="just">
              <a:buFont typeface="Courier New" pitchFamily="49" charset="0"/>
              <a:buChar char="o"/>
            </a:pPr>
            <a:r>
              <a:rPr lang="ka-GE" sz="1600" dirty="0" smtClean="0">
                <a:solidFill>
                  <a:schemeClr val="accent1"/>
                </a:solidFill>
              </a:rPr>
              <a:t>სპეცდაფინანსებაზე მყოფი რიგი სამედიცინო დაწესებულებების შეუფერხებელი ფუნქციონირების ხელშეწყობის მიზნით, დამატებითი ღონისძიებების განხორციელების უზრუნველყოფა</a:t>
            </a:r>
            <a:endParaRPr lang="ka-GE" sz="1500" dirty="0" smtClean="0">
              <a:solidFill>
                <a:schemeClr val="accent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
            </a:r>
            <a:br>
              <a:rPr lang="ka-GE" sz="2400" dirty="0" smtClean="0"/>
            </a:br>
            <a:r>
              <a:rPr lang="ka-GE" sz="2400" dirty="0" smtClean="0"/>
              <a:t> რეფერალური მომსახურება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endParaRPr lang="ka-GE" sz="2000" b="1" u="sng" dirty="0" smtClean="0">
              <a:solidFill>
                <a:schemeClr val="accent1"/>
              </a:solidFill>
            </a:endParaRPr>
          </a:p>
          <a:p>
            <a:pPr algn="just">
              <a:buNone/>
            </a:pPr>
            <a:r>
              <a:rPr lang="ka-GE" sz="2000" b="1" u="sng" dirty="0" smtClean="0">
                <a:solidFill>
                  <a:schemeClr val="accent1"/>
                </a:solidFill>
              </a:rPr>
              <a:t>პროგრამის მიზანი: </a:t>
            </a:r>
          </a:p>
          <a:p>
            <a:pPr algn="just">
              <a:buNone/>
            </a:pPr>
            <a:endParaRPr lang="ka-GE" sz="2000" b="1" u="sng" dirty="0" smtClean="0">
              <a:solidFill>
                <a:schemeClr val="accent1"/>
              </a:solidFill>
            </a:endParaRPr>
          </a:p>
          <a:p>
            <a:pPr algn="just">
              <a:buNone/>
            </a:pPr>
            <a:r>
              <a:rPr lang="ka-GE" sz="2000" dirty="0" smtClean="0">
                <a:solidFill>
                  <a:schemeClr val="accent1"/>
                </a:solidFill>
              </a:rPr>
              <a:t>	მოსახლეობის ჯანმრთელობის მდგომარეობის გაუმჯობესება ფინანსური და გეოგრაფიული ხელმისაწვდომობის გაზრდის გზით.</a:t>
            </a:r>
            <a:endParaRPr lang="en-US" sz="2000" u="sng" dirty="0" smtClean="0">
              <a:solidFill>
                <a:schemeClr val="accent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
            </a:r>
            <a:br>
              <a:rPr lang="ka-GE" sz="2400" dirty="0" smtClean="0"/>
            </a:br>
            <a:r>
              <a:rPr lang="ka-GE" sz="2400" dirty="0" smtClean="0"/>
              <a:t> რეფერალური მომსახურება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2000" b="1" u="sng" dirty="0" smtClean="0">
                <a:solidFill>
                  <a:schemeClr val="accent1"/>
                </a:solidFill>
              </a:rPr>
              <a:t>პროგრამის მოსარგებლეები:</a:t>
            </a:r>
          </a:p>
          <a:p>
            <a:pPr algn="just"/>
            <a:r>
              <a:rPr lang="ka-GE" sz="1200" dirty="0" smtClean="0">
                <a:solidFill>
                  <a:schemeClr val="accent1"/>
                </a:solidFill>
              </a:rPr>
              <a:t>პროგრამის მე-3 მუხლის „ა" ქვეპუნქტით გათვალისწინებული კომპონენტის მოსარგებლეები არიან „რეფერალური მომსახურების" ფარგლებში შესაბამისი სამედიცინო დახმარების გაწევის შესახებ გადაწყვეტილების მიღების მიზნით კომისიის შექმნისა და მისი საქმიანობის წესის განსაზღვრის შესახებ" საქართველოს მთავრობის 2010 წლის 3 ნოემბრის №331 დადგენილების (შემდგომში - </a:t>
            </a:r>
            <a:r>
              <a:rPr lang="en-US" sz="1200" dirty="0" smtClean="0">
                <a:solidFill>
                  <a:schemeClr val="accent1"/>
                </a:solidFill>
              </a:rPr>
              <a:t>N331 </a:t>
            </a:r>
            <a:r>
              <a:rPr lang="ka-GE" sz="1200" dirty="0" smtClean="0">
                <a:solidFill>
                  <a:schemeClr val="accent1"/>
                </a:solidFill>
              </a:rPr>
              <a:t>დადგენილება) შესაბამისად შექმნილი კომისიის საოქმო გადაწყვეტილებით განსაზღვრული პირები, </a:t>
            </a:r>
            <a:r>
              <a:rPr lang="ka-GE" sz="1200" b="1" dirty="0" smtClean="0">
                <a:solidFill>
                  <a:schemeClr val="accent1"/>
                </a:solidFill>
              </a:rPr>
              <a:t>პირადობის დამადასტურებელი დოკუმენტის არქონის მიუხედავად</a:t>
            </a:r>
          </a:p>
          <a:p>
            <a:pPr algn="just"/>
            <a:r>
              <a:rPr lang="ka-GE" sz="1200" dirty="0" smtClean="0">
                <a:solidFill>
                  <a:schemeClr val="accent1"/>
                </a:solidFill>
              </a:rPr>
              <a:t>პროგრამის მე-3 მუხლის „ა.გ" ქვეპუნქტით გათვალისწინებული კომპონენტის მოსარგებლეები არიან №331 დადგენილების შესაბამისად შექმნილი კომისიის საოქმო გადაწყვეტილებით განსაზღვრული ადრეული ძუძუს აგრესიული </a:t>
            </a:r>
            <a:r>
              <a:rPr lang="en-US" sz="1200" dirty="0" smtClean="0">
                <a:solidFill>
                  <a:schemeClr val="accent1"/>
                </a:solidFill>
              </a:rPr>
              <a:t>HER-2 </a:t>
            </a:r>
            <a:r>
              <a:rPr lang="ka-GE" sz="1200" dirty="0" smtClean="0">
                <a:solidFill>
                  <a:schemeClr val="accent1"/>
                </a:solidFill>
              </a:rPr>
              <a:t>რეცეპტორ-დადებითი დიაგნოზის მქონე </a:t>
            </a:r>
            <a:r>
              <a:rPr lang="ka-GE" sz="1200" b="1" dirty="0" smtClean="0">
                <a:solidFill>
                  <a:schemeClr val="accent1"/>
                </a:solidFill>
              </a:rPr>
              <a:t>საქართველოს მოქალაქის დამადასტურებელი დოკუმენტის მქონე პირები, გარდა ქ. თბილისში რეგისტრირებული პირებისა</a:t>
            </a:r>
          </a:p>
          <a:p>
            <a:pPr algn="just"/>
            <a:r>
              <a:rPr lang="ka-GE" sz="1200" dirty="0" smtClean="0">
                <a:solidFill>
                  <a:schemeClr val="accent1"/>
                </a:solidFill>
              </a:rPr>
              <a:t>პროგრამის მე-3 მუხლის „ა" ქვეპუნქტის „ა.დ" ქვეპუნქტით გათვალისწინებული კომპონენტის მოსარგებლეები არიან №331 დადგენილების შესაბამისად შექმნილი კომისიის საოქმო გადაწყვეტილებით განსაზღვრული ფილტვების იდიოპათური ფიბროზის დიაგნოზის მქონე </a:t>
            </a:r>
            <a:r>
              <a:rPr lang="ka-GE" sz="1200" b="1" dirty="0" smtClean="0">
                <a:solidFill>
                  <a:schemeClr val="accent1"/>
                </a:solidFill>
              </a:rPr>
              <a:t>საქართველოს მოქალაქის დამადასტურებელი დოკუმენტის მქონე პირები</a:t>
            </a:r>
          </a:p>
          <a:p>
            <a:pPr algn="just"/>
            <a:r>
              <a:rPr lang="ka-GE" sz="1200" dirty="0" smtClean="0">
                <a:solidFill>
                  <a:schemeClr val="accent1"/>
                </a:solidFill>
              </a:rPr>
              <a:t>პროგრამის მე-3 მუხლის „ა" ქვეპუნქტის „ა.ვ" ქვეპუნქტით გათვალისწინებული კომპონენტის მოსარგებლეები არიან №331 დადგენილების შესაბამისად შექმნილი კომისიის საოქმო გადაწყვეტილებით განსაზღვრული სექსუალური ძალადობის მსხვერპლი, </a:t>
            </a:r>
            <a:r>
              <a:rPr lang="ka-GE" sz="1200" b="1" dirty="0" smtClean="0">
                <a:solidFill>
                  <a:schemeClr val="accent1"/>
                </a:solidFill>
              </a:rPr>
              <a:t>საქართველოს მოქალაქის დამადასტურებელი დოკუმენტის მქონე პირები</a:t>
            </a:r>
          </a:p>
          <a:p>
            <a:pPr algn="just">
              <a:buNone/>
            </a:pPr>
            <a:endParaRPr lang="ka-GE" sz="2000" b="1" u="sng" dirty="0" smtClean="0">
              <a:solidFill>
                <a:schemeClr val="accent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
            </a:r>
            <a:br>
              <a:rPr lang="ka-GE" sz="2400" dirty="0" smtClean="0"/>
            </a:br>
            <a:r>
              <a:rPr lang="ka-GE" sz="2400" dirty="0" smtClean="0"/>
              <a:t> რეფერალური მომსახურება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600" b="1" u="sng" dirty="0" smtClean="0">
                <a:solidFill>
                  <a:schemeClr val="accent1"/>
                </a:solidFill>
              </a:rPr>
              <a:t>პროგრამით გათვალისწინებული მომსახურება მოიცავს</a:t>
            </a:r>
            <a:r>
              <a:rPr lang="ka-GE" sz="1600" dirty="0" smtClean="0">
                <a:solidFill>
                  <a:schemeClr val="accent1"/>
                </a:solidFill>
              </a:rPr>
              <a:t>: </a:t>
            </a:r>
          </a:p>
          <a:p>
            <a:pPr algn="just">
              <a:buNone/>
            </a:pPr>
            <a:r>
              <a:rPr lang="ka-GE" sz="1600" dirty="0" smtClean="0">
                <a:solidFill>
                  <a:schemeClr val="accent1"/>
                </a:solidFill>
              </a:rPr>
              <a:t>	ა) სტიქიური უბედურებების, კატასტროფების, საგანგებო სიტუაციების, კონფლიქტურ რეგიონებში დაზარალებულ მოქალაქეთა და საქართველოს მთავრობის მიერ განსაზღვრული სხვა შემთხვევების დროს მოსახლეობის სამედიცინო დახმარებას, მათ შორის:</a:t>
            </a:r>
          </a:p>
          <a:p>
            <a:pPr algn="just">
              <a:buNone/>
            </a:pPr>
            <a:r>
              <a:rPr lang="ka-GE" sz="1600" dirty="0" smtClean="0">
                <a:solidFill>
                  <a:schemeClr val="accent1"/>
                </a:solidFill>
              </a:rPr>
              <a:t>		 ა.ა) გულის თანდაყოლილი მანკით დაავადებული პირების კარდიოქირურგიულ მკურნალობას, თუ ეს ხარჯები არ იფარება სახელმწიფო სადაზღვევო პროგრამებით; </a:t>
            </a:r>
          </a:p>
          <a:p>
            <a:pPr algn="just">
              <a:buNone/>
            </a:pPr>
            <a:r>
              <a:rPr lang="ka-GE" sz="1600" dirty="0" smtClean="0">
                <a:solidFill>
                  <a:schemeClr val="accent1"/>
                </a:solidFill>
              </a:rPr>
              <a:t>		ა.ბ) პროგრამა „მომავლის ბანაკით“ განსაზღვრული ღონისძიებების ფარგლებში გაწეული მომსახურების ანაზღაურებას, რომელთა ხარჯებიც არ იფარება სხვა სახელმწიფო ჯანდაცვითი პროგრამებით; </a:t>
            </a:r>
          </a:p>
          <a:p>
            <a:pPr algn="just">
              <a:buNone/>
            </a:pPr>
            <a:r>
              <a:rPr lang="ka-GE" sz="1600" dirty="0" smtClean="0">
                <a:solidFill>
                  <a:schemeClr val="accent1"/>
                </a:solidFill>
              </a:rPr>
              <a:t>		ა.გ) </a:t>
            </a:r>
            <a:r>
              <a:rPr lang="en-US" sz="1600" dirty="0" smtClean="0">
                <a:solidFill>
                  <a:schemeClr val="accent1"/>
                </a:solidFill>
              </a:rPr>
              <a:t>HER-2 </a:t>
            </a:r>
            <a:r>
              <a:rPr lang="ka-GE" sz="1600" dirty="0" smtClean="0">
                <a:solidFill>
                  <a:schemeClr val="accent1"/>
                </a:solidFill>
              </a:rPr>
              <a:t>რეცეპტორ-დადებითი ადრეული ძუძუს კიბოს დიაგნოზის და </a:t>
            </a:r>
            <a:r>
              <a:rPr lang="en-US" sz="1600" dirty="0" smtClean="0">
                <a:solidFill>
                  <a:schemeClr val="accent1"/>
                </a:solidFill>
              </a:rPr>
              <a:t>HER-2 </a:t>
            </a:r>
            <a:r>
              <a:rPr lang="ka-GE" sz="1600" dirty="0" smtClean="0">
                <a:solidFill>
                  <a:schemeClr val="accent1"/>
                </a:solidFill>
              </a:rPr>
              <a:t>რეცეპტორ-დადებითი ძუძუს მეტასტაზური კიბოს დიაგნოზის მქონე პირების მედიკამენტებით ნაწილობრივ ან სრულად უზრუნველყოფას;</a:t>
            </a:r>
          </a:p>
          <a:p>
            <a:pPr algn="just">
              <a:buNone/>
            </a:pPr>
            <a:r>
              <a:rPr lang="ka-GE" sz="1100" dirty="0" smtClean="0">
                <a:solidFill>
                  <a:schemeClr val="accent1"/>
                </a:solidFill>
              </a:rPr>
              <a:t>		</a:t>
            </a:r>
            <a:endParaRPr lang="ka-GE" sz="1100" b="1" u="sng" dirty="0" smtClean="0">
              <a:solidFill>
                <a:schemeClr val="accent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0" y="0"/>
            <a:ext cx="9144000" cy="1203598"/>
          </a:xfrm>
          <a:prstGeom prst="rect">
            <a:avLst/>
          </a:prstGeom>
        </p:spPr>
        <p:txBody>
          <a:bodyPr spcFirstLastPara="1" wrap="square" lIns="91425" tIns="91425" rIns="91425" bIns="91425" anchor="t" anchorCtr="0">
            <a:noAutofit/>
          </a:bodyPr>
          <a:lstStyle/>
          <a:p>
            <a:pPr algn="ctr"/>
            <a:r>
              <a:rPr lang="ka-GE" sz="2400" dirty="0" smtClean="0"/>
              <a:t/>
            </a:r>
            <a:br>
              <a:rPr lang="ka-GE" sz="2400" dirty="0" smtClean="0"/>
            </a:br>
            <a:r>
              <a:rPr lang="ka-GE" sz="2400" dirty="0" smtClean="0"/>
              <a:t> რეფერალური მომსახურება</a:t>
            </a:r>
            <a:endParaRPr lang="ka-GE" sz="22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None/>
            </a:pPr>
            <a:r>
              <a:rPr lang="ka-GE" sz="1600" b="1" u="sng" dirty="0" smtClean="0">
                <a:solidFill>
                  <a:schemeClr val="accent1"/>
                </a:solidFill>
              </a:rPr>
              <a:t>პროგრამით გათვალისწინებული მომსახურება მოიცავს</a:t>
            </a:r>
            <a:r>
              <a:rPr lang="ka-GE" sz="1600" dirty="0" smtClean="0">
                <a:solidFill>
                  <a:schemeClr val="accent1"/>
                </a:solidFill>
              </a:rPr>
              <a:t>: </a:t>
            </a:r>
          </a:p>
          <a:p>
            <a:pPr algn="just">
              <a:buNone/>
            </a:pPr>
            <a:r>
              <a:rPr lang="ka-GE" sz="1600" dirty="0" smtClean="0">
                <a:solidFill>
                  <a:schemeClr val="accent1"/>
                </a:solidFill>
              </a:rPr>
              <a:t>	ა.დ) ფილტვების იდიოპათური ფიბროზის დიაგნოზის მქონე პირების მედიკამენტით (პირფენიდონი) ნაწილობრივ ან სრულად უზრუნველყოფას (კომპონენტი ძალაშია დადგენილების </a:t>
            </a:r>
            <a:r>
              <a:rPr lang="en-US" sz="1600" dirty="0" smtClean="0">
                <a:solidFill>
                  <a:schemeClr val="accent1"/>
                </a:solidFill>
              </a:rPr>
              <a:t>N16 </a:t>
            </a:r>
            <a:r>
              <a:rPr lang="ka-GE" sz="1600" dirty="0" smtClean="0">
                <a:solidFill>
                  <a:schemeClr val="accent1"/>
                </a:solidFill>
              </a:rPr>
              <a:t>დანართის ფარგლებში მედიკამენტ პირფენიდონის შესყიდვისა და მოწოდების დასრულებამდე); </a:t>
            </a:r>
          </a:p>
          <a:p>
            <a:pPr algn="just">
              <a:buNone/>
            </a:pPr>
            <a:r>
              <a:rPr lang="ka-GE" sz="1600" dirty="0" smtClean="0">
                <a:solidFill>
                  <a:schemeClr val="accent1"/>
                </a:solidFill>
              </a:rPr>
              <a:t>		ა.ე) პროგრამა „საზაფხულო სკოლებით“ („დავისვენოთ და ვისწავლოთ ერთად“) განსაზღვრული ღონისძიებების ფარგლებში გაწეული მომსახურების ანაზღაურებას, რომელთა ხარჯებიც არ იფარება სხვა სახელმწიფო ჯანდაცვითი პროგრამებით; </a:t>
            </a:r>
          </a:p>
          <a:p>
            <a:pPr algn="just">
              <a:buNone/>
            </a:pPr>
            <a:r>
              <a:rPr lang="ka-GE" sz="1600" dirty="0" smtClean="0">
                <a:solidFill>
                  <a:schemeClr val="accent1"/>
                </a:solidFill>
              </a:rPr>
              <a:t>		ა.ვ) სექსუალური ძალადობის მსხვერპლთა პოსტკოიტალური კონტრაცეფციით/სგგდ ტესტირებითა და მკურნალობით უზრუნველყოფა.</a:t>
            </a:r>
          </a:p>
          <a:p>
            <a:pPr algn="just">
              <a:buNone/>
            </a:pPr>
            <a:endParaRPr lang="ka-GE" sz="1600" dirty="0" smtClean="0">
              <a:solidFill>
                <a:schemeClr val="accent1"/>
              </a:solidFill>
            </a:endParaRPr>
          </a:p>
          <a:p>
            <a:pPr algn="just">
              <a:buNone/>
            </a:pPr>
            <a:r>
              <a:rPr lang="ka-GE" sz="1600" dirty="0" smtClean="0">
                <a:solidFill>
                  <a:schemeClr val="accent1"/>
                </a:solidFill>
              </a:rPr>
              <a:t>	 ბ) ყოფილი უმაღლესი პოლიტიკური თანამდებობის პირის ოჯახის წევრთა სამედიცინო დაზღვევას.</a:t>
            </a:r>
            <a:endParaRPr lang="ka-GE" sz="1600" b="1" u="sng" dirty="0" smtClean="0">
              <a:solidFill>
                <a:schemeClr val="accent1"/>
              </a:solidFill>
            </a:endParaRPr>
          </a:p>
          <a:p>
            <a:pPr algn="just">
              <a:buNone/>
            </a:pPr>
            <a:endParaRPr lang="ka-GE" sz="1100" b="1" u="sng" dirty="0" smtClean="0">
              <a:solidFill>
                <a:schemeClr val="accent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0" y="123478"/>
            <a:ext cx="8972850" cy="4857322"/>
          </a:xfrm>
          <a:prstGeom prst="rect">
            <a:avLst/>
          </a:prstGeom>
        </p:spPr>
        <p:txBody>
          <a:bodyPr spcFirstLastPara="1" wrap="square" lIns="91425" tIns="91425" rIns="91425" bIns="91425" anchor="ctr" anchorCtr="0">
            <a:noAutofit/>
          </a:bodyPr>
          <a:lstStyle/>
          <a:p>
            <a:pPr algn="ctr"/>
            <a:r>
              <a:rPr lang="ka-GE" sz="2800" b="1" dirty="0" smtClean="0"/>
              <a:t>ქრონიკული დაავადებების სამკურნალო </a:t>
            </a:r>
            <a:r>
              <a:rPr lang="de-AT" sz="2800" b="1" dirty="0" smtClean="0"/>
              <a:t>	</a:t>
            </a:r>
            <a:r>
              <a:rPr lang="ka-GE" sz="2800" b="1" dirty="0" smtClean="0"/>
              <a:t>მედიკამენტებით უზრუნველყოფის პროგრამა</a:t>
            </a:r>
            <a:r>
              <a:rPr lang="en" sz="1800" b="1" dirty="0" smtClean="0">
                <a:solidFill>
                  <a:srgbClr val="073763"/>
                </a:solidFill>
                <a:latin typeface="Roboto"/>
                <a:ea typeface="Roboto"/>
                <a:cs typeface="Roboto"/>
                <a:sym typeface="Roboto"/>
              </a:rPr>
              <a:t>	</a:t>
            </a:r>
            <a:endParaRPr sz="1800" b="1" dirty="0" smtClean="0">
              <a:solidFill>
                <a:srgbClr val="073763"/>
              </a:solidFill>
              <a:latin typeface="Roboto"/>
              <a:ea typeface="Roboto"/>
              <a:cs typeface="Roboto"/>
              <a:sym typeface="Roboto"/>
            </a:endParaRPr>
          </a:p>
          <a:p>
            <a:pPr marL="0" lvl="0" indent="0" algn="r" rtl="0">
              <a:spcBef>
                <a:spcPts val="0"/>
              </a:spcBef>
              <a:spcAft>
                <a:spcPts val="0"/>
              </a:spcAft>
              <a:buClr>
                <a:srgbClr val="000000"/>
              </a:buClr>
              <a:buSzPts val="1100"/>
              <a:buFont typeface="Arial"/>
              <a:buNone/>
            </a:pPr>
            <a:endParaRPr sz="1800" b="1" dirty="0">
              <a:solidFill>
                <a:srgbClr val="073763"/>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400" b="1" dirty="0" smtClean="0"/>
              <a:t>ქრონიკული დაავადებების სამკურნალო </a:t>
            </a:r>
            <a:r>
              <a:rPr lang="de-AT" sz="2400" b="1" dirty="0" smtClean="0"/>
              <a:t>	</a:t>
            </a:r>
            <a:r>
              <a:rPr lang="ka-GE" sz="2400" b="1" dirty="0" smtClean="0"/>
              <a:t>მედიკამენტებით უზრუნველყოფის პროგრამა</a:t>
            </a:r>
            <a:endParaRPr sz="2400"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r>
              <a:rPr lang="ka-GE" sz="1600" b="1" dirty="0" smtClean="0">
                <a:solidFill>
                  <a:schemeClr val="accent1"/>
                </a:solidFill>
              </a:rPr>
              <a:t>პროგრამის მიზანია </a:t>
            </a:r>
            <a:r>
              <a:rPr lang="ka-GE" sz="1600" dirty="0" smtClean="0">
                <a:solidFill>
                  <a:schemeClr val="accent1"/>
                </a:solidFill>
              </a:rPr>
              <a:t>ზოგიერთი ქრონიკული დაავადების მქონე პირთა მედიკამენტებით უზრუნველყოფა ფინანსური ხელმისაწვდომობის გაზრდის გზით. </a:t>
            </a:r>
          </a:p>
          <a:p>
            <a:r>
              <a:rPr lang="ka-GE" sz="1600" b="1" dirty="0" smtClean="0">
                <a:solidFill>
                  <a:schemeClr val="accent1"/>
                </a:solidFill>
              </a:rPr>
              <a:t>დაწყო</a:t>
            </a:r>
            <a:r>
              <a:rPr lang="ka-GE" sz="1600" dirty="0" smtClean="0">
                <a:solidFill>
                  <a:schemeClr val="accent1"/>
                </a:solidFill>
              </a:rPr>
              <a:t> - 2017 წლის 1 ივლისს</a:t>
            </a:r>
          </a:p>
          <a:p>
            <a:r>
              <a:rPr lang="ka-GE" sz="1600" b="1" dirty="0" smtClean="0">
                <a:solidFill>
                  <a:schemeClr val="accent1"/>
                </a:solidFill>
              </a:rPr>
              <a:t>მოსარგებლეები: </a:t>
            </a:r>
            <a:br>
              <a:rPr lang="ka-GE" sz="1600" b="1" dirty="0" smtClean="0">
                <a:solidFill>
                  <a:schemeClr val="accent1"/>
                </a:solidFill>
              </a:rPr>
            </a:br>
            <a:r>
              <a:rPr lang="ka-GE" sz="1600" b="1" dirty="0" smtClean="0">
                <a:solidFill>
                  <a:schemeClr val="accent1"/>
                </a:solidFill>
              </a:rPr>
              <a:t>- </a:t>
            </a:r>
            <a:r>
              <a:rPr lang="ka-GE" sz="1600" dirty="0" smtClean="0">
                <a:solidFill>
                  <a:schemeClr val="accent1"/>
                </a:solidFill>
              </a:rPr>
              <a:t>„</a:t>
            </a:r>
            <a:r>
              <a:rPr lang="ka-GE" sz="1600" b="1" dirty="0" smtClean="0">
                <a:solidFill>
                  <a:schemeClr val="accent1"/>
                </a:solidFill>
              </a:rPr>
              <a:t>სოციალურად დაუცველი ოჯახების“</a:t>
            </a:r>
            <a:r>
              <a:rPr lang="ka-GE" sz="1600" dirty="0" smtClean="0">
                <a:solidFill>
                  <a:schemeClr val="accent1"/>
                </a:solidFill>
              </a:rPr>
              <a:t> მონაცემთა ერთიან ბაზაში რეგისტრირებული  პირები, რომელთა სარეიტინგო ქულა  </a:t>
            </a:r>
            <a:r>
              <a:rPr lang="ka-GE" sz="1600" b="1" dirty="0" smtClean="0">
                <a:solidFill>
                  <a:schemeClr val="accent1"/>
                </a:solidFill>
              </a:rPr>
              <a:t>არ აღემატება 100 000-ს</a:t>
            </a:r>
          </a:p>
          <a:p>
            <a:pPr>
              <a:buNone/>
            </a:pPr>
            <a:r>
              <a:rPr lang="ka-GE" sz="1600" dirty="0" smtClean="0">
                <a:solidFill>
                  <a:schemeClr val="accent1"/>
                </a:solidFill>
              </a:rPr>
              <a:t>  	- </a:t>
            </a:r>
            <a:r>
              <a:rPr lang="ka-GE" sz="1600" b="1" dirty="0" smtClean="0">
                <a:solidFill>
                  <a:schemeClr val="accent1"/>
                </a:solidFill>
              </a:rPr>
              <a:t>საპენსიო ასაკის მოსახლეობა , შეზღუდული შესაძლებლობის სტატუსის მქონე ბავშვი</a:t>
            </a:r>
            <a:r>
              <a:rPr lang="ka-GE" sz="1600" dirty="0" smtClean="0">
                <a:solidFill>
                  <a:schemeClr val="accent1"/>
                </a:solidFill>
              </a:rPr>
              <a:t>, </a:t>
            </a:r>
            <a:r>
              <a:rPr lang="ka-GE" sz="1600" b="1" dirty="0" smtClean="0">
                <a:solidFill>
                  <a:schemeClr val="accent1"/>
                </a:solidFill>
              </a:rPr>
              <a:t>აგრეთვე მკვეთრად ან მნიშვნელოვნად გამოხატული შეზღუდული შესაძლებლობის სტატუსის მქონე პირი</a:t>
            </a:r>
          </a:p>
          <a:p>
            <a:pPr>
              <a:buNone/>
            </a:pPr>
            <a:r>
              <a:rPr lang="ka-GE" sz="1600" dirty="0" smtClean="0">
                <a:solidFill>
                  <a:schemeClr val="accent1"/>
                </a:solidFill>
              </a:rPr>
              <a:t>      - პარკინსონით დაავადებული საქართველოს მოქალაქეები; </a:t>
            </a:r>
            <a:br>
              <a:rPr lang="ka-GE" sz="1600" dirty="0" smtClean="0">
                <a:solidFill>
                  <a:schemeClr val="accent1"/>
                </a:solidFill>
              </a:rPr>
            </a:br>
            <a:r>
              <a:rPr lang="ka-GE" sz="1600" dirty="0" smtClean="0">
                <a:solidFill>
                  <a:schemeClr val="accent1"/>
                </a:solidFill>
              </a:rPr>
              <a:t>- ეპილეფსიით დაავადებული საქართველოს მოქალაქეები</a:t>
            </a:r>
            <a:br>
              <a:rPr lang="ka-GE" sz="1600" dirty="0" smtClean="0">
                <a:solidFill>
                  <a:schemeClr val="accent1"/>
                </a:solidFill>
              </a:rPr>
            </a:br>
            <a:endParaRPr lang="en-US" sz="1600" dirty="0" smtClean="0">
              <a:solidFill>
                <a:schemeClr val="accent1"/>
              </a:solidFill>
            </a:endParaRPr>
          </a:p>
          <a:p>
            <a:pPr algn="just">
              <a:buNone/>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algn="ctr"/>
            <a:r>
              <a:rPr lang="ka-GE" sz="2000" dirty="0" smtClean="0"/>
              <a:t>დადგენილებით დამტკიცებული დანართი №1.3-ის პირველი პუნქტით განსაზღვრული პირობების მოსარგებლეები არიან: </a:t>
            </a:r>
            <a:br>
              <a:rPr lang="ka-GE" sz="2000" dirty="0" smtClean="0"/>
            </a:br>
            <a:r>
              <a:rPr lang="ka-GE" sz="1400" dirty="0" smtClean="0"/>
              <a:t>მე-2 პუნქტის „ა“ ქვეპუნქტით განსაზღვრული მოსარგებლეები</a:t>
            </a:r>
            <a:r>
              <a:rPr lang="ka-GE" sz="2000" dirty="0" smtClean="0"/>
              <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endParaRPr lang="ka-GE" b="1" dirty="0" smtClean="0">
              <a:solidFill>
                <a:schemeClr val="accent1"/>
              </a:solidFill>
            </a:endParaRPr>
          </a:p>
          <a:p>
            <a:r>
              <a:rPr lang="en-US" dirty="0" err="1" smtClean="0">
                <a:solidFill>
                  <a:schemeClr val="accent1"/>
                </a:solidFill>
              </a:rPr>
              <a:t>სოციალურად</a:t>
            </a:r>
            <a:r>
              <a:rPr lang="en-US" dirty="0" smtClean="0">
                <a:solidFill>
                  <a:schemeClr val="accent1"/>
                </a:solidFill>
              </a:rPr>
              <a:t> </a:t>
            </a:r>
            <a:r>
              <a:rPr lang="en-US" dirty="0" err="1" smtClean="0">
                <a:solidFill>
                  <a:schemeClr val="accent1"/>
                </a:solidFill>
              </a:rPr>
              <a:t>დაუცველი</a:t>
            </a:r>
            <a:r>
              <a:rPr lang="en-US" dirty="0" smtClean="0">
                <a:solidFill>
                  <a:schemeClr val="accent1"/>
                </a:solidFill>
              </a:rPr>
              <a:t> </a:t>
            </a:r>
            <a:r>
              <a:rPr lang="en-US" dirty="0" err="1" smtClean="0">
                <a:solidFill>
                  <a:schemeClr val="accent1"/>
                </a:solidFill>
              </a:rPr>
              <a:t>ოჯახები</a:t>
            </a:r>
            <a:r>
              <a:rPr lang="en-US" dirty="0" smtClean="0">
                <a:solidFill>
                  <a:schemeClr val="accent1"/>
                </a:solidFill>
              </a:rPr>
              <a:t> </a:t>
            </a:r>
            <a:r>
              <a:rPr lang="ka-GE" dirty="0" smtClean="0">
                <a:solidFill>
                  <a:schemeClr val="accent1"/>
                </a:solidFill>
              </a:rPr>
              <a:t>(</a:t>
            </a:r>
            <a:r>
              <a:rPr lang="en-US" dirty="0" err="1" smtClean="0">
                <a:solidFill>
                  <a:schemeClr val="accent1"/>
                </a:solidFill>
              </a:rPr>
              <a:t>ქულა</a:t>
            </a:r>
            <a:r>
              <a:rPr lang="en-US" dirty="0" smtClean="0">
                <a:solidFill>
                  <a:schemeClr val="accent1"/>
                </a:solidFill>
              </a:rPr>
              <a:t> </a:t>
            </a:r>
            <a:r>
              <a:rPr lang="en-US" dirty="0" err="1" smtClean="0">
                <a:solidFill>
                  <a:schemeClr val="accent1"/>
                </a:solidFill>
              </a:rPr>
              <a:t>არ</a:t>
            </a:r>
            <a:r>
              <a:rPr lang="en-US" dirty="0" smtClean="0">
                <a:solidFill>
                  <a:schemeClr val="accent1"/>
                </a:solidFill>
              </a:rPr>
              <a:t> </a:t>
            </a:r>
            <a:r>
              <a:rPr lang="en-US" dirty="0" err="1" smtClean="0">
                <a:solidFill>
                  <a:schemeClr val="accent1"/>
                </a:solidFill>
              </a:rPr>
              <a:t>აღემატება</a:t>
            </a:r>
            <a:r>
              <a:rPr lang="en-US" dirty="0" smtClean="0">
                <a:solidFill>
                  <a:schemeClr val="accent1"/>
                </a:solidFill>
              </a:rPr>
              <a:t> 70 000-ს</a:t>
            </a:r>
            <a:r>
              <a:rPr lang="ka-GE" dirty="0" smtClean="0">
                <a:solidFill>
                  <a:schemeClr val="accent1"/>
                </a:solidFill>
              </a:rPr>
              <a:t>)</a:t>
            </a:r>
            <a:endParaRPr lang="en-US" dirty="0" smtClean="0">
              <a:solidFill>
                <a:schemeClr val="accent1"/>
              </a:solidFill>
            </a:endParaRPr>
          </a:p>
          <a:p>
            <a:r>
              <a:rPr lang="ka-GE" dirty="0" smtClean="0">
                <a:solidFill>
                  <a:schemeClr val="accent1"/>
                </a:solidFill>
              </a:rPr>
              <a:t>გრძელვადიანი განსახლებით უზრუნველყოფილი დევნილები (</a:t>
            </a:r>
            <a:r>
              <a:rPr lang="en-US" dirty="0" smtClean="0">
                <a:solidFill>
                  <a:schemeClr val="accent1"/>
                </a:solidFill>
              </a:rPr>
              <a:t>2008 </a:t>
            </a:r>
            <a:r>
              <a:rPr lang="en-US" dirty="0" err="1" smtClean="0">
                <a:solidFill>
                  <a:schemeClr val="accent1"/>
                </a:solidFill>
              </a:rPr>
              <a:t>წლის</a:t>
            </a:r>
            <a:r>
              <a:rPr lang="en-US" dirty="0" smtClean="0">
                <a:solidFill>
                  <a:schemeClr val="accent1"/>
                </a:solidFill>
              </a:rPr>
              <a:t> 6 </a:t>
            </a:r>
            <a:r>
              <a:rPr lang="en-US" dirty="0" err="1" smtClean="0">
                <a:solidFill>
                  <a:schemeClr val="accent1"/>
                </a:solidFill>
              </a:rPr>
              <a:t>აგვისტო</a:t>
            </a:r>
            <a:r>
              <a:rPr lang="ka-GE" dirty="0" smtClean="0">
                <a:solidFill>
                  <a:schemeClr val="accent1"/>
                </a:solidFill>
              </a:rPr>
              <a:t>)</a:t>
            </a:r>
            <a:endParaRPr lang="en-US" dirty="0" smtClean="0">
              <a:solidFill>
                <a:schemeClr val="accent1"/>
              </a:solidFill>
            </a:endParaRPr>
          </a:p>
          <a:p>
            <a:r>
              <a:rPr lang="en-US" dirty="0" err="1" smtClean="0">
                <a:solidFill>
                  <a:schemeClr val="accent1"/>
                </a:solidFill>
              </a:rPr>
              <a:t>სააღმზრდელო</a:t>
            </a:r>
            <a:r>
              <a:rPr lang="en-US" dirty="0" smtClean="0">
                <a:solidFill>
                  <a:schemeClr val="accent1"/>
                </a:solidFill>
              </a:rPr>
              <a:t> </a:t>
            </a:r>
            <a:r>
              <a:rPr lang="en-US" dirty="0" err="1" smtClean="0">
                <a:solidFill>
                  <a:schemeClr val="accent1"/>
                </a:solidFill>
              </a:rPr>
              <a:t>საქმიანობის</a:t>
            </a:r>
            <a:r>
              <a:rPr lang="en-US" dirty="0" smtClean="0">
                <a:solidFill>
                  <a:schemeClr val="accent1"/>
                </a:solidFill>
              </a:rPr>
              <a:t> </a:t>
            </a:r>
            <a:r>
              <a:rPr lang="en-US" dirty="0" err="1" smtClean="0">
                <a:solidFill>
                  <a:schemeClr val="accent1"/>
                </a:solidFill>
              </a:rPr>
              <a:t>განმახორციელებელი</a:t>
            </a:r>
            <a:r>
              <a:rPr lang="en-US" dirty="0" smtClean="0">
                <a:solidFill>
                  <a:schemeClr val="accent1"/>
                </a:solidFill>
              </a:rPr>
              <a:t> </a:t>
            </a:r>
            <a:r>
              <a:rPr lang="en-US" dirty="0" err="1" smtClean="0">
                <a:solidFill>
                  <a:schemeClr val="accent1"/>
                </a:solidFill>
              </a:rPr>
              <a:t>დაწესებულებების</a:t>
            </a:r>
            <a:r>
              <a:rPr lang="en-US" dirty="0" smtClean="0">
                <a:solidFill>
                  <a:schemeClr val="accent1"/>
                </a:solidFill>
              </a:rPr>
              <a:t>, </a:t>
            </a:r>
            <a:r>
              <a:rPr lang="en-US" dirty="0" err="1" smtClean="0">
                <a:solidFill>
                  <a:schemeClr val="accent1"/>
                </a:solidFill>
              </a:rPr>
              <a:t>დედათა</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ბავშვთა</a:t>
            </a:r>
            <a:r>
              <a:rPr lang="en-US" dirty="0" smtClean="0">
                <a:solidFill>
                  <a:schemeClr val="accent1"/>
                </a:solidFill>
              </a:rPr>
              <a:t> </a:t>
            </a:r>
            <a:r>
              <a:rPr lang="en-US" dirty="0" err="1" smtClean="0">
                <a:solidFill>
                  <a:schemeClr val="accent1"/>
                </a:solidFill>
              </a:rPr>
              <a:t>თავშესაფრებისა</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სათემო</a:t>
            </a:r>
            <a:r>
              <a:rPr lang="en-US" dirty="0" smtClean="0">
                <a:solidFill>
                  <a:schemeClr val="accent1"/>
                </a:solidFill>
              </a:rPr>
              <a:t> </a:t>
            </a:r>
            <a:r>
              <a:rPr lang="en-US" dirty="0" err="1" smtClean="0">
                <a:solidFill>
                  <a:schemeClr val="accent1"/>
                </a:solidFill>
              </a:rPr>
              <a:t>ორგანიზაციების</a:t>
            </a:r>
            <a:r>
              <a:rPr lang="en-US" dirty="0" smtClean="0">
                <a:solidFill>
                  <a:schemeClr val="accent1"/>
                </a:solidFill>
              </a:rPr>
              <a:t> </a:t>
            </a:r>
            <a:r>
              <a:rPr lang="en-US" dirty="0" err="1" smtClean="0">
                <a:solidFill>
                  <a:schemeClr val="accent1"/>
                </a:solidFill>
              </a:rPr>
              <a:t>ბენეფიციარები</a:t>
            </a:r>
            <a:endParaRPr lang="en-US" dirty="0" smtClean="0">
              <a:solidFill>
                <a:schemeClr val="accent1"/>
              </a:solidFill>
            </a:endParaRPr>
          </a:p>
          <a:p>
            <a:r>
              <a:rPr lang="en-US" dirty="0" err="1" smtClean="0">
                <a:solidFill>
                  <a:schemeClr val="accent1"/>
                </a:solidFill>
              </a:rPr>
              <a:t>სსიპ</a:t>
            </a:r>
            <a:r>
              <a:rPr lang="en-US" dirty="0" smtClean="0">
                <a:solidFill>
                  <a:schemeClr val="accent1"/>
                </a:solidFill>
              </a:rPr>
              <a:t> – </a:t>
            </a:r>
            <a:r>
              <a:rPr lang="en-US" dirty="0" err="1" smtClean="0">
                <a:solidFill>
                  <a:schemeClr val="accent1"/>
                </a:solidFill>
              </a:rPr>
              <a:t>ადამიანით</a:t>
            </a:r>
            <a:r>
              <a:rPr lang="en-US" dirty="0" smtClean="0">
                <a:solidFill>
                  <a:schemeClr val="accent1"/>
                </a:solidFill>
              </a:rPr>
              <a:t> </a:t>
            </a:r>
            <a:r>
              <a:rPr lang="en-US" dirty="0" err="1" smtClean="0">
                <a:solidFill>
                  <a:schemeClr val="accent1"/>
                </a:solidFill>
              </a:rPr>
              <a:t>ვაჭრობის</a:t>
            </a:r>
            <a:r>
              <a:rPr lang="en-US" dirty="0" smtClean="0">
                <a:solidFill>
                  <a:schemeClr val="accent1"/>
                </a:solidFill>
              </a:rPr>
              <a:t> (</a:t>
            </a:r>
            <a:r>
              <a:rPr lang="en-US" dirty="0" err="1" smtClean="0">
                <a:solidFill>
                  <a:schemeClr val="accent1"/>
                </a:solidFill>
              </a:rPr>
              <a:t>ტრეფიკინგის</a:t>
            </a:r>
            <a:r>
              <a:rPr lang="en-US" dirty="0" smtClean="0">
                <a:solidFill>
                  <a:schemeClr val="accent1"/>
                </a:solidFill>
              </a:rPr>
              <a:t>) </a:t>
            </a:r>
            <a:r>
              <a:rPr lang="en-US" dirty="0" err="1" smtClean="0">
                <a:solidFill>
                  <a:schemeClr val="accent1"/>
                </a:solidFill>
              </a:rPr>
              <a:t>მსხვერპლთა</a:t>
            </a:r>
            <a:r>
              <a:rPr lang="en-US" dirty="0" smtClean="0">
                <a:solidFill>
                  <a:schemeClr val="accent1"/>
                </a:solidFill>
              </a:rPr>
              <a:t>, </a:t>
            </a:r>
            <a:r>
              <a:rPr lang="en-US" dirty="0" err="1" smtClean="0">
                <a:solidFill>
                  <a:schemeClr val="accent1"/>
                </a:solidFill>
              </a:rPr>
              <a:t>დაზარალებულთა</a:t>
            </a:r>
            <a:r>
              <a:rPr lang="en-US" dirty="0" smtClean="0">
                <a:solidFill>
                  <a:schemeClr val="accent1"/>
                </a:solidFill>
              </a:rPr>
              <a:t> </a:t>
            </a:r>
            <a:r>
              <a:rPr lang="en-US" dirty="0" err="1" smtClean="0">
                <a:solidFill>
                  <a:schemeClr val="accent1"/>
                </a:solidFill>
              </a:rPr>
              <a:t>დაცვისა</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დახმარების</a:t>
            </a:r>
            <a:r>
              <a:rPr lang="en-US" dirty="0" smtClean="0">
                <a:solidFill>
                  <a:schemeClr val="accent1"/>
                </a:solidFill>
              </a:rPr>
              <a:t> </a:t>
            </a:r>
            <a:r>
              <a:rPr lang="en-US" dirty="0" err="1" smtClean="0">
                <a:solidFill>
                  <a:schemeClr val="accent1"/>
                </a:solidFill>
              </a:rPr>
              <a:t>სახელმწიფო</a:t>
            </a:r>
            <a:r>
              <a:rPr lang="en-US" dirty="0" smtClean="0">
                <a:solidFill>
                  <a:schemeClr val="accent1"/>
                </a:solidFill>
              </a:rPr>
              <a:t> </a:t>
            </a:r>
            <a:r>
              <a:rPr lang="en-US" dirty="0" err="1" smtClean="0">
                <a:solidFill>
                  <a:schemeClr val="accent1"/>
                </a:solidFill>
              </a:rPr>
              <a:t>ფონდის</a:t>
            </a:r>
            <a:r>
              <a:rPr lang="en-US" dirty="0" smtClean="0">
                <a:solidFill>
                  <a:schemeClr val="accent1"/>
                </a:solidFill>
              </a:rPr>
              <a:t> </a:t>
            </a:r>
            <a:r>
              <a:rPr lang="en-US" dirty="0" err="1" smtClean="0">
                <a:solidFill>
                  <a:schemeClr val="accent1"/>
                </a:solidFill>
              </a:rPr>
              <a:t>ტერიტორიულ</a:t>
            </a:r>
            <a:r>
              <a:rPr lang="en-US" dirty="0" smtClean="0">
                <a:solidFill>
                  <a:schemeClr val="accent1"/>
                </a:solidFill>
              </a:rPr>
              <a:t> </a:t>
            </a:r>
            <a:r>
              <a:rPr lang="en-US" dirty="0" err="1" smtClean="0">
                <a:solidFill>
                  <a:schemeClr val="accent1"/>
                </a:solidFill>
              </a:rPr>
              <a:t>ერთეულებში</a:t>
            </a:r>
            <a:r>
              <a:rPr lang="en-US" dirty="0" smtClean="0">
                <a:solidFill>
                  <a:schemeClr val="accent1"/>
                </a:solidFill>
              </a:rPr>
              <a:t> (</a:t>
            </a:r>
            <a:r>
              <a:rPr lang="en-US" dirty="0" err="1" smtClean="0">
                <a:solidFill>
                  <a:schemeClr val="accent1"/>
                </a:solidFill>
              </a:rPr>
              <a:t>ფილიალებში</a:t>
            </a:r>
            <a:r>
              <a:rPr lang="en-US" dirty="0" smtClean="0">
                <a:solidFill>
                  <a:schemeClr val="accent1"/>
                </a:solidFill>
              </a:rPr>
              <a:t>):</a:t>
            </a:r>
            <a:r>
              <a:rPr lang="ka-GE" dirty="0" smtClean="0">
                <a:solidFill>
                  <a:schemeClr val="accent1"/>
                </a:solidFill>
              </a:rPr>
              <a:t/>
            </a:r>
            <a:br>
              <a:rPr lang="ka-GE" dirty="0" smtClean="0">
                <a:solidFill>
                  <a:schemeClr val="accent1"/>
                </a:solidFill>
              </a:rPr>
            </a:br>
            <a:r>
              <a:rPr lang="ka-GE" dirty="0" smtClean="0">
                <a:solidFill>
                  <a:schemeClr val="accent1"/>
                </a:solidFill>
              </a:rPr>
              <a:t>     	- </a:t>
            </a:r>
            <a:r>
              <a:rPr lang="en-US" dirty="0" err="1" smtClean="0">
                <a:solidFill>
                  <a:schemeClr val="accent1"/>
                </a:solidFill>
              </a:rPr>
              <a:t>ბავშვთა</a:t>
            </a:r>
            <a:r>
              <a:rPr lang="en-US" dirty="0" smtClean="0">
                <a:solidFill>
                  <a:schemeClr val="accent1"/>
                </a:solidFill>
              </a:rPr>
              <a:t> </a:t>
            </a:r>
            <a:r>
              <a:rPr lang="en-US" dirty="0" err="1" smtClean="0">
                <a:solidFill>
                  <a:schemeClr val="accent1"/>
                </a:solidFill>
              </a:rPr>
              <a:t>სააღმზრდელო</a:t>
            </a:r>
            <a:r>
              <a:rPr lang="en-US" dirty="0" smtClean="0">
                <a:solidFill>
                  <a:schemeClr val="accent1"/>
                </a:solidFill>
              </a:rPr>
              <a:t> </a:t>
            </a:r>
            <a:r>
              <a:rPr lang="en-US" dirty="0" err="1" smtClean="0">
                <a:solidFill>
                  <a:schemeClr val="accent1"/>
                </a:solidFill>
              </a:rPr>
              <a:t>დაწესებულებებში</a:t>
            </a:r>
            <a:r>
              <a:rPr lang="en-US" dirty="0" smtClean="0">
                <a:solidFill>
                  <a:schemeClr val="accent1"/>
                </a:solidFill>
              </a:rPr>
              <a:t>, </a:t>
            </a:r>
            <a:r>
              <a:rPr lang="en-US" dirty="0" err="1" smtClean="0">
                <a:solidFill>
                  <a:schemeClr val="accent1"/>
                </a:solidFill>
              </a:rPr>
              <a:t>ხანდაზმულთა</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შშმ</a:t>
            </a:r>
            <a:r>
              <a:rPr lang="en-US" dirty="0" smtClean="0">
                <a:solidFill>
                  <a:schemeClr val="accent1"/>
                </a:solidFill>
              </a:rPr>
              <a:t> </a:t>
            </a:r>
            <a:r>
              <a:rPr lang="en-US" dirty="0" err="1" smtClean="0">
                <a:solidFill>
                  <a:schemeClr val="accent1"/>
                </a:solidFill>
              </a:rPr>
              <a:t>პირთა</a:t>
            </a:r>
            <a:r>
              <a:rPr lang="en-US" dirty="0" smtClean="0">
                <a:solidFill>
                  <a:schemeClr val="accent1"/>
                </a:solidFill>
              </a:rPr>
              <a:t> </a:t>
            </a:r>
            <a:r>
              <a:rPr lang="en-US" dirty="0" err="1" smtClean="0">
                <a:solidFill>
                  <a:schemeClr val="accent1"/>
                </a:solidFill>
              </a:rPr>
              <a:t>პანსიონატებში</a:t>
            </a:r>
            <a:r>
              <a:rPr lang="en-US" dirty="0" smtClean="0">
                <a:solidFill>
                  <a:schemeClr val="accent1"/>
                </a:solidFill>
              </a:rPr>
              <a:t> </a:t>
            </a:r>
            <a:r>
              <a:rPr lang="en-US" dirty="0" err="1" smtClean="0">
                <a:solidFill>
                  <a:schemeClr val="accent1"/>
                </a:solidFill>
              </a:rPr>
              <a:t>მცხოვრები</a:t>
            </a:r>
            <a:r>
              <a:rPr lang="en-US" dirty="0" smtClean="0">
                <a:solidFill>
                  <a:schemeClr val="accent1"/>
                </a:solidFill>
              </a:rPr>
              <a:t> </a:t>
            </a:r>
            <a:r>
              <a:rPr lang="en-US" dirty="0" err="1" smtClean="0">
                <a:solidFill>
                  <a:schemeClr val="accent1"/>
                </a:solidFill>
              </a:rPr>
              <a:t>ბენეფიციარები</a:t>
            </a:r>
            <a:r>
              <a:rPr lang="ka-GE" dirty="0" smtClean="0">
                <a:solidFill>
                  <a:schemeClr val="accent1"/>
                </a:solidFill>
              </a:rPr>
              <a:t/>
            </a:r>
            <a:br>
              <a:rPr lang="ka-GE" dirty="0" smtClean="0">
                <a:solidFill>
                  <a:schemeClr val="accent1"/>
                </a:solidFill>
              </a:rPr>
            </a:br>
            <a:r>
              <a:rPr lang="ka-GE" dirty="0" smtClean="0">
                <a:solidFill>
                  <a:schemeClr val="accent1"/>
                </a:solidFill>
              </a:rPr>
              <a:t>	- </a:t>
            </a:r>
            <a:r>
              <a:rPr lang="en-US" dirty="0" err="1" smtClean="0">
                <a:solidFill>
                  <a:schemeClr val="accent1"/>
                </a:solidFill>
              </a:rPr>
              <a:t>დასაქმებული</a:t>
            </a:r>
            <a:r>
              <a:rPr lang="en-US" dirty="0" smtClean="0">
                <a:solidFill>
                  <a:schemeClr val="accent1"/>
                </a:solidFill>
              </a:rPr>
              <a:t> </a:t>
            </a:r>
            <a:r>
              <a:rPr lang="en-US" dirty="0" err="1" smtClean="0">
                <a:solidFill>
                  <a:schemeClr val="accent1"/>
                </a:solidFill>
              </a:rPr>
              <a:t>უფროსი</a:t>
            </a:r>
            <a:r>
              <a:rPr lang="en-US" dirty="0" smtClean="0">
                <a:solidFill>
                  <a:schemeClr val="accent1"/>
                </a:solidFill>
              </a:rPr>
              <a:t> </a:t>
            </a:r>
            <a:r>
              <a:rPr lang="en-US" dirty="0" err="1" smtClean="0">
                <a:solidFill>
                  <a:schemeClr val="accent1"/>
                </a:solidFill>
              </a:rPr>
              <a:t>აღმზრდელები</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აღმზრდელები</a:t>
            </a:r>
            <a:endParaRPr lang="en-US" dirty="0" smtClean="0">
              <a:solidFill>
                <a:schemeClr val="accent1"/>
              </a:solidFill>
            </a:endParaRPr>
          </a:p>
          <a:p>
            <a:r>
              <a:rPr lang="en-US" dirty="0" err="1" smtClean="0">
                <a:solidFill>
                  <a:schemeClr val="accent1"/>
                </a:solidFill>
              </a:rPr>
              <a:t>რეინტეგრაციაში</a:t>
            </a:r>
            <a:r>
              <a:rPr lang="en-US" dirty="0" smtClean="0">
                <a:solidFill>
                  <a:schemeClr val="accent1"/>
                </a:solidFill>
              </a:rPr>
              <a:t> </a:t>
            </a:r>
            <a:r>
              <a:rPr lang="en-US" dirty="0" err="1" smtClean="0">
                <a:solidFill>
                  <a:schemeClr val="accent1"/>
                </a:solidFill>
              </a:rPr>
              <a:t>ან</a:t>
            </a:r>
            <a:r>
              <a:rPr lang="en-US" dirty="0" smtClean="0">
                <a:solidFill>
                  <a:schemeClr val="accent1"/>
                </a:solidFill>
              </a:rPr>
              <a:t> </a:t>
            </a:r>
            <a:r>
              <a:rPr lang="en-US" dirty="0" err="1" smtClean="0">
                <a:solidFill>
                  <a:schemeClr val="accent1"/>
                </a:solidFill>
              </a:rPr>
              <a:t>მინდობით</a:t>
            </a:r>
            <a:r>
              <a:rPr lang="en-US" dirty="0" smtClean="0">
                <a:solidFill>
                  <a:schemeClr val="accent1"/>
                </a:solidFill>
              </a:rPr>
              <a:t> </a:t>
            </a:r>
            <a:r>
              <a:rPr lang="en-US" dirty="0" err="1" smtClean="0">
                <a:solidFill>
                  <a:schemeClr val="accent1"/>
                </a:solidFill>
              </a:rPr>
              <a:t>აღზრდაში</a:t>
            </a:r>
            <a:r>
              <a:rPr lang="en-US" dirty="0" smtClean="0">
                <a:solidFill>
                  <a:schemeClr val="accent1"/>
                </a:solidFill>
              </a:rPr>
              <a:t> </a:t>
            </a:r>
            <a:r>
              <a:rPr lang="en-US" dirty="0" err="1" smtClean="0">
                <a:solidFill>
                  <a:schemeClr val="accent1"/>
                </a:solidFill>
              </a:rPr>
              <a:t>მყოფი</a:t>
            </a:r>
            <a:r>
              <a:rPr lang="en-US" dirty="0" smtClean="0">
                <a:solidFill>
                  <a:schemeClr val="accent1"/>
                </a:solidFill>
              </a:rPr>
              <a:t> </a:t>
            </a:r>
            <a:r>
              <a:rPr lang="en-US" dirty="0" err="1" smtClean="0">
                <a:solidFill>
                  <a:schemeClr val="accent1"/>
                </a:solidFill>
              </a:rPr>
              <a:t>ბავშვები</a:t>
            </a:r>
            <a:r>
              <a:rPr lang="en-US" dirty="0" smtClean="0">
                <a:solidFill>
                  <a:schemeClr val="accent1"/>
                </a:solidFill>
              </a:rPr>
              <a:t>, </a:t>
            </a:r>
            <a:r>
              <a:rPr lang="en-US" dirty="0" err="1" smtClean="0">
                <a:solidFill>
                  <a:schemeClr val="accent1"/>
                </a:solidFill>
              </a:rPr>
              <a:t>რომელთა</a:t>
            </a:r>
            <a:r>
              <a:rPr lang="en-US" dirty="0" smtClean="0">
                <a:solidFill>
                  <a:schemeClr val="accent1"/>
                </a:solidFill>
              </a:rPr>
              <a:t> </a:t>
            </a:r>
            <a:r>
              <a:rPr lang="en-US" dirty="0" err="1" smtClean="0">
                <a:solidFill>
                  <a:schemeClr val="accent1"/>
                </a:solidFill>
              </a:rPr>
              <a:t>გამოც</a:t>
            </a:r>
            <a:r>
              <a:rPr lang="en-US" dirty="0" smtClean="0">
                <a:solidFill>
                  <a:schemeClr val="accent1"/>
                </a:solidFill>
              </a:rPr>
              <a:t> </a:t>
            </a:r>
            <a:r>
              <a:rPr lang="en-US" dirty="0" err="1" smtClean="0">
                <a:solidFill>
                  <a:schemeClr val="accent1"/>
                </a:solidFill>
              </a:rPr>
              <a:t>ოჯახები</a:t>
            </a:r>
            <a:r>
              <a:rPr lang="en-US" dirty="0" smtClean="0">
                <a:solidFill>
                  <a:schemeClr val="accent1"/>
                </a:solidFill>
              </a:rPr>
              <a:t> </a:t>
            </a:r>
            <a:r>
              <a:rPr lang="en-US" dirty="0" err="1" smtClean="0">
                <a:solidFill>
                  <a:schemeClr val="accent1"/>
                </a:solidFill>
              </a:rPr>
              <a:t>იღებენ</a:t>
            </a:r>
            <a:r>
              <a:rPr lang="en-US" dirty="0" smtClean="0">
                <a:solidFill>
                  <a:schemeClr val="accent1"/>
                </a:solidFill>
              </a:rPr>
              <a:t> </a:t>
            </a:r>
            <a:r>
              <a:rPr lang="en-US" dirty="0" err="1" smtClean="0">
                <a:solidFill>
                  <a:schemeClr val="accent1"/>
                </a:solidFill>
              </a:rPr>
              <a:t>რეინტეგრაციის</a:t>
            </a:r>
            <a:r>
              <a:rPr lang="en-US" dirty="0" smtClean="0">
                <a:solidFill>
                  <a:schemeClr val="accent1"/>
                </a:solidFill>
              </a:rPr>
              <a:t> </a:t>
            </a:r>
            <a:r>
              <a:rPr lang="en-US" dirty="0" err="1" smtClean="0">
                <a:solidFill>
                  <a:schemeClr val="accent1"/>
                </a:solidFill>
              </a:rPr>
              <a:t>შემწეობას</a:t>
            </a:r>
            <a:r>
              <a:rPr lang="en-US" dirty="0" smtClean="0">
                <a:solidFill>
                  <a:schemeClr val="accent1"/>
                </a:solidFill>
              </a:rPr>
              <a:t> </a:t>
            </a:r>
            <a:r>
              <a:rPr lang="en-US" dirty="0" err="1" smtClean="0">
                <a:solidFill>
                  <a:schemeClr val="accent1"/>
                </a:solidFill>
              </a:rPr>
              <a:t>ან</a:t>
            </a:r>
            <a:r>
              <a:rPr lang="en-US" dirty="0" smtClean="0">
                <a:solidFill>
                  <a:schemeClr val="accent1"/>
                </a:solidFill>
              </a:rPr>
              <a:t> </a:t>
            </a:r>
            <a:r>
              <a:rPr lang="en-US" dirty="0" err="1" smtClean="0">
                <a:solidFill>
                  <a:schemeClr val="accent1"/>
                </a:solidFill>
              </a:rPr>
              <a:t>შვილობილად</a:t>
            </a:r>
            <a:r>
              <a:rPr lang="en-US" dirty="0" smtClean="0">
                <a:solidFill>
                  <a:schemeClr val="accent1"/>
                </a:solidFill>
              </a:rPr>
              <a:t> </a:t>
            </a:r>
            <a:r>
              <a:rPr lang="en-US" dirty="0" err="1" smtClean="0">
                <a:solidFill>
                  <a:schemeClr val="accent1"/>
                </a:solidFill>
              </a:rPr>
              <a:t>აყვანის</a:t>
            </a:r>
            <a:r>
              <a:rPr lang="en-US" dirty="0" smtClean="0">
                <a:solidFill>
                  <a:schemeClr val="accent1"/>
                </a:solidFill>
              </a:rPr>
              <a:t> (</a:t>
            </a:r>
            <a:r>
              <a:rPr lang="en-US" dirty="0" err="1" smtClean="0">
                <a:solidFill>
                  <a:schemeClr val="accent1"/>
                </a:solidFill>
              </a:rPr>
              <a:t>მინდობით</a:t>
            </a:r>
            <a:r>
              <a:rPr lang="en-US" dirty="0" smtClean="0">
                <a:solidFill>
                  <a:schemeClr val="accent1"/>
                </a:solidFill>
              </a:rPr>
              <a:t> </a:t>
            </a:r>
            <a:r>
              <a:rPr lang="en-US" dirty="0" err="1" smtClean="0">
                <a:solidFill>
                  <a:schemeClr val="accent1"/>
                </a:solidFill>
              </a:rPr>
              <a:t>აღზრდის</a:t>
            </a:r>
            <a:r>
              <a:rPr lang="en-US" dirty="0" smtClean="0">
                <a:solidFill>
                  <a:schemeClr val="accent1"/>
                </a:solidFill>
              </a:rPr>
              <a:t>) </a:t>
            </a:r>
            <a:r>
              <a:rPr lang="en-US" dirty="0" err="1" smtClean="0">
                <a:solidFill>
                  <a:schemeClr val="accent1"/>
                </a:solidFill>
              </a:rPr>
              <a:t>ანაზღაურებას</a:t>
            </a:r>
            <a:endParaRPr lang="en-US" dirty="0" smtClean="0">
              <a:solidFill>
                <a:schemeClr val="accent1"/>
              </a:solidFill>
            </a:endParaRPr>
          </a:p>
          <a:p>
            <a:r>
              <a:rPr lang="en-US" dirty="0" err="1" smtClean="0">
                <a:solidFill>
                  <a:schemeClr val="accent1"/>
                </a:solidFill>
              </a:rPr>
              <a:t>სახალხო</a:t>
            </a:r>
            <a:r>
              <a:rPr lang="en-US" dirty="0" smtClean="0">
                <a:solidFill>
                  <a:schemeClr val="accent1"/>
                </a:solidFill>
              </a:rPr>
              <a:t> </a:t>
            </a:r>
            <a:r>
              <a:rPr lang="en-US" dirty="0" err="1" smtClean="0">
                <a:solidFill>
                  <a:schemeClr val="accent1"/>
                </a:solidFill>
              </a:rPr>
              <a:t>არტისტები</a:t>
            </a:r>
            <a:r>
              <a:rPr lang="en-US" dirty="0" smtClean="0">
                <a:solidFill>
                  <a:schemeClr val="accent1"/>
                </a:solidFill>
              </a:rPr>
              <a:t>, </a:t>
            </a:r>
            <a:r>
              <a:rPr lang="en-US" dirty="0" err="1" smtClean="0">
                <a:solidFill>
                  <a:schemeClr val="accent1"/>
                </a:solidFill>
              </a:rPr>
              <a:t>სახალხო</a:t>
            </a:r>
            <a:r>
              <a:rPr lang="en-US" dirty="0" smtClean="0">
                <a:solidFill>
                  <a:schemeClr val="accent1"/>
                </a:solidFill>
              </a:rPr>
              <a:t> </a:t>
            </a:r>
            <a:r>
              <a:rPr lang="en-US" dirty="0" err="1" smtClean="0">
                <a:solidFill>
                  <a:schemeClr val="accent1"/>
                </a:solidFill>
              </a:rPr>
              <a:t>მხატვრები</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რუსთაველის</a:t>
            </a:r>
            <a:r>
              <a:rPr lang="en-US" dirty="0" smtClean="0">
                <a:solidFill>
                  <a:schemeClr val="accent1"/>
                </a:solidFill>
              </a:rPr>
              <a:t> </a:t>
            </a:r>
            <a:r>
              <a:rPr lang="en-US" dirty="0" err="1" smtClean="0">
                <a:solidFill>
                  <a:schemeClr val="accent1"/>
                </a:solidFill>
              </a:rPr>
              <a:t>პრემიის</a:t>
            </a:r>
            <a:r>
              <a:rPr lang="en-US" dirty="0" smtClean="0">
                <a:solidFill>
                  <a:schemeClr val="accent1"/>
                </a:solidFill>
              </a:rPr>
              <a:t> </a:t>
            </a:r>
            <a:r>
              <a:rPr lang="en-US" dirty="0" err="1" smtClean="0">
                <a:solidFill>
                  <a:schemeClr val="accent1"/>
                </a:solidFill>
              </a:rPr>
              <a:t>ლაურეატები</a:t>
            </a:r>
            <a:endParaRPr lang="en-US" dirty="0" smtClean="0">
              <a:solidFill>
                <a:schemeClr val="accent1"/>
              </a:solidFill>
            </a:endParaRPr>
          </a:p>
          <a:p>
            <a:r>
              <a:rPr lang="en-US" dirty="0" err="1" smtClean="0">
                <a:solidFill>
                  <a:schemeClr val="accent1"/>
                </a:solidFill>
              </a:rPr>
              <a:t>დადგენილების</a:t>
            </a:r>
            <a:r>
              <a:rPr lang="en-US" dirty="0" smtClean="0">
                <a:solidFill>
                  <a:schemeClr val="accent1"/>
                </a:solidFill>
              </a:rPr>
              <a:t> მე-4 </a:t>
            </a:r>
            <a:r>
              <a:rPr lang="en-US" dirty="0" err="1" smtClean="0">
                <a:solidFill>
                  <a:schemeClr val="accent1"/>
                </a:solidFill>
              </a:rPr>
              <a:t>მუხლის</a:t>
            </a:r>
            <a:r>
              <a:rPr lang="en-US" dirty="0" smtClean="0">
                <a:solidFill>
                  <a:schemeClr val="accent1"/>
                </a:solidFill>
              </a:rPr>
              <a:t> „ვ“ </a:t>
            </a:r>
            <a:r>
              <a:rPr lang="en-US" dirty="0" err="1" smtClean="0">
                <a:solidFill>
                  <a:schemeClr val="accent1"/>
                </a:solidFill>
              </a:rPr>
              <a:t>ქვეპუნქტის</a:t>
            </a:r>
            <a:r>
              <a:rPr lang="en-US" dirty="0" smtClean="0">
                <a:solidFill>
                  <a:schemeClr val="accent1"/>
                </a:solidFill>
              </a:rPr>
              <a:t> „</a:t>
            </a:r>
            <a:r>
              <a:rPr lang="en-US" dirty="0" err="1" smtClean="0">
                <a:solidFill>
                  <a:schemeClr val="accent1"/>
                </a:solidFill>
              </a:rPr>
              <a:t>ვ.ა</a:t>
            </a:r>
            <a:r>
              <a:rPr lang="en-US" dirty="0" smtClean="0">
                <a:solidFill>
                  <a:schemeClr val="accent1"/>
                </a:solidFill>
              </a:rPr>
              <a:t>“ – „</a:t>
            </a:r>
            <a:r>
              <a:rPr lang="en-US" dirty="0" err="1" smtClean="0">
                <a:solidFill>
                  <a:schemeClr val="accent1"/>
                </a:solidFill>
              </a:rPr>
              <a:t>ვ.ზ</a:t>
            </a:r>
            <a:r>
              <a:rPr lang="en-US" dirty="0" smtClean="0">
                <a:solidFill>
                  <a:schemeClr val="accent1"/>
                </a:solidFill>
              </a:rPr>
              <a:t>“ </a:t>
            </a:r>
            <a:r>
              <a:rPr lang="en-US" dirty="0" err="1" smtClean="0">
                <a:solidFill>
                  <a:schemeClr val="accent1"/>
                </a:solidFill>
              </a:rPr>
              <a:t>და</a:t>
            </a:r>
            <a:r>
              <a:rPr lang="en-US" dirty="0" smtClean="0">
                <a:solidFill>
                  <a:schemeClr val="accent1"/>
                </a:solidFill>
              </a:rPr>
              <a:t> „</a:t>
            </a:r>
            <a:r>
              <a:rPr lang="en-US" dirty="0" err="1" smtClean="0">
                <a:solidFill>
                  <a:schemeClr val="accent1"/>
                </a:solidFill>
              </a:rPr>
              <a:t>ვ.ი</a:t>
            </a:r>
            <a:r>
              <a:rPr lang="en-US" dirty="0" smtClean="0">
                <a:solidFill>
                  <a:schemeClr val="accent1"/>
                </a:solidFill>
              </a:rPr>
              <a:t>“ </a:t>
            </a:r>
            <a:r>
              <a:rPr lang="en-US" dirty="0" err="1" smtClean="0">
                <a:solidFill>
                  <a:schemeClr val="accent1"/>
                </a:solidFill>
              </a:rPr>
              <a:t>ქვეპუნქტებით</a:t>
            </a:r>
            <a:r>
              <a:rPr lang="en-US" dirty="0" smtClean="0">
                <a:solidFill>
                  <a:schemeClr val="accent1"/>
                </a:solidFill>
              </a:rPr>
              <a:t> </a:t>
            </a:r>
            <a:r>
              <a:rPr lang="en-US" dirty="0" err="1" smtClean="0">
                <a:solidFill>
                  <a:schemeClr val="accent1"/>
                </a:solidFill>
              </a:rPr>
              <a:t>განსაზღვრული</a:t>
            </a:r>
            <a:r>
              <a:rPr lang="en-US" dirty="0" smtClean="0">
                <a:solidFill>
                  <a:schemeClr val="accent1"/>
                </a:solidFill>
              </a:rPr>
              <a:t> </a:t>
            </a:r>
            <a:r>
              <a:rPr lang="en-US" dirty="0" err="1" smtClean="0">
                <a:solidFill>
                  <a:schemeClr val="accent1"/>
                </a:solidFill>
              </a:rPr>
              <a:t>პირები</a:t>
            </a:r>
            <a:endParaRPr lang="en-US" dirty="0" smtClean="0">
              <a:solidFill>
                <a:schemeClr val="accent1"/>
              </a:solidFill>
            </a:endParaRPr>
          </a:p>
          <a:p>
            <a:r>
              <a:rPr lang="en-US" dirty="0" err="1" smtClean="0">
                <a:solidFill>
                  <a:schemeClr val="accent1"/>
                </a:solidFill>
              </a:rPr>
              <a:t>აფხაზეთის</a:t>
            </a:r>
            <a:r>
              <a:rPr lang="en-US" dirty="0" smtClean="0">
                <a:solidFill>
                  <a:schemeClr val="accent1"/>
                </a:solidFill>
              </a:rPr>
              <a:t> </a:t>
            </a:r>
            <a:r>
              <a:rPr lang="en-US" dirty="0" err="1" smtClean="0">
                <a:solidFill>
                  <a:schemeClr val="accent1"/>
                </a:solidFill>
              </a:rPr>
              <a:t>ავტონომიური</a:t>
            </a:r>
            <a:r>
              <a:rPr lang="en-US" dirty="0" smtClean="0">
                <a:solidFill>
                  <a:schemeClr val="accent1"/>
                </a:solidFill>
              </a:rPr>
              <a:t> </a:t>
            </a:r>
            <a:r>
              <a:rPr lang="en-US" dirty="0" err="1" smtClean="0">
                <a:solidFill>
                  <a:schemeClr val="accent1"/>
                </a:solidFill>
              </a:rPr>
              <a:t>რესპუბლიკის</a:t>
            </a:r>
            <a:r>
              <a:rPr lang="en-US" dirty="0" smtClean="0">
                <a:solidFill>
                  <a:schemeClr val="accent1"/>
                </a:solidFill>
              </a:rPr>
              <a:t> </a:t>
            </a:r>
            <a:r>
              <a:rPr lang="en-US" dirty="0" err="1" smtClean="0">
                <a:solidFill>
                  <a:schemeClr val="accent1"/>
                </a:solidFill>
              </a:rPr>
              <a:t>ოკუპირებული</a:t>
            </a:r>
            <a:r>
              <a:rPr lang="en-US" dirty="0" smtClean="0">
                <a:solidFill>
                  <a:schemeClr val="accent1"/>
                </a:solidFill>
              </a:rPr>
              <a:t> </a:t>
            </a:r>
            <a:r>
              <a:rPr lang="en-US" dirty="0" err="1" smtClean="0">
                <a:solidFill>
                  <a:schemeClr val="accent1"/>
                </a:solidFill>
              </a:rPr>
              <a:t>ტერიტორიის</a:t>
            </a:r>
            <a:r>
              <a:rPr lang="en-US" dirty="0" smtClean="0">
                <a:solidFill>
                  <a:schemeClr val="accent1"/>
                </a:solidFill>
              </a:rPr>
              <a:t> </a:t>
            </a:r>
            <a:r>
              <a:rPr lang="en-US" dirty="0" err="1" smtClean="0">
                <a:solidFill>
                  <a:schemeClr val="accent1"/>
                </a:solidFill>
              </a:rPr>
              <a:t>მიმდებარედ</a:t>
            </a:r>
            <a:r>
              <a:rPr lang="en-US" dirty="0" smtClean="0">
                <a:solidFill>
                  <a:schemeClr val="accent1"/>
                </a:solidFill>
              </a:rPr>
              <a:t> </a:t>
            </a:r>
            <a:r>
              <a:rPr lang="en-US" dirty="0" err="1" smtClean="0">
                <a:solidFill>
                  <a:schemeClr val="accent1"/>
                </a:solidFill>
              </a:rPr>
              <a:t>მცხოვრები</a:t>
            </a:r>
            <a:r>
              <a:rPr lang="en-US" dirty="0" smtClean="0">
                <a:solidFill>
                  <a:schemeClr val="accent1"/>
                </a:solidFill>
              </a:rPr>
              <a:t> </a:t>
            </a:r>
            <a:r>
              <a:rPr lang="en-US" dirty="0" err="1" smtClean="0">
                <a:solidFill>
                  <a:schemeClr val="accent1"/>
                </a:solidFill>
              </a:rPr>
              <a:t>ოჯახები</a:t>
            </a:r>
            <a:r>
              <a:rPr lang="en-US" dirty="0" smtClean="0">
                <a:solidFill>
                  <a:schemeClr val="accent1"/>
                </a:solidFill>
              </a:rPr>
              <a:t> </a:t>
            </a:r>
            <a:r>
              <a:rPr lang="en-US" dirty="0" err="1" smtClean="0">
                <a:solidFill>
                  <a:schemeClr val="accent1"/>
                </a:solidFill>
              </a:rPr>
              <a:t>საქართველოს</a:t>
            </a:r>
            <a:r>
              <a:rPr lang="en-US" dirty="0" smtClean="0">
                <a:solidFill>
                  <a:schemeClr val="accent1"/>
                </a:solidFill>
              </a:rPr>
              <a:t> </a:t>
            </a:r>
            <a:r>
              <a:rPr lang="en-US" dirty="0" err="1" smtClean="0">
                <a:solidFill>
                  <a:schemeClr val="accent1"/>
                </a:solidFill>
              </a:rPr>
              <a:t>შინაგან</a:t>
            </a:r>
            <a:r>
              <a:rPr lang="en-US" dirty="0" smtClean="0">
                <a:solidFill>
                  <a:schemeClr val="accent1"/>
                </a:solidFill>
              </a:rPr>
              <a:t> </a:t>
            </a:r>
            <a:r>
              <a:rPr lang="en-US" dirty="0" err="1" smtClean="0">
                <a:solidFill>
                  <a:schemeClr val="accent1"/>
                </a:solidFill>
              </a:rPr>
              <a:t>საქმეთა</a:t>
            </a:r>
            <a:r>
              <a:rPr lang="en-US" dirty="0" smtClean="0">
                <a:solidFill>
                  <a:schemeClr val="accent1"/>
                </a:solidFill>
              </a:rPr>
              <a:t> </a:t>
            </a:r>
            <a:r>
              <a:rPr lang="en-US" dirty="0" err="1" smtClean="0">
                <a:solidFill>
                  <a:schemeClr val="accent1"/>
                </a:solidFill>
              </a:rPr>
              <a:t>სამინისტროს</a:t>
            </a:r>
            <a:r>
              <a:rPr lang="en-US" dirty="0" smtClean="0">
                <a:solidFill>
                  <a:schemeClr val="accent1"/>
                </a:solidFill>
              </a:rPr>
              <a:t> </a:t>
            </a:r>
            <a:r>
              <a:rPr lang="en-US" dirty="0" err="1" smtClean="0">
                <a:solidFill>
                  <a:schemeClr val="accent1"/>
                </a:solidFill>
              </a:rPr>
              <a:t>მიერ</a:t>
            </a:r>
            <a:r>
              <a:rPr lang="en-US" dirty="0" smtClean="0">
                <a:solidFill>
                  <a:schemeClr val="accent1"/>
                </a:solidFill>
              </a:rPr>
              <a:t> </a:t>
            </a:r>
            <a:r>
              <a:rPr lang="en-US" dirty="0" err="1" smtClean="0">
                <a:solidFill>
                  <a:schemeClr val="accent1"/>
                </a:solidFill>
              </a:rPr>
              <a:t>მიწოდებული</a:t>
            </a:r>
            <a:r>
              <a:rPr lang="en-US" dirty="0" smtClean="0">
                <a:solidFill>
                  <a:schemeClr val="accent1"/>
                </a:solidFill>
              </a:rPr>
              <a:t> </a:t>
            </a:r>
            <a:r>
              <a:rPr lang="en-US" dirty="0" err="1" smtClean="0">
                <a:solidFill>
                  <a:schemeClr val="accent1"/>
                </a:solidFill>
              </a:rPr>
              <a:t>სიის</a:t>
            </a:r>
            <a:r>
              <a:rPr lang="en-US" dirty="0" smtClean="0">
                <a:solidFill>
                  <a:schemeClr val="accent1"/>
                </a:solidFill>
              </a:rPr>
              <a:t> </a:t>
            </a:r>
            <a:r>
              <a:rPr lang="en-US" dirty="0" err="1" smtClean="0">
                <a:solidFill>
                  <a:schemeClr val="accent1"/>
                </a:solidFill>
              </a:rPr>
              <a:t>შესაბამისად</a:t>
            </a:r>
            <a:endParaRPr lang="en-US" dirty="0" smtClean="0">
              <a:solidFill>
                <a:schemeClr val="accent1"/>
              </a:solidFill>
            </a:endParaRPr>
          </a:p>
          <a:p>
            <a:pPr marL="0" lvl="0" indent="0" algn="l" rtl="0">
              <a:spcBef>
                <a:spcPts val="0"/>
              </a:spcBef>
              <a:spcAft>
                <a:spcPts val="1600"/>
              </a:spcAft>
              <a:buNone/>
            </a:pPr>
            <a:endParaRPr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9900" y="1369825"/>
            <a:ext cx="4270200" cy="170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l" rtl="0">
              <a:spcBef>
                <a:spcPts val="0"/>
              </a:spcBef>
              <a:spcAft>
                <a:spcPts val="0"/>
              </a:spcAft>
              <a:buNone/>
            </a:pPr>
            <a:endParaRPr dirty="0"/>
          </a:p>
        </p:txBody>
      </p:sp>
      <p:sp>
        <p:nvSpPr>
          <p:cNvPr id="97" name="Google Shape;97;p17"/>
          <p:cNvSpPr txBox="1">
            <a:spLocks noGrp="1"/>
          </p:cNvSpPr>
          <p:nvPr>
            <p:ph type="body" idx="1"/>
          </p:nvPr>
        </p:nvSpPr>
        <p:spPr>
          <a:xfrm>
            <a:off x="4427984" y="0"/>
            <a:ext cx="4464496" cy="4464496"/>
          </a:xfrm>
          <a:prstGeom prst="rect">
            <a:avLst/>
          </a:prstGeom>
        </p:spPr>
        <p:txBody>
          <a:bodyPr spcFirstLastPara="1" wrap="square" lIns="91425" tIns="91425" rIns="91425" bIns="91425" anchor="t" anchorCtr="0">
            <a:noAutofit/>
          </a:bodyPr>
          <a:lstStyle/>
          <a:p>
            <a:pPr marL="0" indent="0">
              <a:buFont typeface="Wingdings" pitchFamily="2" charset="2"/>
              <a:buChar char="Ø"/>
            </a:pPr>
            <a:endParaRPr dirty="0" smtClean="0">
              <a:solidFill>
                <a:schemeClr val="accent1"/>
              </a:solidFill>
            </a:endParaRPr>
          </a:p>
          <a:p>
            <a:pPr lvl="1">
              <a:buFont typeface="Wingdings" pitchFamily="2" charset="2"/>
              <a:buChar char="Ø"/>
            </a:pPr>
            <a:r>
              <a:rPr lang="ka-GE" sz="2000" dirty="0" smtClean="0">
                <a:solidFill>
                  <a:schemeClr val="accent1"/>
                </a:solidFill>
              </a:rPr>
              <a:t>გულ-სისხლძარღვთა ქრონიკული დაავადებები;</a:t>
            </a:r>
          </a:p>
          <a:p>
            <a:pPr lvl="1">
              <a:buFont typeface="Wingdings" pitchFamily="2" charset="2"/>
              <a:buChar char="Ø"/>
            </a:pPr>
            <a:r>
              <a:rPr lang="ka-GE" sz="2000" dirty="0" smtClean="0">
                <a:solidFill>
                  <a:schemeClr val="accent1"/>
                </a:solidFill>
              </a:rPr>
              <a:t>ფილტვის ქრონიკული დაავადებები;</a:t>
            </a:r>
          </a:p>
          <a:p>
            <a:pPr lvl="1">
              <a:buFont typeface="Wingdings" pitchFamily="2" charset="2"/>
              <a:buChar char="Ø"/>
            </a:pPr>
            <a:r>
              <a:rPr lang="ka-GE" sz="2000" dirty="0" smtClean="0">
                <a:solidFill>
                  <a:schemeClr val="accent1"/>
                </a:solidFill>
              </a:rPr>
              <a:t>დიაბეტი (ტიპი </a:t>
            </a:r>
            <a:r>
              <a:rPr lang="en-US" sz="2000" dirty="0" smtClean="0">
                <a:solidFill>
                  <a:schemeClr val="accent1"/>
                </a:solidFill>
              </a:rPr>
              <a:t>II);</a:t>
            </a:r>
          </a:p>
          <a:p>
            <a:pPr lvl="1">
              <a:buFont typeface="Wingdings" pitchFamily="2" charset="2"/>
              <a:buChar char="Ø"/>
            </a:pPr>
            <a:r>
              <a:rPr lang="ka-GE" sz="2000" dirty="0" smtClean="0">
                <a:solidFill>
                  <a:schemeClr val="accent1"/>
                </a:solidFill>
              </a:rPr>
              <a:t>ფარისებრი ჯირკვლის დაავადებებები;</a:t>
            </a:r>
          </a:p>
          <a:p>
            <a:pPr lvl="1">
              <a:buFont typeface="Wingdings" pitchFamily="2" charset="2"/>
              <a:buChar char="Ø"/>
            </a:pPr>
            <a:r>
              <a:rPr lang="ka-GE" sz="2000" dirty="0" smtClean="0">
                <a:solidFill>
                  <a:schemeClr val="accent1"/>
                </a:solidFill>
              </a:rPr>
              <a:t>ეპილეფსია;</a:t>
            </a:r>
          </a:p>
          <a:p>
            <a:pPr lvl="1">
              <a:buFont typeface="Wingdings" pitchFamily="2" charset="2"/>
              <a:buChar char="Ø"/>
            </a:pPr>
            <a:r>
              <a:rPr lang="ka-GE" sz="2000" dirty="0" smtClean="0">
                <a:solidFill>
                  <a:schemeClr val="accent1"/>
                </a:solidFill>
              </a:rPr>
              <a:t>პარკინსონის დაავადება.</a:t>
            </a:r>
          </a:p>
          <a:p>
            <a:pPr marL="0" lvl="0" indent="0" algn="ctr" rtl="0">
              <a:spcBef>
                <a:spcPts val="1600"/>
              </a:spcBef>
              <a:spcAft>
                <a:spcPts val="0"/>
              </a:spcAft>
              <a:buNone/>
            </a:pPr>
            <a:endParaRPr sz="1800" b="1" dirty="0">
              <a:solidFill>
                <a:schemeClr val="accent1"/>
              </a:solidFill>
            </a:endParaRPr>
          </a:p>
          <a:p>
            <a:pPr marL="0" lvl="0" indent="0" algn="l" rtl="0">
              <a:spcBef>
                <a:spcPts val="1600"/>
              </a:spcBef>
              <a:spcAft>
                <a:spcPts val="1600"/>
              </a:spcAft>
              <a:buNone/>
            </a:pPr>
            <a:endParaRPr sz="1800" b="1" dirty="0">
              <a:solidFill>
                <a:schemeClr val="accent1"/>
              </a:solidFill>
            </a:endParaRPr>
          </a:p>
        </p:txBody>
      </p:sp>
      <p:sp>
        <p:nvSpPr>
          <p:cNvPr id="8" name="Rectangle 7"/>
          <p:cNvSpPr/>
          <p:nvPr/>
        </p:nvSpPr>
        <p:spPr>
          <a:xfrm>
            <a:off x="0" y="555526"/>
            <a:ext cx="4572000" cy="1015663"/>
          </a:xfrm>
          <a:prstGeom prst="rect">
            <a:avLst/>
          </a:prstGeom>
        </p:spPr>
        <p:txBody>
          <a:bodyPr>
            <a:spAutoFit/>
          </a:bodyPr>
          <a:lstStyle/>
          <a:p>
            <a:pPr algn="ctr"/>
            <a:r>
              <a:rPr lang="ka-GE" sz="2000" b="1" dirty="0" smtClean="0">
                <a:solidFill>
                  <a:schemeClr val="bg1"/>
                </a:solidFill>
              </a:rPr>
              <a:t>ქრონიკული დაავადებების სამკურნალო 	მედიკამენტებით უზრუნველყოფის პროგრამა</a:t>
            </a:r>
            <a:endParaRPr lang="en-US" sz="2000" b="1" dirty="0">
              <a:solidFill>
                <a:schemeClr val="bg1"/>
              </a:solidFill>
            </a:endParaRPr>
          </a:p>
        </p:txBody>
      </p:sp>
      <p:sp>
        <p:nvSpPr>
          <p:cNvPr id="9" name="Rectangle 8"/>
          <p:cNvSpPr/>
          <p:nvPr/>
        </p:nvSpPr>
        <p:spPr>
          <a:xfrm>
            <a:off x="683568" y="2139702"/>
            <a:ext cx="2871299" cy="584775"/>
          </a:xfrm>
          <a:prstGeom prst="rect">
            <a:avLst/>
          </a:prstGeom>
        </p:spPr>
        <p:txBody>
          <a:bodyPr wrap="none">
            <a:spAutoFit/>
          </a:bodyPr>
          <a:lstStyle/>
          <a:p>
            <a:r>
              <a:rPr lang="ka-GE" sz="3200" b="1" dirty="0" smtClean="0">
                <a:solidFill>
                  <a:schemeClr val="bg1"/>
                </a:solidFill>
              </a:rPr>
              <a:t>დაავადებები: </a:t>
            </a:r>
            <a:endParaRPr lang="ka-GE" sz="3200" b="1" dirty="0">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dirty="0" smtClean="0"/>
              <a:t>დაფინანსების მეთოდოლოგია და ანაზღაურების წესი</a:t>
            </a:r>
            <a:endParaRPr lang="ka-GE"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500" dirty="0" smtClean="0">
                <a:solidFill>
                  <a:schemeClr val="accent1"/>
                </a:solidFill>
              </a:rPr>
              <a:t>სოციალურად დაუცველი პირები, (რომელთა სარეიტინგო ქულა არ აღემატება 100 000 (ასი ათას), საპენსიო ასაკის მოქალაქეები (ქალი  -  60 წლიდან, მამაკაცი  -  65 წლიდან) და შეზღუდული შესაძლებლობის სტატუსის მქონე ბავშვები, აგრეთვე მკვეთრად ან მნიშვნელოვნად გამოხატული შეზღუდული შესაძლებლობის სტატუსის მქონე პირები მედიკამენტების შეძენისას, გადაიხდიან არაუმეტეს 1 ლარისა</a:t>
            </a:r>
          </a:p>
          <a:p>
            <a:pPr algn="just">
              <a:buNone/>
            </a:pPr>
            <a:endParaRPr lang="ka-GE" sz="1500" dirty="0" smtClean="0">
              <a:solidFill>
                <a:schemeClr val="accent1"/>
              </a:solidFill>
            </a:endParaRPr>
          </a:p>
          <a:p>
            <a:pPr algn="just">
              <a:buFont typeface="Wingdings" pitchFamily="2" charset="2"/>
              <a:buChar char="v"/>
            </a:pPr>
            <a:r>
              <a:rPr lang="ka-GE" sz="1500" dirty="0" smtClean="0">
                <a:solidFill>
                  <a:schemeClr val="accent1"/>
                </a:solidFill>
              </a:rPr>
              <a:t>ეპილეფსია და პარკინსონით დაავადებული საქართველოს მოქალაქეები მედიკამენტების შეძენისას ისარგებლებენ 75%-იანი შეღავათით</a:t>
            </a:r>
          </a:p>
          <a:p>
            <a:pPr algn="just">
              <a:buFont typeface="Wingdings" pitchFamily="2" charset="2"/>
              <a:buChar char="v"/>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sz="2000" b="1" dirty="0" smtClean="0"/>
              <a:t>როგორ უნდა მიიღოს მოსარგებლემ მედიკამენტი აღნიშნული პროგრამის </a:t>
            </a:r>
            <a:br>
              <a:rPr lang="ka-GE" sz="2000" b="1" dirty="0" smtClean="0"/>
            </a:br>
            <a:r>
              <a:rPr lang="ka-GE" sz="2000" b="1" dirty="0" smtClean="0"/>
              <a:t>ფარგლებში?</a:t>
            </a:r>
            <a:endParaRPr lang="ka-GE" sz="20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lgn="just">
              <a:buFont typeface="Wingdings" pitchFamily="2" charset="2"/>
              <a:buChar char="v"/>
            </a:pPr>
            <a:r>
              <a:rPr lang="ka-GE" sz="1500" dirty="0" smtClean="0">
                <a:solidFill>
                  <a:schemeClr val="accent1"/>
                </a:solidFill>
              </a:rPr>
              <a:t>ერთეულს და გაიაროს რეგისტრაცია ერთჯერადად</a:t>
            </a:r>
          </a:p>
          <a:p>
            <a:pPr algn="just">
              <a:buNone/>
            </a:pPr>
            <a:endParaRPr lang="ka-GE" sz="1500" dirty="0" smtClean="0">
              <a:solidFill>
                <a:schemeClr val="accent1"/>
              </a:solidFill>
            </a:endParaRPr>
          </a:p>
          <a:p>
            <a:pPr algn="just">
              <a:buFont typeface="Wingdings" pitchFamily="2" charset="2"/>
              <a:buChar char="v"/>
            </a:pPr>
            <a:r>
              <a:rPr lang="ka-GE" sz="1500" dirty="0" smtClean="0">
                <a:solidFill>
                  <a:schemeClr val="accent1"/>
                </a:solidFill>
              </a:rPr>
              <a:t>ბენეფიციარმა ან მისმა ნდობით აღჭურვილმა პირმა რეგისტრაციისთვის, თან უნდა იქონიოს პირადობის დამადასტურებელი მოწმობა და ცნობა ჯანმრთელობის მდგომარეობის შესახებ (ფორმა </a:t>
            </a:r>
            <a:r>
              <a:rPr lang="en-US" sz="1500" dirty="0" smtClean="0">
                <a:solidFill>
                  <a:schemeClr val="accent1"/>
                </a:solidFill>
              </a:rPr>
              <a:t>N IV-100/</a:t>
            </a:r>
            <a:r>
              <a:rPr lang="ka-GE" sz="1500" dirty="0" smtClean="0">
                <a:solidFill>
                  <a:schemeClr val="accent1"/>
                </a:solidFill>
              </a:rPr>
              <a:t>ა). ნდობით აღჭურვილი პირი დამატებით უნდა ფლობდეს საკუთარ პირადობის დამადასტურებელ მოწმობას. ყველა წარმოდგენილი დოკუმენტი უნდა იყოს ორიგინალი</a:t>
            </a:r>
          </a:p>
          <a:p>
            <a:pPr algn="just">
              <a:buFont typeface="Wingdings" pitchFamily="2" charset="2"/>
              <a:buChar char="v"/>
            </a:pPr>
            <a:endParaRPr lang="ka-GE" sz="1500" dirty="0" smtClean="0">
              <a:solidFill>
                <a:schemeClr val="accent1"/>
              </a:solidFill>
            </a:endParaRPr>
          </a:p>
          <a:p>
            <a:pPr algn="just">
              <a:buFont typeface="Wingdings" pitchFamily="2" charset="2"/>
              <a:buChar char="v"/>
            </a:pPr>
            <a:r>
              <a:rPr lang="ka-GE" sz="1500" dirty="0" smtClean="0">
                <a:solidFill>
                  <a:schemeClr val="accent1"/>
                </a:solidFill>
              </a:rPr>
              <a:t>ფორმა </a:t>
            </a:r>
            <a:r>
              <a:rPr lang="en-US" sz="1500" dirty="0" smtClean="0">
                <a:solidFill>
                  <a:schemeClr val="accent1"/>
                </a:solidFill>
              </a:rPr>
              <a:t>N IV-100/</a:t>
            </a:r>
            <a:r>
              <a:rPr lang="ka-GE" sz="1500" dirty="0" smtClean="0">
                <a:solidFill>
                  <a:schemeClr val="accent1"/>
                </a:solidFill>
              </a:rPr>
              <a:t>ა-ში მითითებული უნდა იყოს ქრონიკული დაავადების დადასტურებული დიაგნოზი, შესაბამისი </a:t>
            </a:r>
            <a:r>
              <a:rPr lang="en-US" sz="1500" dirty="0" smtClean="0">
                <a:solidFill>
                  <a:schemeClr val="accent1"/>
                </a:solidFill>
              </a:rPr>
              <a:t>ICD-10 </a:t>
            </a:r>
            <a:r>
              <a:rPr lang="ka-GE" sz="1500" dirty="0" smtClean="0">
                <a:solidFill>
                  <a:schemeClr val="accent1"/>
                </a:solidFill>
              </a:rPr>
              <a:t>კოდის მითითებით, მკურნალობისთვის საჭირო მედიკამენტ(ებ)ის სახეობა და დღიური დოზა (დღიური დოზის მითითება სავალდებულოა, წინააღმდეგ შემთხვევაში სააგენტო ვერ დაარეგისტრირებს ბენეფიციარს)</a:t>
            </a:r>
          </a:p>
          <a:p>
            <a:pPr algn="just">
              <a:buFont typeface="Wingdings" pitchFamily="2" charset="2"/>
              <a:buChar char="v"/>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7504" y="123478"/>
            <a:ext cx="9036496" cy="936104"/>
          </a:xfrm>
          <a:prstGeom prst="rect">
            <a:avLst/>
          </a:prstGeom>
        </p:spPr>
        <p:txBody>
          <a:bodyPr spcFirstLastPara="1" wrap="square" lIns="91425" tIns="91425" rIns="91425" bIns="91425" anchor="t" anchorCtr="0">
            <a:noAutofit/>
          </a:bodyPr>
          <a:lstStyle/>
          <a:p>
            <a:pPr algn="ctr"/>
            <a:r>
              <a:rPr lang="ka-GE" sz="2000" b="1" dirty="0" smtClean="0"/>
              <a:t>როგორ უნდა მიიღოს მოსარგებლემ მედიკამენტი აღნიშნული პროგრამის </a:t>
            </a:r>
            <a:br>
              <a:rPr lang="ka-GE" sz="2000" b="1" dirty="0" smtClean="0"/>
            </a:br>
            <a:r>
              <a:rPr lang="ka-GE" sz="2000" b="1" dirty="0" smtClean="0"/>
              <a:t>ფარგლებში?</a:t>
            </a:r>
            <a:endParaRPr lang="ka-GE" sz="2000" b="1" dirty="0"/>
          </a:p>
        </p:txBody>
      </p:sp>
      <p:sp>
        <p:nvSpPr>
          <p:cNvPr id="122" name="Google Shape;122;p20"/>
          <p:cNvSpPr txBox="1">
            <a:spLocks noGrp="1"/>
          </p:cNvSpPr>
          <p:nvPr>
            <p:ph type="body" idx="1"/>
          </p:nvPr>
        </p:nvSpPr>
        <p:spPr>
          <a:xfrm>
            <a:off x="0" y="1275606"/>
            <a:ext cx="9144000" cy="3867894"/>
          </a:xfrm>
          <a:prstGeom prst="rect">
            <a:avLst/>
          </a:prstGeom>
        </p:spPr>
        <p:txBody>
          <a:bodyPr spcFirstLastPara="1" wrap="square" lIns="91425" tIns="91425" rIns="91425" bIns="91425" anchor="t" anchorCtr="0">
            <a:noAutofit/>
          </a:bodyPr>
          <a:lstStyle/>
          <a:p>
            <a:pPr>
              <a:buFont typeface="Wingdings" pitchFamily="2" charset="2"/>
              <a:buChar char="v"/>
            </a:pPr>
            <a:r>
              <a:rPr lang="ka-GE" sz="1600" dirty="0" smtClean="0">
                <a:solidFill>
                  <a:schemeClr val="accent1"/>
                </a:solidFill>
              </a:rPr>
              <a:t>რეგისტრაციის შემდეგ, მედიკამენტის მისაღებად, პირი მიმართავს ჩამონათვალში მითითებულ აფთიაქს</a:t>
            </a:r>
            <a:r>
              <a:rPr lang="ka-GE" sz="1600" u="sng" dirty="0" smtClean="0">
                <a:solidFill>
                  <a:schemeClr val="accent1"/>
                </a:solidFill>
              </a:rPr>
              <a:t> </a:t>
            </a:r>
            <a:r>
              <a:rPr lang="ka-GE" sz="1600" dirty="0" smtClean="0">
                <a:solidFill>
                  <a:schemeClr val="accent1"/>
                </a:solidFill>
              </a:rPr>
              <a:t>სადაც პირადობის დამადასტურებელი მოწმობის და ექიმის (ოჯახის ექიმი, სოფლის ექიმი, ექიმი - სპეციალისტი) მიერ გამოწერილი რეცეპტის საფუძველზე, მიიღებს კუთვნილ მედიკამენტ(ებ)ს</a:t>
            </a:r>
          </a:p>
          <a:p>
            <a:pPr>
              <a:buFont typeface="Wingdings" pitchFamily="2" charset="2"/>
              <a:buChar char="v"/>
            </a:pPr>
            <a:endParaRPr lang="ka-GE" sz="1600" dirty="0" smtClean="0">
              <a:solidFill>
                <a:schemeClr val="accent1"/>
              </a:solidFill>
            </a:endParaRPr>
          </a:p>
          <a:p>
            <a:pPr>
              <a:buFont typeface="Wingdings" pitchFamily="2" charset="2"/>
              <a:buChar char="v"/>
            </a:pPr>
            <a:r>
              <a:rPr lang="ka-GE" sz="1600" dirty="0" smtClean="0">
                <a:solidFill>
                  <a:schemeClr val="accent1"/>
                </a:solidFill>
              </a:rPr>
              <a:t>მომხმარებელს შეუძლია ერთ ჯერზე მიიღოს მხოლოდ 3 (სამი) თვის სამყოფი მედიკამენტი</a:t>
            </a:r>
          </a:p>
          <a:p>
            <a:pPr>
              <a:buFont typeface="Wingdings" pitchFamily="2" charset="2"/>
              <a:buChar char="v"/>
            </a:pPr>
            <a:endParaRPr lang="ka-GE" sz="1600" dirty="0" smtClean="0">
              <a:solidFill>
                <a:schemeClr val="accent1"/>
              </a:solidFill>
            </a:endParaRPr>
          </a:p>
          <a:p>
            <a:pPr>
              <a:buFont typeface="Wingdings" pitchFamily="2" charset="2"/>
              <a:buChar char="v"/>
            </a:pPr>
            <a:r>
              <a:rPr lang="ka-GE" sz="1600" dirty="0" smtClean="0">
                <a:solidFill>
                  <a:schemeClr val="accent1"/>
                </a:solidFill>
              </a:rPr>
              <a:t>დიაგნოზის და/ან მედიკამენტის და/ან დოზის ცვლილების შემთხვევაში, მოსარგებლემ სააგენტოში უნდა წარმოადგინოს განახლებული ფორმა </a:t>
            </a:r>
            <a:r>
              <a:rPr lang="en-US" sz="1600" dirty="0" smtClean="0">
                <a:solidFill>
                  <a:schemeClr val="accent1"/>
                </a:solidFill>
              </a:rPr>
              <a:t>N IV-100/</a:t>
            </a:r>
            <a:r>
              <a:rPr lang="ka-GE" sz="1600" dirty="0" smtClean="0">
                <a:solidFill>
                  <a:schemeClr val="accent1"/>
                </a:solidFill>
              </a:rPr>
              <a:t>ა, რომლის საფუძველზეც განახლდება რეგისტრაცია</a:t>
            </a:r>
          </a:p>
          <a:p>
            <a:pPr algn="just">
              <a:buFont typeface="Wingdings" pitchFamily="2" charset="2"/>
              <a:buChar char="v"/>
            </a:pPr>
            <a:endParaRPr sz="1500" b="1" dirty="0">
              <a:solidFill>
                <a:schemeClr val="accent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101600" y="1574975"/>
            <a:ext cx="3686700" cy="18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მადლობა </a:t>
            </a:r>
            <a:endParaRPr sz="3000" dirty="0"/>
          </a:p>
          <a:p>
            <a:pPr marL="0" lvl="0" indent="0" algn="ctr" rtl="0">
              <a:spcBef>
                <a:spcPts val="0"/>
              </a:spcBef>
              <a:spcAft>
                <a:spcPts val="0"/>
              </a:spcAft>
              <a:buNone/>
            </a:pPr>
            <a:r>
              <a:rPr lang="en" sz="3000" dirty="0"/>
              <a:t>ყურადღებისთვის!</a:t>
            </a:r>
            <a:endParaRPr sz="3000" dirty="0"/>
          </a:p>
        </p:txBody>
      </p:sp>
      <p:pic>
        <p:nvPicPr>
          <p:cNvPr id="3" name="Picture 2" descr="questions.png"/>
          <p:cNvPicPr>
            <a:picLocks noChangeAspect="1"/>
          </p:cNvPicPr>
          <p:nvPr/>
        </p:nvPicPr>
        <p:blipFill>
          <a:blip r:embed="rId3"/>
          <a:stretch>
            <a:fillRect/>
          </a:stretch>
        </p:blipFill>
        <p:spPr>
          <a:xfrm>
            <a:off x="3995936" y="1059582"/>
            <a:ext cx="4828771" cy="2736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23528" y="123478"/>
            <a:ext cx="8568952" cy="936104"/>
          </a:xfrm>
          <a:prstGeom prst="rect">
            <a:avLst/>
          </a:prstGeom>
        </p:spPr>
        <p:txBody>
          <a:bodyPr spcFirstLastPara="1" wrap="square" lIns="91425" tIns="91425" rIns="91425" bIns="91425" anchor="t" anchorCtr="0">
            <a:noAutofit/>
          </a:bodyPr>
          <a:lstStyle/>
          <a:p>
            <a:pPr lvl="0" algn="ctr"/>
            <a:r>
              <a:rPr lang="ka-GE" sz="2000" dirty="0" smtClean="0"/>
              <a:t>დადგენილებით დამტკიცებული დანართი №1.5-ის პირველი პუნქტით განსაზღვრული პირობების მოსარგებლეები არიან</a:t>
            </a:r>
            <a:r>
              <a:rPr lang="ka-GE" sz="2000" b="1" dirty="0" smtClean="0"/>
              <a:t/>
            </a:r>
            <a:br>
              <a:rPr lang="ka-GE" sz="2000" b="1" dirty="0" smtClean="0"/>
            </a:br>
            <a:r>
              <a:rPr lang="ka-GE" sz="2000" dirty="0" smtClean="0"/>
              <a:t/>
            </a:r>
            <a:br>
              <a:rPr lang="ka-GE" sz="2000" dirty="0" smtClean="0"/>
            </a:br>
            <a:r>
              <a:rPr lang="en-US" dirty="0" smtClean="0"/>
              <a:t/>
            </a:r>
            <a:br>
              <a:rPr lang="en-US" dirty="0" smtClean="0"/>
            </a:br>
            <a:endParaRPr dirty="0"/>
          </a:p>
        </p:txBody>
      </p:sp>
      <p:sp>
        <p:nvSpPr>
          <p:cNvPr id="122" name="Google Shape;122;p20"/>
          <p:cNvSpPr txBox="1">
            <a:spLocks noGrp="1"/>
          </p:cNvSpPr>
          <p:nvPr>
            <p:ph type="body" idx="1"/>
          </p:nvPr>
        </p:nvSpPr>
        <p:spPr>
          <a:xfrm>
            <a:off x="0" y="1131590"/>
            <a:ext cx="9144000" cy="4011910"/>
          </a:xfrm>
          <a:prstGeom prst="rect">
            <a:avLst/>
          </a:prstGeom>
        </p:spPr>
        <p:txBody>
          <a:bodyPr spcFirstLastPara="1" wrap="square" lIns="91425" tIns="91425" rIns="91425" bIns="91425" anchor="t" anchorCtr="0">
            <a:noAutofit/>
          </a:bodyPr>
          <a:lstStyle/>
          <a:p>
            <a:pPr algn="just">
              <a:buNone/>
            </a:pPr>
            <a:endParaRPr lang="ka-GE" dirty="0" smtClean="0"/>
          </a:p>
          <a:p>
            <a:pPr algn="just">
              <a:buNone/>
            </a:pPr>
            <a:r>
              <a:rPr lang="ka-GE" sz="1500" dirty="0" smtClean="0">
                <a:solidFill>
                  <a:schemeClr val="accent1"/>
                </a:solidFill>
              </a:rPr>
              <a:t>	</a:t>
            </a:r>
            <a:r>
              <a:rPr lang="ka-GE" sz="1500" b="1" dirty="0" smtClean="0">
                <a:solidFill>
                  <a:schemeClr val="accent1"/>
                </a:solidFill>
              </a:rPr>
              <a:t>საქართველოს მოქალაქე </a:t>
            </a:r>
            <a:r>
              <a:rPr lang="ka-GE" sz="1500" dirty="0" smtClean="0">
                <a:solidFill>
                  <a:schemeClr val="accent1"/>
                </a:solidFill>
              </a:rPr>
              <a:t>მაღალი რისკის ორსულები, მშობიარეები და მელოგინეები, რომელთა ჯანმრთელობის მდგომარეობა მოითხოვს ჰოსპიტალიზაციას და ამავდროულად, აკმაყოფილებს „პერინატალური სამსახურების რეგიონალიზაციის დონეებისა და პაციენტის რეფერალის კრიტერიუმების დამტკიცების შესახებ“ საქართველოს შრომის, ჯანმრთელობისა და სოციალური დაცვის მინისტრის 2015 წლის 15 იანვრის №01-2/ნ ბრძანების დანართი №1.1-ის (პაციენტის რეფერალის კრიტერიუმები) პირველი მუხლის მე-3 პუნქტით განსაზღვრულ კრიტერიუმებს. </a:t>
            </a:r>
          </a:p>
          <a:p>
            <a:pPr algn="just">
              <a:buNone/>
            </a:pPr>
            <a:endParaRPr lang="ka-GE" sz="1500" dirty="0" smtClean="0">
              <a:solidFill>
                <a:schemeClr val="accent1"/>
              </a:solidFill>
            </a:endParaRPr>
          </a:p>
          <a:p>
            <a:pPr algn="just">
              <a:buNone/>
            </a:pPr>
            <a:r>
              <a:rPr lang="ka-GE" sz="1500" dirty="0" smtClean="0">
                <a:solidFill>
                  <a:schemeClr val="accent1"/>
                </a:solidFill>
              </a:rPr>
              <a:t>		</a:t>
            </a:r>
            <a:r>
              <a:rPr lang="ka-GE" sz="1500" b="1" dirty="0" smtClean="0">
                <a:solidFill>
                  <a:schemeClr val="accent1"/>
                </a:solidFill>
              </a:rPr>
              <a:t>ამასთან, პროგრამის მიზნებისათვის, საქართველოს მოქალაქეში იგულისხმებიან </a:t>
            </a:r>
            <a:r>
              <a:rPr lang="ka-GE" sz="1500" dirty="0" smtClean="0">
                <a:solidFill>
                  <a:schemeClr val="accent1"/>
                </a:solidFill>
              </a:rPr>
              <a:t>საქართველოს 	მოქალაქეობის დამადასტურებელი დოკუმენტის (მათ შორის, 18 წლამდე ასაკის ბავშვების შემთხვევაში – 	პირადი ნომერი ან დაბადების მოწმობა), პირადობის ნეიტრალური მოწმობის, ნეიტრალური სამგზავრო 	დოკუმენტის მქონე პირები, </a:t>
            </a:r>
            <a:r>
              <a:rPr lang="ka-GE" sz="1500" b="1" dirty="0" smtClean="0">
                <a:solidFill>
                  <a:schemeClr val="accent1"/>
                </a:solidFill>
              </a:rPr>
              <a:t>საქართველოში სტატუსის მქონე მოქალაქეობის არმქონე პირები, 	საქართველოში თავშესაფრის მაძიებელი პირები, ლტოლვილის ან ჰუმანიტარული სტატუსის მქონე 	პირები. </a:t>
            </a:r>
            <a:endParaRPr sz="1500" b="1" dirty="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5531</Words>
  <Application>Microsoft Office PowerPoint</Application>
  <PresentationFormat>On-screen Show (16:9)</PresentationFormat>
  <Paragraphs>558</Paragraphs>
  <Slides>84</Slides>
  <Notes>84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Kozuka Mincho Pro H</vt:lpstr>
      <vt:lpstr>Roboto</vt:lpstr>
      <vt:lpstr>Calibri</vt:lpstr>
      <vt:lpstr>Merriweather</vt:lpstr>
      <vt:lpstr>Times New Roman</vt:lpstr>
      <vt:lpstr>Sylfaen</vt:lpstr>
      <vt:lpstr>Arial</vt:lpstr>
      <vt:lpstr>Wingdings</vt:lpstr>
      <vt:lpstr>Courier New</vt:lpstr>
      <vt:lpstr>Paradigm</vt:lpstr>
      <vt:lpstr>საყოველთაო ჯანდაცვის სისტემა და მისი ხელმისაწვდომობა თავშესაფრის მაძიებლების, ლტოლვილების, ჰუმანიტარული სტატუსის მქონე და მოქალაქეობის არმქონე  პირებისთვის  </vt:lpstr>
      <vt:lpstr>საყოველთაო ჯანდაცვის პროგრამა   </vt:lpstr>
      <vt:lpstr>საყოველთაო ჯანდაცვის პროგრამა  მიზანი  </vt:lpstr>
      <vt:lpstr>სამედიცინო მომსახურების მიმწოდებლები</vt:lpstr>
      <vt:lpstr>საყოველთაო ჯანდაცვის პროგრამა</vt:lpstr>
      <vt:lpstr>პროგრამის მოსარგებლეები დანართი N1.1 (გარდა საგამონაკლისო შემთხვევებისა)</vt:lpstr>
      <vt:lpstr>დადგენილებით დამტკიცებული დანართი №1.3-ის მე-2 პუნქტით განსაზღვრული პირობების მოსარგებლეები არიან:</vt:lpstr>
      <vt:lpstr>დადგენილებით დამტკიცებული დანართი №1.3-ის პირველი პუნქტით განსაზღვრული პირობების მოსარგებლეები არიან:  მე-2 პუნქტის „ა“ ქვეპუნქტით განსაზღვრული მოსარგებლეები  </vt:lpstr>
      <vt:lpstr>დადგენილებით დამტკიცებული დანართი №1.5-ის პირველი პუნქტით განსაზღვრული პირობების მოსარგებლეები არიან   </vt:lpstr>
      <vt:lpstr>დადგენილების დანართი №1.5-ის მე-2 პუნქტით განსაზღვრული პირობების მოსარგებლეა :  </vt:lpstr>
      <vt:lpstr>დადგენილებით დამტკიცებული დანართ №1.7-ის პირველი პუნქტის: „ა“ ქვეპუნქტით განსაზღვრული პირობების მოსარგებლეები არიან   </vt:lpstr>
      <vt:lpstr>  </vt:lpstr>
      <vt:lpstr>  </vt:lpstr>
      <vt:lpstr>  </vt:lpstr>
      <vt:lpstr>მონიტორინგი  </vt:lpstr>
      <vt:lpstr>მონიტორინგი  </vt:lpstr>
      <vt:lpstr>ინსპექტირება (შესრულებული სამუშაოს დამუშავება)  </vt:lpstr>
      <vt:lpstr>კონტროლი </vt:lpstr>
      <vt:lpstr>რევიზია</vt:lpstr>
      <vt:lpstr>  </vt:lpstr>
      <vt:lpstr>რევიზიისას  მოწმდება</vt:lpstr>
      <vt:lpstr>საჯარიმო სანქციები </vt:lpstr>
      <vt:lpstr>2019 წლის ჯანმრთელობის დაცვის სახელმწიფო პროგრამები</vt:lpstr>
      <vt:lpstr>2019 წლის ჯანმრთელობის დაცვის სახელმწიფო პროგრამების  მიზანი</vt:lpstr>
      <vt:lpstr>პროგრამების მოსარგებლეები</vt:lpstr>
      <vt:lpstr>დაავადებათა ადრეული გამოვლენა და სკრინინგი</vt:lpstr>
      <vt:lpstr>დაავადებათა ადრეული გამოვლენა და სკრინინგი</vt:lpstr>
      <vt:lpstr>იმუნიზაცია</vt:lpstr>
      <vt:lpstr>იმუნიზაცია</vt:lpstr>
      <vt:lpstr>ეპიდზედამხედველობა</vt:lpstr>
      <vt:lpstr>ეპიდზედამხედველობა</vt:lpstr>
      <vt:lpstr>უსაფრთხო სისხლი</vt:lpstr>
      <vt:lpstr>უსაფრთხო სისხლი</vt:lpstr>
      <vt:lpstr>საზოგადოებრივი ჯანდაცვის, გარემოსა და  პროფესიულ დაავადებათა ჯანმრთელობის სფეროში არსებული ვალდებულებების ხელშეწყობა</vt:lpstr>
      <vt:lpstr>საზოგადოებრივი ჯანდაცვის, გარემოსა და  პროფესიულ დაავადებათა ჯანმრთელობის სფეროში არსებული ვალდებულებების ხელშეწყობა</vt:lpstr>
      <vt:lpstr>ტუბერკულოზის მართვა</vt:lpstr>
      <vt:lpstr>ტუბერკულოზის მართვა</vt:lpstr>
      <vt:lpstr>ტუბერკულოზის მართვა</vt:lpstr>
      <vt:lpstr>აივ-ინფექციის/შიდსის მართვა</vt:lpstr>
      <vt:lpstr>აივ-ინფექციის/შიდსის მართვა</vt:lpstr>
      <vt:lpstr>აივ-ინფექციის/შიდსის მართვა</vt:lpstr>
      <vt:lpstr>დედათა და ბავშვთა ჯანმრთელობა</vt:lpstr>
      <vt:lpstr>დედათა და ბავშვთა ჯანმრთელობა</vt:lpstr>
      <vt:lpstr> ნარკომანიით დაავადებულ პაციენტთა მკურნალობა</vt:lpstr>
      <vt:lpstr> ნარკომანიით დაავადებულ პაციენტთა მკურნალობა</vt:lpstr>
      <vt:lpstr> ნარკომანიით დაავადებულ პაციენტთა მკურნალობა</vt:lpstr>
      <vt:lpstr>ჯანმრთელობის ხელშეწყობა</vt:lpstr>
      <vt:lpstr>ჯანმრთელობის ხელშეწყობა</vt:lpstr>
      <vt:lpstr>  ფსიქიკური ჯანმრთელობა </vt:lpstr>
      <vt:lpstr>  ფსიქიკური ჯანმრთელობა </vt:lpstr>
      <vt:lpstr>  ფსიქიკური ჯანმრთელობა </vt:lpstr>
      <vt:lpstr>  დიაბეტის მართვა </vt:lpstr>
      <vt:lpstr>  დიაბეტის მართვა </vt:lpstr>
      <vt:lpstr>  დიაბეტის მართვა </vt:lpstr>
      <vt:lpstr>ბავშვთა ონკოჰემატოლოგიური მომსახურება</vt:lpstr>
      <vt:lpstr>ბავშვთა ონკოჰემატოლოგიური მომსახურება</vt:lpstr>
      <vt:lpstr>დიალიზი და თირკმლის ტრანსპლანტაცია</vt:lpstr>
      <vt:lpstr>დიალიზი და თირკმლის ტრანსპლანტაცია</vt:lpstr>
      <vt:lpstr>ინკურაბელურ პაციენტთა პალიატიური მზრუნველობა</vt:lpstr>
      <vt:lpstr>ინკურაბელურ პაციენტთა პალიატიური მზრუნველობა</vt:lpstr>
      <vt:lpstr>ინკურაბელურ პაციენტთა პალიატიური მზრუნველობა</vt:lpstr>
      <vt:lpstr>იშვიათი დაავადებების მქონე და მუდმივ ჩანაცვლებით მკურნალობას დაქვემდებარებულ პაციენტთა მკურნალობა</vt:lpstr>
      <vt:lpstr>იშვიათი დაავადებების მქონე და მუდმივ ჩანაცვლებით მკურნალობას დაქვემდებარებულ პაციენტთა მკურნალობა</vt:lpstr>
      <vt:lpstr>იშვიათი დაავადებების მქონე და მუდმივ ჩანაცვლებით მკურნალობას დაქვემდებარებულ პაციენტთა მკურნალობა</vt:lpstr>
      <vt:lpstr>სასწრაფო, გადაუდებელი დახმარება  და  სამედიცინო ტრანსპორტირება</vt:lpstr>
      <vt:lpstr>სასწრაფო, გადაუდებელი დახმარება  და  სამედიცინო ტრანსპორტირება</vt:lpstr>
      <vt:lpstr>სასწრაფო, გადაუდებელი დახმარება  და  სამედიცინო ტრანსპორტირება</vt:lpstr>
      <vt:lpstr>სასწრაფო, გადაუდებელი დახმარება  და  სამედიცინო ტრანსპორტირება</vt:lpstr>
      <vt:lpstr> სოფლის ექიმი </vt:lpstr>
      <vt:lpstr> სოფლის ექიმი </vt:lpstr>
      <vt:lpstr>სოფლის ექიმი</vt:lpstr>
      <vt:lpstr>სოფლის ექიმი</vt:lpstr>
      <vt:lpstr>სოფლის ექიმი</vt:lpstr>
      <vt:lpstr>  რეფერალური მომსახურება</vt:lpstr>
      <vt:lpstr>  რეფერალური მომსახურება</vt:lpstr>
      <vt:lpstr>  რეფერალური მომსახურება</vt:lpstr>
      <vt:lpstr>  რეფერალური მომსახურება</vt:lpstr>
      <vt:lpstr>ქრონიკული დაავადებების სამკურნალო  მედიკამენტებით უზრუნველყოფის პროგრამა  </vt:lpstr>
      <vt:lpstr>ქრონიკული დაავადებების სამკურნალო  მედიკამენტებით უზრუნველყოფის პროგრამა</vt:lpstr>
      <vt:lpstr> </vt:lpstr>
      <vt:lpstr>დაფინანსების მეთოდოლოგია და ანაზღაურების წესი</vt:lpstr>
      <vt:lpstr>როგორ უნდა მიიღოს მოსარგებლემ მედიკამენტი აღნიშნული პროგრამის  ფარგლებში?</vt:lpstr>
      <vt:lpstr>როგორ უნდა მიიღოს მოსარგებლემ მედიკამენტი აღნიშნული პროგრამის  ფარგლებში?</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საყოველთაო ჯანდაცვის სისტემა და მისი ხელმისაწვდომობა თავშესაფრის მაძიებლების, ლტოლვილების, ჰუმანიტარული სტატუსის მქონე და მოქალაქეობის არმქონე  პირებისთვის</dc:title>
  <dc:creator>unicom</dc:creator>
  <cp:lastModifiedBy>Tinatin Ramishvili</cp:lastModifiedBy>
  <cp:revision>65</cp:revision>
  <dcterms:modified xsi:type="dcterms:W3CDTF">2020-08-20T06:24:22Z</dcterms:modified>
</cp:coreProperties>
</file>