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0"/>
  </p:notesMasterIdLst>
  <p:handoutMasterIdLst>
    <p:handoutMasterId r:id="rId21"/>
  </p:handoutMasterIdLst>
  <p:sldIdLst>
    <p:sldId id="272" r:id="rId2"/>
    <p:sldId id="273" r:id="rId3"/>
    <p:sldId id="274" r:id="rId4"/>
    <p:sldId id="275" r:id="rId5"/>
    <p:sldId id="276" r:id="rId6"/>
    <p:sldId id="277" r:id="rId7"/>
    <p:sldId id="280" r:id="rId8"/>
    <p:sldId id="281" r:id="rId9"/>
    <p:sldId id="283" r:id="rId10"/>
    <p:sldId id="284" r:id="rId11"/>
    <p:sldId id="285" r:id="rId12"/>
    <p:sldId id="286" r:id="rId13"/>
    <p:sldId id="287" r:id="rId14"/>
    <p:sldId id="288" r:id="rId15"/>
    <p:sldId id="289" r:id="rId16"/>
    <p:sldId id="290" r:id="rId17"/>
    <p:sldId id="294" r:id="rId18"/>
    <p:sldId id="291" r:id="rId19"/>
  </p:sldIdLst>
  <p:sldSz cx="12192000" cy="6858000"/>
  <p:notesSz cx="7053263" cy="9309100"/>
  <p:defaultTextStyle>
    <a:defPPr>
      <a:defRPr lang="ka-G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87924"/>
    <a:srgbClr val="7D5A1B"/>
    <a:srgbClr val="C6BD0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FD0F851-EC5A-4D38-B0AD-8093EC10F338}" styleName="Light Style 1 - Accent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 styleId="{FABFCF23-3B69-468F-B69F-88F6DE6A72F2}" styleName="Medium Style 1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 styleId="{68D230F3-CF80-4859-8CE7-A43EE81993B5}" styleName="Light Style 1 - Accent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10A1B5D5-9B99-4C35-A422-299274C87663}" styleName="Medium Style 1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16" d="100"/>
          <a:sy n="116" d="100"/>
        </p:scale>
        <p:origin x="336" y="108"/>
      </p:cViewPr>
      <p:guideLst>
        <p:guide orient="horz" pos="2160"/>
        <p:guide pos="3840"/>
      </p:guideLst>
    </p:cSldViewPr>
  </p:slideViewPr>
  <p:notesTextViewPr>
    <p:cViewPr>
      <p:scale>
        <a:sx n="1" d="1"/>
        <a:sy n="1" d="1"/>
      </p:scale>
      <p:origin x="0" y="0"/>
    </p:cViewPr>
  </p:notesTextViewPr>
  <p:sorterViewPr>
    <p:cViewPr varScale="1">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3056414" cy="467072"/>
          </a:xfrm>
          <a:prstGeom prst="rect">
            <a:avLst/>
          </a:prstGeom>
        </p:spPr>
        <p:txBody>
          <a:bodyPr vert="horz" lIns="93497" tIns="46749" rIns="93497" bIns="46749" rtlCol="0"/>
          <a:lstStyle>
            <a:lvl1pPr algn="l">
              <a:defRPr sz="1200"/>
            </a:lvl1pPr>
          </a:lstStyle>
          <a:p>
            <a:endParaRPr lang="ka-GE"/>
          </a:p>
        </p:txBody>
      </p:sp>
      <p:sp>
        <p:nvSpPr>
          <p:cNvPr id="3" name="Date Placeholder 2"/>
          <p:cNvSpPr>
            <a:spLocks noGrp="1"/>
          </p:cNvSpPr>
          <p:nvPr>
            <p:ph type="dt" sz="quarter" idx="1"/>
          </p:nvPr>
        </p:nvSpPr>
        <p:spPr>
          <a:xfrm>
            <a:off x="3995217" y="1"/>
            <a:ext cx="3056414" cy="467072"/>
          </a:xfrm>
          <a:prstGeom prst="rect">
            <a:avLst/>
          </a:prstGeom>
        </p:spPr>
        <p:txBody>
          <a:bodyPr vert="horz" lIns="93497" tIns="46749" rIns="93497" bIns="46749" rtlCol="0"/>
          <a:lstStyle>
            <a:lvl1pPr algn="r">
              <a:defRPr sz="1200"/>
            </a:lvl1pPr>
          </a:lstStyle>
          <a:p>
            <a:fld id="{82F708BB-A44E-4965-84D8-A4A725DE936C}" type="datetimeFigureOut">
              <a:rPr lang="ka-GE" smtClean="0"/>
              <a:pPr/>
              <a:t>13.10.2017</a:t>
            </a:fld>
            <a:endParaRPr lang="ka-GE"/>
          </a:p>
        </p:txBody>
      </p:sp>
      <p:sp>
        <p:nvSpPr>
          <p:cNvPr id="4" name="Footer Placeholder 3"/>
          <p:cNvSpPr>
            <a:spLocks noGrp="1"/>
          </p:cNvSpPr>
          <p:nvPr>
            <p:ph type="ftr" sz="quarter" idx="2"/>
          </p:nvPr>
        </p:nvSpPr>
        <p:spPr>
          <a:xfrm>
            <a:off x="0" y="8842030"/>
            <a:ext cx="3056414" cy="467071"/>
          </a:xfrm>
          <a:prstGeom prst="rect">
            <a:avLst/>
          </a:prstGeom>
        </p:spPr>
        <p:txBody>
          <a:bodyPr vert="horz" lIns="93497" tIns="46749" rIns="93497" bIns="46749" rtlCol="0" anchor="b"/>
          <a:lstStyle>
            <a:lvl1pPr algn="l">
              <a:defRPr sz="1200"/>
            </a:lvl1pPr>
          </a:lstStyle>
          <a:p>
            <a:endParaRPr lang="ka-GE"/>
          </a:p>
        </p:txBody>
      </p:sp>
      <p:sp>
        <p:nvSpPr>
          <p:cNvPr id="5" name="Slide Number Placeholder 4"/>
          <p:cNvSpPr>
            <a:spLocks noGrp="1"/>
          </p:cNvSpPr>
          <p:nvPr>
            <p:ph type="sldNum" sz="quarter" idx="3"/>
          </p:nvPr>
        </p:nvSpPr>
        <p:spPr>
          <a:xfrm>
            <a:off x="3995217" y="8842030"/>
            <a:ext cx="3056414" cy="467071"/>
          </a:xfrm>
          <a:prstGeom prst="rect">
            <a:avLst/>
          </a:prstGeom>
        </p:spPr>
        <p:txBody>
          <a:bodyPr vert="horz" lIns="93497" tIns="46749" rIns="93497" bIns="46749" rtlCol="0" anchor="b"/>
          <a:lstStyle>
            <a:lvl1pPr algn="r">
              <a:defRPr sz="1200"/>
            </a:lvl1pPr>
          </a:lstStyle>
          <a:p>
            <a:fld id="{96BDF3AF-82C2-4A01-97E5-32605EC9276F}" type="slidenum">
              <a:rPr lang="ka-GE" smtClean="0"/>
              <a:pPr/>
              <a:t>‹#›</a:t>
            </a:fld>
            <a:endParaRPr lang="ka-GE"/>
          </a:p>
        </p:txBody>
      </p:sp>
    </p:spTree>
    <p:extLst>
      <p:ext uri="{BB962C8B-B14F-4D97-AF65-F5344CB8AC3E}">
        <p14:creationId xmlns:p14="http://schemas.microsoft.com/office/powerpoint/2010/main" val="163348587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3056414" cy="467072"/>
          </a:xfrm>
          <a:prstGeom prst="rect">
            <a:avLst/>
          </a:prstGeom>
        </p:spPr>
        <p:txBody>
          <a:bodyPr vert="horz" lIns="93497" tIns="46749" rIns="93497" bIns="46749" rtlCol="0"/>
          <a:lstStyle>
            <a:lvl1pPr algn="l">
              <a:defRPr sz="1200"/>
            </a:lvl1pPr>
          </a:lstStyle>
          <a:p>
            <a:endParaRPr lang="ka-GE"/>
          </a:p>
        </p:txBody>
      </p:sp>
      <p:sp>
        <p:nvSpPr>
          <p:cNvPr id="3" name="Date Placeholder 2"/>
          <p:cNvSpPr>
            <a:spLocks noGrp="1"/>
          </p:cNvSpPr>
          <p:nvPr>
            <p:ph type="dt" idx="1"/>
          </p:nvPr>
        </p:nvSpPr>
        <p:spPr>
          <a:xfrm>
            <a:off x="3995217" y="1"/>
            <a:ext cx="3056414" cy="467072"/>
          </a:xfrm>
          <a:prstGeom prst="rect">
            <a:avLst/>
          </a:prstGeom>
        </p:spPr>
        <p:txBody>
          <a:bodyPr vert="horz" lIns="93497" tIns="46749" rIns="93497" bIns="46749" rtlCol="0"/>
          <a:lstStyle>
            <a:lvl1pPr algn="r">
              <a:defRPr sz="1200"/>
            </a:lvl1pPr>
          </a:lstStyle>
          <a:p>
            <a:fld id="{911DF420-7A44-4392-8AFA-9B4F980660EB}" type="datetimeFigureOut">
              <a:rPr lang="ka-GE" smtClean="0"/>
              <a:pPr/>
              <a:t>13.10.2017</a:t>
            </a:fld>
            <a:endParaRPr lang="ka-GE"/>
          </a:p>
        </p:txBody>
      </p:sp>
      <p:sp>
        <p:nvSpPr>
          <p:cNvPr id="4" name="Slide Image Placeholder 3"/>
          <p:cNvSpPr>
            <a:spLocks noGrp="1" noRot="1" noChangeAspect="1"/>
          </p:cNvSpPr>
          <p:nvPr>
            <p:ph type="sldImg" idx="2"/>
          </p:nvPr>
        </p:nvSpPr>
        <p:spPr>
          <a:xfrm>
            <a:off x="733425" y="1163638"/>
            <a:ext cx="5586413" cy="3141662"/>
          </a:xfrm>
          <a:prstGeom prst="rect">
            <a:avLst/>
          </a:prstGeom>
          <a:noFill/>
          <a:ln w="12700">
            <a:solidFill>
              <a:prstClr val="black"/>
            </a:solidFill>
          </a:ln>
        </p:spPr>
        <p:txBody>
          <a:bodyPr vert="horz" lIns="93497" tIns="46749" rIns="93497" bIns="46749" rtlCol="0" anchor="ctr"/>
          <a:lstStyle/>
          <a:p>
            <a:endParaRPr lang="ka-GE"/>
          </a:p>
        </p:txBody>
      </p:sp>
      <p:sp>
        <p:nvSpPr>
          <p:cNvPr id="5" name="Notes Placeholder 4"/>
          <p:cNvSpPr>
            <a:spLocks noGrp="1"/>
          </p:cNvSpPr>
          <p:nvPr>
            <p:ph type="body" sz="quarter" idx="3"/>
          </p:nvPr>
        </p:nvSpPr>
        <p:spPr>
          <a:xfrm>
            <a:off x="705327" y="4480004"/>
            <a:ext cx="5642610" cy="3665459"/>
          </a:xfrm>
          <a:prstGeom prst="rect">
            <a:avLst/>
          </a:prstGeom>
        </p:spPr>
        <p:txBody>
          <a:bodyPr vert="horz" lIns="93497" tIns="46749" rIns="93497" bIns="46749"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ka-GE"/>
          </a:p>
        </p:txBody>
      </p:sp>
      <p:sp>
        <p:nvSpPr>
          <p:cNvPr id="6" name="Footer Placeholder 5"/>
          <p:cNvSpPr>
            <a:spLocks noGrp="1"/>
          </p:cNvSpPr>
          <p:nvPr>
            <p:ph type="ftr" sz="quarter" idx="4"/>
          </p:nvPr>
        </p:nvSpPr>
        <p:spPr>
          <a:xfrm>
            <a:off x="0" y="8842030"/>
            <a:ext cx="3056414" cy="467071"/>
          </a:xfrm>
          <a:prstGeom prst="rect">
            <a:avLst/>
          </a:prstGeom>
        </p:spPr>
        <p:txBody>
          <a:bodyPr vert="horz" lIns="93497" tIns="46749" rIns="93497" bIns="46749" rtlCol="0" anchor="b"/>
          <a:lstStyle>
            <a:lvl1pPr algn="l">
              <a:defRPr sz="1200"/>
            </a:lvl1pPr>
          </a:lstStyle>
          <a:p>
            <a:endParaRPr lang="ka-GE"/>
          </a:p>
        </p:txBody>
      </p:sp>
      <p:sp>
        <p:nvSpPr>
          <p:cNvPr id="7" name="Slide Number Placeholder 6"/>
          <p:cNvSpPr>
            <a:spLocks noGrp="1"/>
          </p:cNvSpPr>
          <p:nvPr>
            <p:ph type="sldNum" sz="quarter" idx="5"/>
          </p:nvPr>
        </p:nvSpPr>
        <p:spPr>
          <a:xfrm>
            <a:off x="3995217" y="8842030"/>
            <a:ext cx="3056414" cy="467071"/>
          </a:xfrm>
          <a:prstGeom prst="rect">
            <a:avLst/>
          </a:prstGeom>
        </p:spPr>
        <p:txBody>
          <a:bodyPr vert="horz" lIns="93497" tIns="46749" rIns="93497" bIns="46749" rtlCol="0" anchor="b"/>
          <a:lstStyle>
            <a:lvl1pPr algn="r">
              <a:defRPr sz="1200"/>
            </a:lvl1pPr>
          </a:lstStyle>
          <a:p>
            <a:fld id="{B724FB89-8151-4813-B7BE-16AC8887B9E4}" type="slidenum">
              <a:rPr lang="ka-GE" smtClean="0"/>
              <a:pPr/>
              <a:t>‹#›</a:t>
            </a:fld>
            <a:endParaRPr lang="ka-GE"/>
          </a:p>
        </p:txBody>
      </p:sp>
    </p:spTree>
    <p:extLst>
      <p:ext uri="{BB962C8B-B14F-4D97-AF65-F5344CB8AC3E}">
        <p14:creationId xmlns:p14="http://schemas.microsoft.com/office/powerpoint/2010/main" val="13219836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9A94AA97-AC41-438B-955B-7CBB5DE093F3}" type="slidenum">
              <a:rPr lang="en-US" smtClean="0"/>
              <a:pPr/>
              <a:t>12</a:t>
            </a:fld>
            <a:endParaRPr lang="en-US"/>
          </a:p>
        </p:txBody>
      </p:sp>
    </p:spTree>
    <p:extLst>
      <p:ext uri="{BB962C8B-B14F-4D97-AF65-F5344CB8AC3E}">
        <p14:creationId xmlns:p14="http://schemas.microsoft.com/office/powerpoint/2010/main" val="399919545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9A94AA97-AC41-438B-955B-7CBB5DE093F3}" type="slidenum">
              <a:rPr lang="en-US" smtClean="0"/>
              <a:pPr/>
              <a:t>13</a:t>
            </a:fld>
            <a:endParaRPr lang="en-US"/>
          </a:p>
        </p:txBody>
      </p:sp>
    </p:spTree>
    <p:extLst>
      <p:ext uri="{BB962C8B-B14F-4D97-AF65-F5344CB8AC3E}">
        <p14:creationId xmlns:p14="http://schemas.microsoft.com/office/powerpoint/2010/main" val="307494303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9A94AA97-AC41-438B-955B-7CBB5DE093F3}" type="slidenum">
              <a:rPr lang="en-US" smtClean="0"/>
              <a:pPr/>
              <a:t>17</a:t>
            </a:fld>
            <a:endParaRPr lang="en-US"/>
          </a:p>
        </p:txBody>
      </p:sp>
    </p:spTree>
    <p:extLst>
      <p:ext uri="{BB962C8B-B14F-4D97-AF65-F5344CB8AC3E}">
        <p14:creationId xmlns:p14="http://schemas.microsoft.com/office/powerpoint/2010/main" val="287887254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9A94AA97-AC41-438B-955B-7CBB5DE093F3}" type="slidenum">
              <a:rPr lang="en-US" smtClean="0"/>
              <a:pPr/>
              <a:t>18</a:t>
            </a:fld>
            <a:endParaRPr lang="en-US"/>
          </a:p>
        </p:txBody>
      </p:sp>
    </p:spTree>
    <p:extLst>
      <p:ext uri="{BB962C8B-B14F-4D97-AF65-F5344CB8AC3E}">
        <p14:creationId xmlns:p14="http://schemas.microsoft.com/office/powerpoint/2010/main" val="287887254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ka-GE"/>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ka-GE"/>
          </a:p>
        </p:txBody>
      </p:sp>
      <p:sp>
        <p:nvSpPr>
          <p:cNvPr id="4" name="Date Placeholder 3"/>
          <p:cNvSpPr>
            <a:spLocks noGrp="1"/>
          </p:cNvSpPr>
          <p:nvPr>
            <p:ph type="dt" sz="half" idx="10"/>
          </p:nvPr>
        </p:nvSpPr>
        <p:spPr/>
        <p:txBody>
          <a:bodyPr/>
          <a:lstStyle/>
          <a:p>
            <a:fld id="{77A83C8A-E0AE-4356-AF84-1B8923CC18CD}" type="datetimeFigureOut">
              <a:rPr lang="ka-GE" smtClean="0"/>
              <a:pPr/>
              <a:t>13.10.2017</a:t>
            </a:fld>
            <a:endParaRPr lang="ka-GE"/>
          </a:p>
        </p:txBody>
      </p:sp>
      <p:sp>
        <p:nvSpPr>
          <p:cNvPr id="5" name="Footer Placeholder 4"/>
          <p:cNvSpPr>
            <a:spLocks noGrp="1"/>
          </p:cNvSpPr>
          <p:nvPr>
            <p:ph type="ftr" sz="quarter" idx="11"/>
          </p:nvPr>
        </p:nvSpPr>
        <p:spPr/>
        <p:txBody>
          <a:bodyPr/>
          <a:lstStyle/>
          <a:p>
            <a:endParaRPr lang="ka-GE"/>
          </a:p>
        </p:txBody>
      </p:sp>
      <p:sp>
        <p:nvSpPr>
          <p:cNvPr id="6" name="Slide Number Placeholder 5"/>
          <p:cNvSpPr>
            <a:spLocks noGrp="1"/>
          </p:cNvSpPr>
          <p:nvPr>
            <p:ph type="sldNum" sz="quarter" idx="12"/>
          </p:nvPr>
        </p:nvSpPr>
        <p:spPr/>
        <p:txBody>
          <a:bodyPr/>
          <a:lstStyle/>
          <a:p>
            <a:fld id="{E1545E07-F7E4-4B00-8773-56B2AB672A91}" type="slidenum">
              <a:rPr lang="ka-GE" smtClean="0"/>
              <a:pPr/>
              <a:t>‹#›</a:t>
            </a:fld>
            <a:endParaRPr lang="ka-GE"/>
          </a:p>
        </p:txBody>
      </p:sp>
    </p:spTree>
    <p:extLst>
      <p:ext uri="{BB962C8B-B14F-4D97-AF65-F5344CB8AC3E}">
        <p14:creationId xmlns:p14="http://schemas.microsoft.com/office/powerpoint/2010/main" val="73882307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ka-GE"/>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ka-GE"/>
          </a:p>
        </p:txBody>
      </p:sp>
      <p:sp>
        <p:nvSpPr>
          <p:cNvPr id="4" name="Date Placeholder 3"/>
          <p:cNvSpPr>
            <a:spLocks noGrp="1"/>
          </p:cNvSpPr>
          <p:nvPr>
            <p:ph type="dt" sz="half" idx="10"/>
          </p:nvPr>
        </p:nvSpPr>
        <p:spPr/>
        <p:txBody>
          <a:bodyPr/>
          <a:lstStyle/>
          <a:p>
            <a:fld id="{77A83C8A-E0AE-4356-AF84-1B8923CC18CD}" type="datetimeFigureOut">
              <a:rPr lang="ka-GE" smtClean="0"/>
              <a:pPr/>
              <a:t>13.10.2017</a:t>
            </a:fld>
            <a:endParaRPr lang="ka-GE"/>
          </a:p>
        </p:txBody>
      </p:sp>
      <p:sp>
        <p:nvSpPr>
          <p:cNvPr id="5" name="Footer Placeholder 4"/>
          <p:cNvSpPr>
            <a:spLocks noGrp="1"/>
          </p:cNvSpPr>
          <p:nvPr>
            <p:ph type="ftr" sz="quarter" idx="11"/>
          </p:nvPr>
        </p:nvSpPr>
        <p:spPr/>
        <p:txBody>
          <a:bodyPr/>
          <a:lstStyle/>
          <a:p>
            <a:endParaRPr lang="ka-GE"/>
          </a:p>
        </p:txBody>
      </p:sp>
      <p:sp>
        <p:nvSpPr>
          <p:cNvPr id="6" name="Slide Number Placeholder 5"/>
          <p:cNvSpPr>
            <a:spLocks noGrp="1"/>
          </p:cNvSpPr>
          <p:nvPr>
            <p:ph type="sldNum" sz="quarter" idx="12"/>
          </p:nvPr>
        </p:nvSpPr>
        <p:spPr/>
        <p:txBody>
          <a:bodyPr/>
          <a:lstStyle/>
          <a:p>
            <a:fld id="{E1545E07-F7E4-4B00-8773-56B2AB672A91}" type="slidenum">
              <a:rPr lang="ka-GE" smtClean="0"/>
              <a:pPr/>
              <a:t>‹#›</a:t>
            </a:fld>
            <a:endParaRPr lang="ka-GE"/>
          </a:p>
        </p:txBody>
      </p:sp>
    </p:spTree>
    <p:extLst>
      <p:ext uri="{BB962C8B-B14F-4D97-AF65-F5344CB8AC3E}">
        <p14:creationId xmlns:p14="http://schemas.microsoft.com/office/powerpoint/2010/main" val="135237949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ka-GE"/>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ka-GE"/>
          </a:p>
        </p:txBody>
      </p:sp>
      <p:sp>
        <p:nvSpPr>
          <p:cNvPr id="4" name="Date Placeholder 3"/>
          <p:cNvSpPr>
            <a:spLocks noGrp="1"/>
          </p:cNvSpPr>
          <p:nvPr>
            <p:ph type="dt" sz="half" idx="10"/>
          </p:nvPr>
        </p:nvSpPr>
        <p:spPr/>
        <p:txBody>
          <a:bodyPr/>
          <a:lstStyle/>
          <a:p>
            <a:fld id="{77A83C8A-E0AE-4356-AF84-1B8923CC18CD}" type="datetimeFigureOut">
              <a:rPr lang="ka-GE" smtClean="0"/>
              <a:pPr/>
              <a:t>13.10.2017</a:t>
            </a:fld>
            <a:endParaRPr lang="ka-GE"/>
          </a:p>
        </p:txBody>
      </p:sp>
      <p:sp>
        <p:nvSpPr>
          <p:cNvPr id="5" name="Footer Placeholder 4"/>
          <p:cNvSpPr>
            <a:spLocks noGrp="1"/>
          </p:cNvSpPr>
          <p:nvPr>
            <p:ph type="ftr" sz="quarter" idx="11"/>
          </p:nvPr>
        </p:nvSpPr>
        <p:spPr/>
        <p:txBody>
          <a:bodyPr/>
          <a:lstStyle/>
          <a:p>
            <a:endParaRPr lang="ka-GE"/>
          </a:p>
        </p:txBody>
      </p:sp>
      <p:sp>
        <p:nvSpPr>
          <p:cNvPr id="6" name="Slide Number Placeholder 5"/>
          <p:cNvSpPr>
            <a:spLocks noGrp="1"/>
          </p:cNvSpPr>
          <p:nvPr>
            <p:ph type="sldNum" sz="quarter" idx="12"/>
          </p:nvPr>
        </p:nvSpPr>
        <p:spPr/>
        <p:txBody>
          <a:bodyPr/>
          <a:lstStyle/>
          <a:p>
            <a:fld id="{E1545E07-F7E4-4B00-8773-56B2AB672A91}" type="slidenum">
              <a:rPr lang="ka-GE" smtClean="0"/>
              <a:pPr/>
              <a:t>‹#›</a:t>
            </a:fld>
            <a:endParaRPr lang="ka-GE"/>
          </a:p>
        </p:txBody>
      </p:sp>
    </p:spTree>
    <p:extLst>
      <p:ext uri="{BB962C8B-B14F-4D97-AF65-F5344CB8AC3E}">
        <p14:creationId xmlns:p14="http://schemas.microsoft.com/office/powerpoint/2010/main" val="385690195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ka-GE"/>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ka-GE"/>
          </a:p>
        </p:txBody>
      </p:sp>
      <p:sp>
        <p:nvSpPr>
          <p:cNvPr id="4" name="Date Placeholder 3"/>
          <p:cNvSpPr>
            <a:spLocks noGrp="1"/>
          </p:cNvSpPr>
          <p:nvPr>
            <p:ph type="dt" sz="half" idx="10"/>
          </p:nvPr>
        </p:nvSpPr>
        <p:spPr/>
        <p:txBody>
          <a:bodyPr/>
          <a:lstStyle/>
          <a:p>
            <a:fld id="{77A83C8A-E0AE-4356-AF84-1B8923CC18CD}" type="datetimeFigureOut">
              <a:rPr lang="ka-GE" smtClean="0"/>
              <a:pPr/>
              <a:t>13.10.2017</a:t>
            </a:fld>
            <a:endParaRPr lang="ka-GE"/>
          </a:p>
        </p:txBody>
      </p:sp>
      <p:sp>
        <p:nvSpPr>
          <p:cNvPr id="5" name="Footer Placeholder 4"/>
          <p:cNvSpPr>
            <a:spLocks noGrp="1"/>
          </p:cNvSpPr>
          <p:nvPr>
            <p:ph type="ftr" sz="quarter" idx="11"/>
          </p:nvPr>
        </p:nvSpPr>
        <p:spPr/>
        <p:txBody>
          <a:bodyPr/>
          <a:lstStyle/>
          <a:p>
            <a:endParaRPr lang="ka-GE"/>
          </a:p>
        </p:txBody>
      </p:sp>
      <p:sp>
        <p:nvSpPr>
          <p:cNvPr id="6" name="Slide Number Placeholder 5"/>
          <p:cNvSpPr>
            <a:spLocks noGrp="1"/>
          </p:cNvSpPr>
          <p:nvPr>
            <p:ph type="sldNum" sz="quarter" idx="12"/>
          </p:nvPr>
        </p:nvSpPr>
        <p:spPr/>
        <p:txBody>
          <a:bodyPr/>
          <a:lstStyle/>
          <a:p>
            <a:fld id="{E1545E07-F7E4-4B00-8773-56B2AB672A91}" type="slidenum">
              <a:rPr lang="ka-GE" smtClean="0"/>
              <a:pPr/>
              <a:t>‹#›</a:t>
            </a:fld>
            <a:endParaRPr lang="ka-GE"/>
          </a:p>
        </p:txBody>
      </p:sp>
    </p:spTree>
    <p:extLst>
      <p:ext uri="{BB962C8B-B14F-4D97-AF65-F5344CB8AC3E}">
        <p14:creationId xmlns:p14="http://schemas.microsoft.com/office/powerpoint/2010/main" val="9432983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ka-GE"/>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7A83C8A-E0AE-4356-AF84-1B8923CC18CD}" type="datetimeFigureOut">
              <a:rPr lang="ka-GE" smtClean="0"/>
              <a:pPr/>
              <a:t>13.10.2017</a:t>
            </a:fld>
            <a:endParaRPr lang="ka-GE"/>
          </a:p>
        </p:txBody>
      </p:sp>
      <p:sp>
        <p:nvSpPr>
          <p:cNvPr id="5" name="Footer Placeholder 4"/>
          <p:cNvSpPr>
            <a:spLocks noGrp="1"/>
          </p:cNvSpPr>
          <p:nvPr>
            <p:ph type="ftr" sz="quarter" idx="11"/>
          </p:nvPr>
        </p:nvSpPr>
        <p:spPr/>
        <p:txBody>
          <a:bodyPr/>
          <a:lstStyle/>
          <a:p>
            <a:endParaRPr lang="ka-GE"/>
          </a:p>
        </p:txBody>
      </p:sp>
      <p:sp>
        <p:nvSpPr>
          <p:cNvPr id="6" name="Slide Number Placeholder 5"/>
          <p:cNvSpPr>
            <a:spLocks noGrp="1"/>
          </p:cNvSpPr>
          <p:nvPr>
            <p:ph type="sldNum" sz="quarter" idx="12"/>
          </p:nvPr>
        </p:nvSpPr>
        <p:spPr/>
        <p:txBody>
          <a:bodyPr/>
          <a:lstStyle/>
          <a:p>
            <a:fld id="{E1545E07-F7E4-4B00-8773-56B2AB672A91}" type="slidenum">
              <a:rPr lang="ka-GE" smtClean="0"/>
              <a:pPr/>
              <a:t>‹#›</a:t>
            </a:fld>
            <a:endParaRPr lang="ka-GE"/>
          </a:p>
        </p:txBody>
      </p:sp>
    </p:spTree>
    <p:extLst>
      <p:ext uri="{BB962C8B-B14F-4D97-AF65-F5344CB8AC3E}">
        <p14:creationId xmlns:p14="http://schemas.microsoft.com/office/powerpoint/2010/main" val="414915114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ka-GE"/>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ka-GE"/>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ka-GE"/>
          </a:p>
        </p:txBody>
      </p:sp>
      <p:sp>
        <p:nvSpPr>
          <p:cNvPr id="5" name="Date Placeholder 4"/>
          <p:cNvSpPr>
            <a:spLocks noGrp="1"/>
          </p:cNvSpPr>
          <p:nvPr>
            <p:ph type="dt" sz="half" idx="10"/>
          </p:nvPr>
        </p:nvSpPr>
        <p:spPr/>
        <p:txBody>
          <a:bodyPr/>
          <a:lstStyle/>
          <a:p>
            <a:fld id="{77A83C8A-E0AE-4356-AF84-1B8923CC18CD}" type="datetimeFigureOut">
              <a:rPr lang="ka-GE" smtClean="0"/>
              <a:pPr/>
              <a:t>13.10.2017</a:t>
            </a:fld>
            <a:endParaRPr lang="ka-GE"/>
          </a:p>
        </p:txBody>
      </p:sp>
      <p:sp>
        <p:nvSpPr>
          <p:cNvPr id="6" name="Footer Placeholder 5"/>
          <p:cNvSpPr>
            <a:spLocks noGrp="1"/>
          </p:cNvSpPr>
          <p:nvPr>
            <p:ph type="ftr" sz="quarter" idx="11"/>
          </p:nvPr>
        </p:nvSpPr>
        <p:spPr/>
        <p:txBody>
          <a:bodyPr/>
          <a:lstStyle/>
          <a:p>
            <a:endParaRPr lang="ka-GE"/>
          </a:p>
        </p:txBody>
      </p:sp>
      <p:sp>
        <p:nvSpPr>
          <p:cNvPr id="7" name="Slide Number Placeholder 6"/>
          <p:cNvSpPr>
            <a:spLocks noGrp="1"/>
          </p:cNvSpPr>
          <p:nvPr>
            <p:ph type="sldNum" sz="quarter" idx="12"/>
          </p:nvPr>
        </p:nvSpPr>
        <p:spPr/>
        <p:txBody>
          <a:bodyPr/>
          <a:lstStyle/>
          <a:p>
            <a:fld id="{E1545E07-F7E4-4B00-8773-56B2AB672A91}" type="slidenum">
              <a:rPr lang="ka-GE" smtClean="0"/>
              <a:pPr/>
              <a:t>‹#›</a:t>
            </a:fld>
            <a:endParaRPr lang="ka-GE"/>
          </a:p>
        </p:txBody>
      </p:sp>
    </p:spTree>
    <p:extLst>
      <p:ext uri="{BB962C8B-B14F-4D97-AF65-F5344CB8AC3E}">
        <p14:creationId xmlns:p14="http://schemas.microsoft.com/office/powerpoint/2010/main" val="10742302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ka-GE"/>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ka-GE"/>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ka-GE"/>
          </a:p>
        </p:txBody>
      </p:sp>
      <p:sp>
        <p:nvSpPr>
          <p:cNvPr id="7" name="Date Placeholder 6"/>
          <p:cNvSpPr>
            <a:spLocks noGrp="1"/>
          </p:cNvSpPr>
          <p:nvPr>
            <p:ph type="dt" sz="half" idx="10"/>
          </p:nvPr>
        </p:nvSpPr>
        <p:spPr/>
        <p:txBody>
          <a:bodyPr/>
          <a:lstStyle/>
          <a:p>
            <a:fld id="{77A83C8A-E0AE-4356-AF84-1B8923CC18CD}" type="datetimeFigureOut">
              <a:rPr lang="ka-GE" smtClean="0"/>
              <a:pPr/>
              <a:t>13.10.2017</a:t>
            </a:fld>
            <a:endParaRPr lang="ka-GE"/>
          </a:p>
        </p:txBody>
      </p:sp>
      <p:sp>
        <p:nvSpPr>
          <p:cNvPr id="8" name="Footer Placeholder 7"/>
          <p:cNvSpPr>
            <a:spLocks noGrp="1"/>
          </p:cNvSpPr>
          <p:nvPr>
            <p:ph type="ftr" sz="quarter" idx="11"/>
          </p:nvPr>
        </p:nvSpPr>
        <p:spPr/>
        <p:txBody>
          <a:bodyPr/>
          <a:lstStyle/>
          <a:p>
            <a:endParaRPr lang="ka-GE"/>
          </a:p>
        </p:txBody>
      </p:sp>
      <p:sp>
        <p:nvSpPr>
          <p:cNvPr id="9" name="Slide Number Placeholder 8"/>
          <p:cNvSpPr>
            <a:spLocks noGrp="1"/>
          </p:cNvSpPr>
          <p:nvPr>
            <p:ph type="sldNum" sz="quarter" idx="12"/>
          </p:nvPr>
        </p:nvSpPr>
        <p:spPr/>
        <p:txBody>
          <a:bodyPr/>
          <a:lstStyle/>
          <a:p>
            <a:fld id="{E1545E07-F7E4-4B00-8773-56B2AB672A91}" type="slidenum">
              <a:rPr lang="ka-GE" smtClean="0"/>
              <a:pPr/>
              <a:t>‹#›</a:t>
            </a:fld>
            <a:endParaRPr lang="ka-GE"/>
          </a:p>
        </p:txBody>
      </p:sp>
    </p:spTree>
    <p:extLst>
      <p:ext uri="{BB962C8B-B14F-4D97-AF65-F5344CB8AC3E}">
        <p14:creationId xmlns:p14="http://schemas.microsoft.com/office/powerpoint/2010/main" val="410675895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ka-GE"/>
          </a:p>
        </p:txBody>
      </p:sp>
      <p:sp>
        <p:nvSpPr>
          <p:cNvPr id="3" name="Date Placeholder 2"/>
          <p:cNvSpPr>
            <a:spLocks noGrp="1"/>
          </p:cNvSpPr>
          <p:nvPr>
            <p:ph type="dt" sz="half" idx="10"/>
          </p:nvPr>
        </p:nvSpPr>
        <p:spPr/>
        <p:txBody>
          <a:bodyPr/>
          <a:lstStyle/>
          <a:p>
            <a:fld id="{77A83C8A-E0AE-4356-AF84-1B8923CC18CD}" type="datetimeFigureOut">
              <a:rPr lang="ka-GE" smtClean="0"/>
              <a:pPr/>
              <a:t>13.10.2017</a:t>
            </a:fld>
            <a:endParaRPr lang="ka-GE"/>
          </a:p>
        </p:txBody>
      </p:sp>
      <p:sp>
        <p:nvSpPr>
          <p:cNvPr id="4" name="Footer Placeholder 3"/>
          <p:cNvSpPr>
            <a:spLocks noGrp="1"/>
          </p:cNvSpPr>
          <p:nvPr>
            <p:ph type="ftr" sz="quarter" idx="11"/>
          </p:nvPr>
        </p:nvSpPr>
        <p:spPr/>
        <p:txBody>
          <a:bodyPr/>
          <a:lstStyle/>
          <a:p>
            <a:endParaRPr lang="ka-GE"/>
          </a:p>
        </p:txBody>
      </p:sp>
      <p:sp>
        <p:nvSpPr>
          <p:cNvPr id="5" name="Slide Number Placeholder 4"/>
          <p:cNvSpPr>
            <a:spLocks noGrp="1"/>
          </p:cNvSpPr>
          <p:nvPr>
            <p:ph type="sldNum" sz="quarter" idx="12"/>
          </p:nvPr>
        </p:nvSpPr>
        <p:spPr/>
        <p:txBody>
          <a:bodyPr/>
          <a:lstStyle/>
          <a:p>
            <a:fld id="{E1545E07-F7E4-4B00-8773-56B2AB672A91}" type="slidenum">
              <a:rPr lang="ka-GE" smtClean="0"/>
              <a:pPr/>
              <a:t>‹#›</a:t>
            </a:fld>
            <a:endParaRPr lang="ka-GE"/>
          </a:p>
        </p:txBody>
      </p:sp>
    </p:spTree>
    <p:extLst>
      <p:ext uri="{BB962C8B-B14F-4D97-AF65-F5344CB8AC3E}">
        <p14:creationId xmlns:p14="http://schemas.microsoft.com/office/powerpoint/2010/main" val="21324173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7A83C8A-E0AE-4356-AF84-1B8923CC18CD}" type="datetimeFigureOut">
              <a:rPr lang="ka-GE" smtClean="0"/>
              <a:pPr/>
              <a:t>13.10.2017</a:t>
            </a:fld>
            <a:endParaRPr lang="ka-GE"/>
          </a:p>
        </p:txBody>
      </p:sp>
      <p:sp>
        <p:nvSpPr>
          <p:cNvPr id="3" name="Footer Placeholder 2"/>
          <p:cNvSpPr>
            <a:spLocks noGrp="1"/>
          </p:cNvSpPr>
          <p:nvPr>
            <p:ph type="ftr" sz="quarter" idx="11"/>
          </p:nvPr>
        </p:nvSpPr>
        <p:spPr/>
        <p:txBody>
          <a:bodyPr/>
          <a:lstStyle/>
          <a:p>
            <a:endParaRPr lang="ka-GE"/>
          </a:p>
        </p:txBody>
      </p:sp>
      <p:sp>
        <p:nvSpPr>
          <p:cNvPr id="4" name="Slide Number Placeholder 3"/>
          <p:cNvSpPr>
            <a:spLocks noGrp="1"/>
          </p:cNvSpPr>
          <p:nvPr>
            <p:ph type="sldNum" sz="quarter" idx="12"/>
          </p:nvPr>
        </p:nvSpPr>
        <p:spPr/>
        <p:txBody>
          <a:bodyPr/>
          <a:lstStyle/>
          <a:p>
            <a:fld id="{E1545E07-F7E4-4B00-8773-56B2AB672A91}" type="slidenum">
              <a:rPr lang="ka-GE" smtClean="0"/>
              <a:pPr/>
              <a:t>‹#›</a:t>
            </a:fld>
            <a:endParaRPr lang="ka-GE"/>
          </a:p>
        </p:txBody>
      </p:sp>
    </p:spTree>
    <p:extLst>
      <p:ext uri="{BB962C8B-B14F-4D97-AF65-F5344CB8AC3E}">
        <p14:creationId xmlns:p14="http://schemas.microsoft.com/office/powerpoint/2010/main" val="29588077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ka-GE"/>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ka-GE"/>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7A83C8A-E0AE-4356-AF84-1B8923CC18CD}" type="datetimeFigureOut">
              <a:rPr lang="ka-GE" smtClean="0"/>
              <a:pPr/>
              <a:t>13.10.2017</a:t>
            </a:fld>
            <a:endParaRPr lang="ka-GE"/>
          </a:p>
        </p:txBody>
      </p:sp>
      <p:sp>
        <p:nvSpPr>
          <p:cNvPr id="6" name="Footer Placeholder 5"/>
          <p:cNvSpPr>
            <a:spLocks noGrp="1"/>
          </p:cNvSpPr>
          <p:nvPr>
            <p:ph type="ftr" sz="quarter" idx="11"/>
          </p:nvPr>
        </p:nvSpPr>
        <p:spPr/>
        <p:txBody>
          <a:bodyPr/>
          <a:lstStyle/>
          <a:p>
            <a:endParaRPr lang="ka-GE"/>
          </a:p>
        </p:txBody>
      </p:sp>
      <p:sp>
        <p:nvSpPr>
          <p:cNvPr id="7" name="Slide Number Placeholder 6"/>
          <p:cNvSpPr>
            <a:spLocks noGrp="1"/>
          </p:cNvSpPr>
          <p:nvPr>
            <p:ph type="sldNum" sz="quarter" idx="12"/>
          </p:nvPr>
        </p:nvSpPr>
        <p:spPr/>
        <p:txBody>
          <a:bodyPr/>
          <a:lstStyle/>
          <a:p>
            <a:fld id="{E1545E07-F7E4-4B00-8773-56B2AB672A91}" type="slidenum">
              <a:rPr lang="ka-GE" smtClean="0"/>
              <a:pPr/>
              <a:t>‹#›</a:t>
            </a:fld>
            <a:endParaRPr lang="ka-GE"/>
          </a:p>
        </p:txBody>
      </p:sp>
    </p:spTree>
    <p:extLst>
      <p:ext uri="{BB962C8B-B14F-4D97-AF65-F5344CB8AC3E}">
        <p14:creationId xmlns:p14="http://schemas.microsoft.com/office/powerpoint/2010/main" val="155530701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ka-GE"/>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ka-GE"/>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7A83C8A-E0AE-4356-AF84-1B8923CC18CD}" type="datetimeFigureOut">
              <a:rPr lang="ka-GE" smtClean="0"/>
              <a:pPr/>
              <a:t>13.10.2017</a:t>
            </a:fld>
            <a:endParaRPr lang="ka-GE"/>
          </a:p>
        </p:txBody>
      </p:sp>
      <p:sp>
        <p:nvSpPr>
          <p:cNvPr id="6" name="Footer Placeholder 5"/>
          <p:cNvSpPr>
            <a:spLocks noGrp="1"/>
          </p:cNvSpPr>
          <p:nvPr>
            <p:ph type="ftr" sz="quarter" idx="11"/>
          </p:nvPr>
        </p:nvSpPr>
        <p:spPr/>
        <p:txBody>
          <a:bodyPr/>
          <a:lstStyle/>
          <a:p>
            <a:endParaRPr lang="ka-GE"/>
          </a:p>
        </p:txBody>
      </p:sp>
      <p:sp>
        <p:nvSpPr>
          <p:cNvPr id="7" name="Slide Number Placeholder 6"/>
          <p:cNvSpPr>
            <a:spLocks noGrp="1"/>
          </p:cNvSpPr>
          <p:nvPr>
            <p:ph type="sldNum" sz="quarter" idx="12"/>
          </p:nvPr>
        </p:nvSpPr>
        <p:spPr/>
        <p:txBody>
          <a:bodyPr/>
          <a:lstStyle/>
          <a:p>
            <a:fld id="{E1545E07-F7E4-4B00-8773-56B2AB672A91}" type="slidenum">
              <a:rPr lang="ka-GE" smtClean="0"/>
              <a:pPr/>
              <a:t>‹#›</a:t>
            </a:fld>
            <a:endParaRPr lang="ka-GE"/>
          </a:p>
        </p:txBody>
      </p:sp>
    </p:spTree>
    <p:extLst>
      <p:ext uri="{BB962C8B-B14F-4D97-AF65-F5344CB8AC3E}">
        <p14:creationId xmlns:p14="http://schemas.microsoft.com/office/powerpoint/2010/main" val="190445393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cstate="print">
            <a:lum/>
          </a:blip>
          <a:srcRect/>
          <a:stretch>
            <a:fillRect t="-22000"/>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ka-GE"/>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ka-GE"/>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7A83C8A-E0AE-4356-AF84-1B8923CC18CD}" type="datetimeFigureOut">
              <a:rPr lang="ka-GE" smtClean="0"/>
              <a:pPr/>
              <a:t>13.10.2017</a:t>
            </a:fld>
            <a:endParaRPr lang="ka-GE"/>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ka-GE"/>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1545E07-F7E4-4B00-8773-56B2AB672A91}" type="slidenum">
              <a:rPr lang="ka-GE" smtClean="0"/>
              <a:pPr/>
              <a:t>‹#›</a:t>
            </a:fld>
            <a:endParaRPr lang="ka-GE"/>
          </a:p>
        </p:txBody>
      </p:sp>
    </p:spTree>
    <p:extLst>
      <p:ext uri="{BB962C8B-B14F-4D97-AF65-F5344CB8AC3E}">
        <p14:creationId xmlns:p14="http://schemas.microsoft.com/office/powerpoint/2010/main" val="272543831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ka-G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914400" y="381000"/>
            <a:ext cx="10363200" cy="4143499"/>
          </a:xfrm>
        </p:spPr>
        <p:txBody>
          <a:bodyPr>
            <a:noAutofit/>
          </a:bodyPr>
          <a:lstStyle/>
          <a:p>
            <a:r>
              <a:rPr lang="en-US" sz="2000" dirty="0" smtClean="0"/>
              <a:t/>
            </a:r>
            <a:br>
              <a:rPr lang="en-US" sz="2000" dirty="0" smtClean="0"/>
            </a:br>
            <a:r>
              <a:rPr lang="en-US" sz="2000" dirty="0" smtClean="0"/>
              <a:t/>
            </a:r>
            <a:br>
              <a:rPr lang="en-US" sz="2000" dirty="0" smtClean="0"/>
            </a:br>
            <a:r>
              <a:rPr lang="ka-GE" sz="2800" dirty="0" smtClean="0"/>
              <a:t>„მიკრონუტრიენტთა დეფიციტის ზედამხედველობის გაძლიერება საქართველოში</a:t>
            </a:r>
            <a:r>
              <a:rPr lang="en-US" sz="2800" dirty="0" smtClean="0"/>
              <a:t>” </a:t>
            </a:r>
            <a:br>
              <a:rPr lang="en-US" sz="2800" dirty="0" smtClean="0"/>
            </a:br>
            <a:r>
              <a:rPr lang="en-US" sz="2800" dirty="0" smtClean="0"/>
              <a:t/>
            </a:r>
            <a:br>
              <a:rPr lang="en-US" sz="2800" dirty="0" smtClean="0"/>
            </a:br>
            <a:r>
              <a:rPr lang="ka-GE" sz="2800" i="1" dirty="0" smtClean="0"/>
              <a:t>კოლაბორაციული პროექტი</a:t>
            </a:r>
            <a:r>
              <a:rPr lang="en-US" sz="2800" i="1" dirty="0" smtClean="0"/>
              <a:t> </a:t>
            </a:r>
            <a:r>
              <a:rPr lang="ka-GE" sz="2800" i="1" dirty="0" smtClean="0"/>
              <a:t>/</a:t>
            </a:r>
            <a:r>
              <a:rPr lang="en-US" sz="2800" i="1" dirty="0" smtClean="0"/>
              <a:t> CDC </a:t>
            </a:r>
            <a:r>
              <a:rPr lang="ka-GE" sz="2800" i="1" dirty="0" smtClean="0"/>
              <a:t>აშშ</a:t>
            </a:r>
            <a:r>
              <a:rPr lang="en-US" sz="2800" i="1" dirty="0" smtClean="0"/>
              <a:t> – NCDC </a:t>
            </a:r>
            <a:r>
              <a:rPr lang="ka-GE" sz="2800" i="1" dirty="0" smtClean="0"/>
              <a:t>საქართველო</a:t>
            </a:r>
            <a:r>
              <a:rPr lang="en-US" sz="2800" i="1" dirty="0" smtClean="0"/>
              <a:t/>
            </a:r>
            <a:br>
              <a:rPr lang="en-US" sz="2800" i="1" dirty="0" smtClean="0"/>
            </a:br>
            <a:r>
              <a:rPr lang="en-US" sz="2800" i="1" dirty="0" smtClean="0"/>
              <a:t>(2015-2017) </a:t>
            </a:r>
            <a:r>
              <a:rPr lang="en-US" sz="2000" i="1" dirty="0" smtClean="0"/>
              <a:t/>
            </a:r>
            <a:br>
              <a:rPr lang="en-US" sz="2000" i="1" dirty="0" smtClean="0"/>
            </a:br>
            <a:endParaRPr lang="en-US" sz="2000" i="1"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58140" y="4857998"/>
            <a:ext cx="10363200" cy="770905"/>
          </a:xfrm>
        </p:spPr>
        <p:txBody>
          <a:bodyPr>
            <a:noAutofit/>
          </a:bodyPr>
          <a:lstStyle/>
          <a:p>
            <a:pPr algn="l"/>
            <a:r>
              <a:rPr lang="en-US" sz="1400" dirty="0" smtClean="0">
                <a:solidFill>
                  <a:srgbClr val="C00000"/>
                </a:solidFill>
              </a:rPr>
              <a:t>WHO </a:t>
            </a:r>
            <a:r>
              <a:rPr lang="ka-GE" sz="1400" dirty="0" smtClean="0">
                <a:solidFill>
                  <a:srgbClr val="C00000"/>
                </a:solidFill>
              </a:rPr>
              <a:t>-ს </a:t>
            </a:r>
            <a:r>
              <a:rPr lang="ka-GE" sz="1400" dirty="0" err="1" smtClean="0">
                <a:solidFill>
                  <a:srgbClr val="C00000"/>
                </a:solidFill>
              </a:rPr>
              <a:t>გაიდლაინების</a:t>
            </a:r>
            <a:r>
              <a:rPr lang="ka-GE" sz="1400" dirty="0" smtClean="0">
                <a:solidFill>
                  <a:srgbClr val="C00000"/>
                </a:solidFill>
              </a:rPr>
              <a:t> მიხედვით მაჩვენებელი მაღალია, როდესაც 1000 </a:t>
            </a:r>
            <a:r>
              <a:rPr lang="ka-GE" sz="1400" dirty="0" err="1" smtClean="0">
                <a:solidFill>
                  <a:srgbClr val="C00000"/>
                </a:solidFill>
              </a:rPr>
              <a:t>ცოცხალშობილზე</a:t>
            </a:r>
            <a:r>
              <a:rPr lang="ka-GE" sz="1400" dirty="0" smtClean="0">
                <a:solidFill>
                  <a:srgbClr val="C00000"/>
                </a:solidFill>
              </a:rPr>
              <a:t> იგი 0.5 -აღემატება</a:t>
            </a:r>
            <a:r>
              <a:rPr lang="en-US" sz="1400" dirty="0" smtClean="0">
                <a:solidFill>
                  <a:srgbClr val="C00000"/>
                </a:solidFill>
              </a:rPr>
              <a:t>.</a:t>
            </a:r>
            <a:endParaRPr lang="en-US" sz="1400" dirty="0">
              <a:solidFill>
                <a:srgbClr val="C00000"/>
              </a:solidFill>
            </a:endParaRPr>
          </a:p>
        </p:txBody>
      </p:sp>
      <p:sp>
        <p:nvSpPr>
          <p:cNvPr id="3" name="Subtitle 2"/>
          <p:cNvSpPr>
            <a:spLocks noGrp="1"/>
          </p:cNvSpPr>
          <p:nvPr>
            <p:ph type="subTitle" idx="1"/>
          </p:nvPr>
        </p:nvSpPr>
        <p:spPr>
          <a:xfrm>
            <a:off x="638628" y="973777"/>
            <a:ext cx="11379200" cy="3253839"/>
          </a:xfrm>
        </p:spPr>
        <p:txBody>
          <a:bodyPr>
            <a:normAutofit/>
          </a:bodyPr>
          <a:lstStyle/>
          <a:p>
            <a:pPr algn="just"/>
            <a:r>
              <a:rPr lang="en-US" sz="1800" b="1" dirty="0" smtClean="0">
                <a:solidFill>
                  <a:srgbClr val="002060"/>
                </a:solidFill>
              </a:rPr>
              <a:t>3.4 </a:t>
            </a:r>
            <a:r>
              <a:rPr lang="en-US" sz="1800" dirty="0" smtClean="0">
                <a:solidFill>
                  <a:srgbClr val="002060"/>
                </a:solidFill>
              </a:rPr>
              <a:t>NTDs </a:t>
            </a:r>
            <a:r>
              <a:rPr lang="ka-GE" sz="1800" dirty="0" smtClean="0">
                <a:solidFill>
                  <a:srgbClr val="002060"/>
                </a:solidFill>
              </a:rPr>
              <a:t>გავრცელება</a:t>
            </a:r>
            <a:r>
              <a:rPr lang="en-US" sz="1800" dirty="0" smtClean="0">
                <a:solidFill>
                  <a:srgbClr val="002060"/>
                </a:solidFill>
              </a:rPr>
              <a:t>– </a:t>
            </a:r>
            <a:r>
              <a:rPr lang="ka-GE" sz="1800" dirty="0" smtClean="0">
                <a:solidFill>
                  <a:srgbClr val="002060"/>
                </a:solidFill>
              </a:rPr>
              <a:t>წლების მიხედვით</a:t>
            </a:r>
            <a:r>
              <a:rPr lang="en-US" sz="1800" dirty="0" smtClean="0">
                <a:solidFill>
                  <a:srgbClr val="002060"/>
                </a:solidFill>
              </a:rPr>
              <a:t> / 2016-2</a:t>
            </a:r>
            <a:r>
              <a:rPr lang="ka-GE" sz="1800" dirty="0" smtClean="0">
                <a:solidFill>
                  <a:srgbClr val="002060"/>
                </a:solidFill>
              </a:rPr>
              <a:t>0</a:t>
            </a:r>
            <a:r>
              <a:rPr lang="en-US" sz="1800" dirty="0" smtClean="0">
                <a:solidFill>
                  <a:srgbClr val="002060"/>
                </a:solidFill>
              </a:rPr>
              <a:t>17 		</a:t>
            </a:r>
          </a:p>
          <a:p>
            <a:pPr algn="just"/>
            <a:endParaRPr lang="en-US" sz="1800" dirty="0">
              <a:solidFill>
                <a:srgbClr val="002060"/>
              </a:solidFill>
            </a:endParaRPr>
          </a:p>
        </p:txBody>
      </p:sp>
      <p:graphicFrame>
        <p:nvGraphicFramePr>
          <p:cNvPr id="4" name="Table 3"/>
          <p:cNvGraphicFramePr>
            <a:graphicFrameLocks noGrp="1"/>
          </p:cNvGraphicFramePr>
          <p:nvPr/>
        </p:nvGraphicFramePr>
        <p:xfrm>
          <a:off x="758701" y="1865417"/>
          <a:ext cx="9956800" cy="3157845"/>
        </p:xfrm>
        <a:graphic>
          <a:graphicData uri="http://schemas.openxmlformats.org/drawingml/2006/table">
            <a:tbl>
              <a:tblPr firstRow="1" bandRow="1">
                <a:tableStyleId>{5C22544A-7EE6-4342-B048-85BDC9FD1C3A}</a:tableStyleId>
              </a:tblPr>
              <a:tblGrid>
                <a:gridCol w="3813243"/>
                <a:gridCol w="1506145"/>
                <a:gridCol w="2518944"/>
                <a:gridCol w="2118468"/>
              </a:tblGrid>
              <a:tr h="852385">
                <a:tc>
                  <a:txBody>
                    <a:bodyPr/>
                    <a:lstStyle/>
                    <a:p>
                      <a:pPr marL="0" marR="0" algn="just">
                        <a:lnSpc>
                          <a:spcPct val="115000"/>
                        </a:lnSpc>
                        <a:spcBef>
                          <a:spcPts val="0"/>
                        </a:spcBef>
                        <a:spcAft>
                          <a:spcPts val="0"/>
                        </a:spcAft>
                      </a:pPr>
                      <a:r>
                        <a:rPr lang="ka-GE" sz="1600" dirty="0" smtClean="0">
                          <a:solidFill>
                            <a:srgbClr val="FFFF00"/>
                          </a:solidFill>
                          <a:latin typeface="Times New Roman"/>
                          <a:ea typeface="Calibri"/>
                          <a:cs typeface="Times New Roman"/>
                        </a:rPr>
                        <a:t>წლები</a:t>
                      </a:r>
                      <a:endParaRPr lang="en-US" sz="1600" dirty="0">
                        <a:solidFill>
                          <a:srgbClr val="FFFF00"/>
                        </a:solidFill>
                        <a:latin typeface="Calibri"/>
                        <a:ea typeface="Calibri"/>
                        <a:cs typeface="Times New Roman"/>
                      </a:endParaRPr>
                    </a:p>
                  </a:txBody>
                  <a:tcPr marT="0" marB="0"/>
                </a:tc>
                <a:tc>
                  <a:txBody>
                    <a:bodyPr/>
                    <a:lstStyle/>
                    <a:p>
                      <a:pPr marL="0" marR="0" algn="just">
                        <a:lnSpc>
                          <a:spcPct val="115000"/>
                        </a:lnSpc>
                        <a:spcBef>
                          <a:spcPts val="0"/>
                        </a:spcBef>
                        <a:spcAft>
                          <a:spcPts val="0"/>
                        </a:spcAft>
                      </a:pPr>
                      <a:r>
                        <a:rPr lang="ka-GE" sz="1600" b="1" kern="1200" dirty="0" smtClean="0">
                          <a:solidFill>
                            <a:srgbClr val="FFFF00"/>
                          </a:solidFill>
                          <a:latin typeface="Times New Roman"/>
                          <a:ea typeface="Calibri"/>
                          <a:cs typeface="Times New Roman"/>
                        </a:rPr>
                        <a:t>ცოცხალშობილი</a:t>
                      </a:r>
                      <a:r>
                        <a:rPr lang="en-US" sz="1600" b="1" kern="1200" dirty="0" smtClean="0">
                          <a:solidFill>
                            <a:srgbClr val="FFFF00"/>
                          </a:solidFill>
                          <a:latin typeface="Times New Roman"/>
                          <a:ea typeface="Calibri"/>
                          <a:cs typeface="Times New Roman"/>
                        </a:rPr>
                        <a:t> </a:t>
                      </a:r>
                      <a:endParaRPr lang="en-US" sz="1600" b="1" kern="1200" dirty="0">
                        <a:solidFill>
                          <a:srgbClr val="FFFF00"/>
                        </a:solidFill>
                        <a:latin typeface="Times New Roman"/>
                        <a:ea typeface="Calibri"/>
                        <a:cs typeface="Times New Roman"/>
                      </a:endParaRPr>
                    </a:p>
                  </a:txBody>
                  <a:tcPr marT="0" marB="0"/>
                </a:tc>
                <a:tc>
                  <a:txBody>
                    <a:bodyPr/>
                    <a:lstStyle/>
                    <a:p>
                      <a:r>
                        <a:rPr lang="en-US" sz="1600" b="1" kern="1200" dirty="0" smtClean="0">
                          <a:solidFill>
                            <a:srgbClr val="FFFF00"/>
                          </a:solidFill>
                          <a:latin typeface="Times New Roman"/>
                          <a:ea typeface="Calibri"/>
                          <a:cs typeface="Times New Roman"/>
                        </a:rPr>
                        <a:t>NTDs </a:t>
                      </a:r>
                    </a:p>
                    <a:p>
                      <a:r>
                        <a:rPr lang="ka-GE" sz="1600" b="1" kern="1200" dirty="0" smtClean="0">
                          <a:solidFill>
                            <a:srgbClr val="FFFF00"/>
                          </a:solidFill>
                          <a:latin typeface="Times New Roman"/>
                          <a:ea typeface="Calibri"/>
                          <a:cs typeface="Times New Roman"/>
                        </a:rPr>
                        <a:t>(ნერვული მილის დეფექტები</a:t>
                      </a:r>
                      <a:r>
                        <a:rPr lang="en-US" sz="1600" b="1" kern="1200" dirty="0" smtClean="0">
                          <a:solidFill>
                            <a:srgbClr val="FFFF00"/>
                          </a:solidFill>
                          <a:latin typeface="Times New Roman"/>
                          <a:ea typeface="Calibri"/>
                          <a:cs typeface="Times New Roman"/>
                        </a:rPr>
                        <a:t>)</a:t>
                      </a:r>
                    </a:p>
                  </a:txBody>
                  <a:tcPr marT="0" marB="0"/>
                </a:tc>
                <a:tc>
                  <a:txBody>
                    <a:bodyPr/>
                    <a:lstStyle/>
                    <a:p>
                      <a:r>
                        <a:rPr lang="en-US" sz="1600" b="1" kern="1200" dirty="0" smtClean="0">
                          <a:solidFill>
                            <a:srgbClr val="FFFF00"/>
                          </a:solidFill>
                          <a:latin typeface="Times New Roman"/>
                          <a:ea typeface="Calibri"/>
                          <a:cs typeface="Times New Roman"/>
                        </a:rPr>
                        <a:t>NTDs*</a:t>
                      </a:r>
                    </a:p>
                    <a:p>
                      <a:r>
                        <a:rPr lang="en-US" sz="1600" b="1" kern="1200" dirty="0" smtClean="0">
                          <a:solidFill>
                            <a:srgbClr val="FFFF00"/>
                          </a:solidFill>
                          <a:latin typeface="Times New Roman"/>
                          <a:ea typeface="Calibri"/>
                          <a:cs typeface="Times New Roman"/>
                        </a:rPr>
                        <a:t>1000 </a:t>
                      </a:r>
                      <a:r>
                        <a:rPr lang="ka-GE" sz="1600" b="1" kern="1200" dirty="0" smtClean="0">
                          <a:solidFill>
                            <a:srgbClr val="FFFF00"/>
                          </a:solidFill>
                          <a:latin typeface="Times New Roman"/>
                          <a:ea typeface="Calibri"/>
                          <a:cs typeface="Times New Roman"/>
                        </a:rPr>
                        <a:t> ცოცხალშობილზე</a:t>
                      </a:r>
                      <a:endParaRPr lang="en-US" sz="1600" b="1" kern="1200" dirty="0" smtClean="0">
                        <a:solidFill>
                          <a:srgbClr val="FFFF00"/>
                        </a:solidFill>
                        <a:latin typeface="Times New Roman"/>
                        <a:ea typeface="Calibri"/>
                        <a:cs typeface="Times New Roman"/>
                      </a:endParaRPr>
                    </a:p>
                  </a:txBody>
                  <a:tcPr marT="0" marB="0"/>
                </a:tc>
              </a:tr>
              <a:tr h="546545">
                <a:tc>
                  <a:txBody>
                    <a:bodyPr/>
                    <a:lstStyle/>
                    <a:p>
                      <a:pPr marL="0" marR="0" algn="just">
                        <a:lnSpc>
                          <a:spcPct val="115000"/>
                        </a:lnSpc>
                        <a:spcBef>
                          <a:spcPts val="0"/>
                        </a:spcBef>
                        <a:spcAft>
                          <a:spcPts val="0"/>
                        </a:spcAft>
                      </a:pPr>
                      <a:r>
                        <a:rPr lang="en-US" sz="1800" dirty="0" smtClean="0">
                          <a:latin typeface="Calibri"/>
                          <a:ea typeface="Calibri"/>
                          <a:cs typeface="Times New Roman"/>
                        </a:rPr>
                        <a:t>2016</a:t>
                      </a:r>
                      <a:endParaRPr lang="en-US" sz="1800" dirty="0">
                        <a:latin typeface="Calibri"/>
                        <a:ea typeface="Calibri"/>
                        <a:cs typeface="Times New Roman"/>
                      </a:endParaRPr>
                    </a:p>
                  </a:txBody>
                  <a:tcPr marT="0" marB="0"/>
                </a:tc>
                <a:tc>
                  <a:txBody>
                    <a:bodyPr/>
                    <a:lstStyle/>
                    <a:p>
                      <a:pPr marL="0" marR="0" algn="just">
                        <a:lnSpc>
                          <a:spcPct val="115000"/>
                        </a:lnSpc>
                        <a:spcBef>
                          <a:spcPts val="0"/>
                        </a:spcBef>
                        <a:spcAft>
                          <a:spcPts val="0"/>
                        </a:spcAft>
                      </a:pPr>
                      <a:r>
                        <a:rPr lang="en-US" sz="1800" dirty="0" smtClean="0"/>
                        <a:t>2910</a:t>
                      </a:r>
                      <a:endParaRPr lang="en-US" sz="1800" dirty="0">
                        <a:latin typeface="Calibri"/>
                        <a:ea typeface="Calibri"/>
                        <a:cs typeface="Times New Roman"/>
                      </a:endParaRPr>
                    </a:p>
                  </a:txBody>
                  <a:tcPr marT="0" marB="0"/>
                </a:tc>
                <a:tc>
                  <a:txBody>
                    <a:bodyPr/>
                    <a:lstStyle/>
                    <a:p>
                      <a:pPr marL="0" marR="0" algn="just">
                        <a:lnSpc>
                          <a:spcPct val="115000"/>
                        </a:lnSpc>
                        <a:spcBef>
                          <a:spcPts val="0"/>
                        </a:spcBef>
                        <a:spcAft>
                          <a:spcPts val="0"/>
                        </a:spcAft>
                      </a:pPr>
                      <a:r>
                        <a:rPr lang="en-US" sz="1800" dirty="0" smtClean="0"/>
                        <a:t>8</a:t>
                      </a:r>
                      <a:endParaRPr lang="en-US" sz="1800" dirty="0">
                        <a:latin typeface="Calibri"/>
                        <a:ea typeface="Calibri"/>
                        <a:cs typeface="Times New Roman"/>
                      </a:endParaRPr>
                    </a:p>
                  </a:txBody>
                  <a:tcPr marT="0" marB="0"/>
                </a:tc>
                <a:tc>
                  <a:txBody>
                    <a:bodyPr/>
                    <a:lstStyle/>
                    <a:p>
                      <a:pPr marL="0" marR="0">
                        <a:lnSpc>
                          <a:spcPct val="115000"/>
                        </a:lnSpc>
                        <a:spcBef>
                          <a:spcPts val="0"/>
                        </a:spcBef>
                        <a:spcAft>
                          <a:spcPts val="0"/>
                        </a:spcAft>
                      </a:pPr>
                      <a:r>
                        <a:rPr lang="ka-GE" sz="1800" dirty="0">
                          <a:latin typeface="Sylfaen"/>
                          <a:ea typeface="Calibri"/>
                          <a:cs typeface="Times New Roman"/>
                        </a:rPr>
                        <a:t>2.7</a:t>
                      </a:r>
                      <a:r>
                        <a:rPr lang="en-US" sz="1800" dirty="0">
                          <a:latin typeface="Sylfaen"/>
                          <a:ea typeface="Calibri"/>
                          <a:cs typeface="Times New Roman"/>
                        </a:rPr>
                        <a:t>5</a:t>
                      </a:r>
                      <a:endParaRPr lang="en-US" sz="1800" dirty="0">
                        <a:latin typeface="Calibri"/>
                        <a:ea typeface="Calibri"/>
                        <a:cs typeface="Times New Roman"/>
                      </a:endParaRPr>
                    </a:p>
                  </a:txBody>
                  <a:tcPr marT="0" marB="0"/>
                </a:tc>
              </a:tr>
              <a:tr h="546545">
                <a:tc>
                  <a:txBody>
                    <a:bodyPr/>
                    <a:lstStyle/>
                    <a:p>
                      <a:pPr marL="0" marR="0" algn="just">
                        <a:lnSpc>
                          <a:spcPct val="115000"/>
                        </a:lnSpc>
                        <a:spcBef>
                          <a:spcPts val="0"/>
                        </a:spcBef>
                        <a:spcAft>
                          <a:spcPts val="0"/>
                        </a:spcAft>
                      </a:pPr>
                      <a:r>
                        <a:rPr lang="en-US" sz="1800" dirty="0" smtClean="0">
                          <a:latin typeface="Calibri"/>
                          <a:ea typeface="Calibri"/>
                          <a:cs typeface="Times New Roman"/>
                        </a:rPr>
                        <a:t>2017</a:t>
                      </a:r>
                      <a:endParaRPr lang="en-US" sz="1800" dirty="0">
                        <a:latin typeface="Calibri"/>
                        <a:ea typeface="Calibri"/>
                        <a:cs typeface="Times New Roman"/>
                      </a:endParaRPr>
                    </a:p>
                  </a:txBody>
                  <a:tcPr marT="0" marB="0"/>
                </a:tc>
                <a:tc>
                  <a:txBody>
                    <a:bodyPr/>
                    <a:lstStyle/>
                    <a:p>
                      <a:pPr marL="0" marR="0">
                        <a:lnSpc>
                          <a:spcPct val="115000"/>
                        </a:lnSpc>
                        <a:spcBef>
                          <a:spcPts val="0"/>
                        </a:spcBef>
                        <a:spcAft>
                          <a:spcPts val="0"/>
                        </a:spcAft>
                      </a:pPr>
                      <a:r>
                        <a:rPr lang="ka-GE" sz="1800" b="1" kern="1200" dirty="0" smtClean="0">
                          <a:solidFill>
                            <a:srgbClr val="002060"/>
                          </a:solidFill>
                          <a:latin typeface="Times New Roman"/>
                          <a:ea typeface="Calibri"/>
                          <a:cs typeface="Times New Roman"/>
                        </a:rPr>
                        <a:t>2969 </a:t>
                      </a:r>
                      <a:endParaRPr lang="en-US" sz="1800" b="1" kern="1200" dirty="0">
                        <a:solidFill>
                          <a:srgbClr val="002060"/>
                        </a:solidFill>
                        <a:latin typeface="Times New Roman"/>
                        <a:ea typeface="Calibri"/>
                        <a:cs typeface="Times New Roman"/>
                      </a:endParaRPr>
                    </a:p>
                  </a:txBody>
                  <a:tcPr marT="0" marB="0"/>
                </a:tc>
                <a:tc>
                  <a:txBody>
                    <a:bodyPr/>
                    <a:lstStyle/>
                    <a:p>
                      <a:pPr marL="0" marR="0" algn="just">
                        <a:lnSpc>
                          <a:spcPct val="115000"/>
                        </a:lnSpc>
                        <a:spcBef>
                          <a:spcPts val="0"/>
                        </a:spcBef>
                        <a:spcAft>
                          <a:spcPts val="0"/>
                        </a:spcAft>
                      </a:pPr>
                      <a:r>
                        <a:rPr lang="en-US" sz="1800" kern="1200" dirty="0" smtClean="0"/>
                        <a:t>8</a:t>
                      </a:r>
                      <a:endParaRPr lang="en-US" sz="1800" kern="1200" dirty="0">
                        <a:solidFill>
                          <a:schemeClr val="dk1"/>
                        </a:solidFill>
                        <a:latin typeface="Calibri"/>
                        <a:ea typeface="Calibri"/>
                        <a:cs typeface="Times New Roman"/>
                      </a:endParaRPr>
                    </a:p>
                  </a:txBody>
                  <a:tcPr marT="0" marB="0"/>
                </a:tc>
                <a:tc>
                  <a:txBody>
                    <a:bodyPr/>
                    <a:lstStyle/>
                    <a:p>
                      <a:pPr marL="0" marR="0">
                        <a:lnSpc>
                          <a:spcPct val="115000"/>
                        </a:lnSpc>
                        <a:spcBef>
                          <a:spcPts val="0"/>
                        </a:spcBef>
                        <a:spcAft>
                          <a:spcPts val="0"/>
                        </a:spcAft>
                      </a:pPr>
                      <a:r>
                        <a:rPr lang="en-US" sz="1800" dirty="0">
                          <a:latin typeface="Sylfaen"/>
                          <a:ea typeface="Calibri"/>
                          <a:cs typeface="Times New Roman"/>
                        </a:rPr>
                        <a:t>2.69 </a:t>
                      </a:r>
                      <a:endParaRPr lang="en-US" sz="1800" dirty="0">
                        <a:latin typeface="Calibri"/>
                        <a:ea typeface="Calibri"/>
                        <a:cs typeface="Times New Roman"/>
                      </a:endParaRPr>
                    </a:p>
                  </a:txBody>
                  <a:tcPr marT="0" marB="0"/>
                </a:tc>
              </a:tr>
              <a:tr h="363875">
                <a:tc>
                  <a:txBody>
                    <a:bodyPr/>
                    <a:lstStyle/>
                    <a:p>
                      <a:pPr marL="0" marR="0" indent="0" algn="just" defTabSz="914400" rtl="0" eaLnBrk="1" fontAlgn="auto" latinLnBrk="0" hangingPunct="1">
                        <a:lnSpc>
                          <a:spcPct val="115000"/>
                        </a:lnSpc>
                        <a:spcBef>
                          <a:spcPts val="0"/>
                        </a:spcBef>
                        <a:spcAft>
                          <a:spcPts val="0"/>
                        </a:spcAft>
                        <a:buClrTx/>
                        <a:buSzTx/>
                        <a:buFontTx/>
                        <a:buNone/>
                        <a:tabLst/>
                        <a:defRPr/>
                      </a:pPr>
                      <a:endParaRPr lang="en-US" sz="1800" dirty="0" smtClean="0">
                        <a:latin typeface="+mn-lt"/>
                        <a:ea typeface="Calibri"/>
                        <a:cs typeface="Times New Roman"/>
                      </a:endParaRPr>
                    </a:p>
                  </a:txBody>
                  <a:tcPr marT="0" marB="0"/>
                </a:tc>
                <a:tc>
                  <a:txBody>
                    <a:bodyPr/>
                    <a:lstStyle/>
                    <a:p>
                      <a:pPr marL="0" marR="0" algn="just">
                        <a:lnSpc>
                          <a:spcPct val="115000"/>
                        </a:lnSpc>
                        <a:spcBef>
                          <a:spcPts val="0"/>
                        </a:spcBef>
                        <a:spcAft>
                          <a:spcPts val="0"/>
                        </a:spcAft>
                      </a:pPr>
                      <a:endParaRPr lang="en-US" sz="1800" kern="1200" dirty="0">
                        <a:solidFill>
                          <a:schemeClr val="dk1"/>
                        </a:solidFill>
                        <a:latin typeface="Calibri"/>
                        <a:ea typeface="Calibri"/>
                        <a:cs typeface="Times New Roman"/>
                      </a:endParaRPr>
                    </a:p>
                  </a:txBody>
                  <a:tcPr marT="0" marB="0"/>
                </a:tc>
                <a:tc>
                  <a:txBody>
                    <a:bodyPr/>
                    <a:lstStyle/>
                    <a:p>
                      <a:pPr marL="0" marR="0" algn="just">
                        <a:lnSpc>
                          <a:spcPct val="115000"/>
                        </a:lnSpc>
                        <a:spcBef>
                          <a:spcPts val="0"/>
                        </a:spcBef>
                        <a:spcAft>
                          <a:spcPts val="0"/>
                        </a:spcAft>
                      </a:pPr>
                      <a:endParaRPr lang="en-US" sz="1800" kern="1200" dirty="0">
                        <a:solidFill>
                          <a:schemeClr val="dk1"/>
                        </a:solidFill>
                        <a:latin typeface="Calibri"/>
                        <a:ea typeface="Calibri"/>
                        <a:cs typeface="Times New Roman"/>
                      </a:endParaRPr>
                    </a:p>
                  </a:txBody>
                  <a:tcPr marT="0" marB="0"/>
                </a:tc>
                <a:tc>
                  <a:txBody>
                    <a:bodyPr/>
                    <a:lstStyle/>
                    <a:p>
                      <a:pPr marL="0" marR="0">
                        <a:lnSpc>
                          <a:spcPct val="115000"/>
                        </a:lnSpc>
                        <a:spcBef>
                          <a:spcPts val="0"/>
                        </a:spcBef>
                        <a:spcAft>
                          <a:spcPts val="0"/>
                        </a:spcAft>
                      </a:pPr>
                      <a:endParaRPr lang="en-US" sz="1800" dirty="0">
                        <a:latin typeface="Calibri"/>
                        <a:ea typeface="Calibri"/>
                        <a:cs typeface="Times New Roman"/>
                      </a:endParaRPr>
                    </a:p>
                  </a:txBody>
                  <a:tcPr marT="0" marB="0"/>
                </a:tc>
              </a:tr>
              <a:tr h="848495">
                <a:tc>
                  <a:txBody>
                    <a:bodyPr/>
                    <a:lstStyle/>
                    <a:p>
                      <a:pPr marL="0" marR="0" algn="just">
                        <a:lnSpc>
                          <a:spcPct val="115000"/>
                        </a:lnSpc>
                        <a:spcBef>
                          <a:spcPts val="0"/>
                        </a:spcBef>
                        <a:spcAft>
                          <a:spcPts val="0"/>
                        </a:spcAft>
                      </a:pPr>
                      <a:r>
                        <a:rPr lang="ka-GE" sz="1800" dirty="0" smtClean="0">
                          <a:solidFill>
                            <a:srgbClr val="002060"/>
                          </a:solidFill>
                          <a:latin typeface="Times New Roman"/>
                          <a:ea typeface="Calibri"/>
                          <a:cs typeface="Times New Roman"/>
                        </a:rPr>
                        <a:t>სულ</a:t>
                      </a:r>
                      <a:endParaRPr lang="en-US" sz="1800" dirty="0">
                        <a:latin typeface="Calibri"/>
                        <a:ea typeface="Calibri"/>
                        <a:cs typeface="Times New Roman"/>
                      </a:endParaRPr>
                    </a:p>
                  </a:txBody>
                  <a:tcPr marT="0" marB="0"/>
                </a:tc>
                <a:tc>
                  <a:txBody>
                    <a:bodyPr/>
                    <a:lstStyle/>
                    <a:p>
                      <a:pPr marL="0" marR="0" algn="just">
                        <a:lnSpc>
                          <a:spcPct val="115000"/>
                        </a:lnSpc>
                        <a:spcBef>
                          <a:spcPts val="0"/>
                        </a:spcBef>
                        <a:spcAft>
                          <a:spcPts val="0"/>
                        </a:spcAft>
                      </a:pPr>
                      <a:r>
                        <a:rPr lang="en-US" sz="1800" kern="1200" dirty="0" smtClean="0"/>
                        <a:t>5879</a:t>
                      </a:r>
                      <a:endParaRPr lang="en-US" sz="1800" kern="1200" dirty="0">
                        <a:solidFill>
                          <a:schemeClr val="dk1"/>
                        </a:solidFill>
                        <a:latin typeface="Calibri"/>
                        <a:ea typeface="Calibri"/>
                        <a:cs typeface="Times New Roman"/>
                      </a:endParaRPr>
                    </a:p>
                  </a:txBody>
                  <a:tcPr marT="0" marB="0"/>
                </a:tc>
                <a:tc>
                  <a:txBody>
                    <a:bodyPr/>
                    <a:lstStyle/>
                    <a:p>
                      <a:pPr marL="0" marR="0" algn="just">
                        <a:lnSpc>
                          <a:spcPct val="115000"/>
                        </a:lnSpc>
                        <a:spcBef>
                          <a:spcPts val="0"/>
                        </a:spcBef>
                        <a:spcAft>
                          <a:spcPts val="0"/>
                        </a:spcAft>
                      </a:pPr>
                      <a:r>
                        <a:rPr lang="en-US" sz="1800" kern="1200" dirty="0" smtClean="0"/>
                        <a:t>16</a:t>
                      </a:r>
                      <a:endParaRPr lang="en-US" sz="1800" kern="1200" dirty="0">
                        <a:solidFill>
                          <a:schemeClr val="dk1"/>
                        </a:solidFill>
                        <a:latin typeface="Calibri"/>
                        <a:ea typeface="Calibri"/>
                        <a:cs typeface="Times New Roman"/>
                      </a:endParaRPr>
                    </a:p>
                  </a:txBody>
                  <a:tcPr marT="0" marB="0"/>
                </a:tc>
                <a:tc>
                  <a:txBody>
                    <a:bodyPr/>
                    <a:lstStyle/>
                    <a:p>
                      <a:pPr marL="0" marR="0" indent="0" algn="just" defTabSz="914400" rtl="0" eaLnBrk="1" fontAlgn="auto" latinLnBrk="0" hangingPunct="1">
                        <a:lnSpc>
                          <a:spcPct val="115000"/>
                        </a:lnSpc>
                        <a:spcBef>
                          <a:spcPts val="0"/>
                        </a:spcBef>
                        <a:spcAft>
                          <a:spcPts val="0"/>
                        </a:spcAft>
                        <a:buClrTx/>
                        <a:buSzTx/>
                        <a:buFontTx/>
                        <a:buNone/>
                        <a:tabLst/>
                        <a:defRPr/>
                      </a:pPr>
                      <a:r>
                        <a:rPr lang="ka-GE" sz="1800" b="1" dirty="0" smtClean="0">
                          <a:latin typeface="Sylfaen"/>
                          <a:ea typeface="Calibri"/>
                          <a:cs typeface="Times New Roman"/>
                        </a:rPr>
                        <a:t>2.</a:t>
                      </a:r>
                      <a:r>
                        <a:rPr lang="en-US" sz="1800" b="1" dirty="0" smtClean="0">
                          <a:latin typeface="Sylfaen"/>
                          <a:ea typeface="Calibri"/>
                          <a:cs typeface="Times New Roman"/>
                        </a:rPr>
                        <a:t>72 </a:t>
                      </a:r>
                      <a:endParaRPr lang="en-US" sz="1800" dirty="0" smtClean="0">
                        <a:latin typeface="+mn-lt"/>
                        <a:ea typeface="Calibri"/>
                        <a:cs typeface="Times New Roman"/>
                      </a:endParaRPr>
                    </a:p>
                    <a:p>
                      <a:pPr marL="0" marR="0" algn="just">
                        <a:lnSpc>
                          <a:spcPct val="115000"/>
                        </a:lnSpc>
                        <a:spcBef>
                          <a:spcPts val="0"/>
                        </a:spcBef>
                        <a:spcAft>
                          <a:spcPts val="0"/>
                        </a:spcAft>
                      </a:pPr>
                      <a:endParaRPr lang="en-US" sz="1800" kern="1200" dirty="0">
                        <a:solidFill>
                          <a:schemeClr val="dk1"/>
                        </a:solidFill>
                        <a:latin typeface="Calibri"/>
                        <a:ea typeface="Calibri"/>
                        <a:cs typeface="Times New Roman"/>
                      </a:endParaRPr>
                    </a:p>
                  </a:txBody>
                  <a:tcPr marT="0" marB="0"/>
                </a:tc>
              </a:tr>
            </a:tbl>
          </a:graphicData>
        </a:graphic>
      </p:graphicFrame>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508000" y="593766"/>
            <a:ext cx="11379200" cy="5730834"/>
          </a:xfrm>
        </p:spPr>
        <p:txBody>
          <a:bodyPr>
            <a:normAutofit/>
          </a:bodyPr>
          <a:lstStyle/>
          <a:p>
            <a:pPr algn="just"/>
            <a:r>
              <a:rPr lang="ka-GE" sz="1600" dirty="0" smtClean="0">
                <a:solidFill>
                  <a:srgbClr val="002060"/>
                </a:solidFill>
              </a:rPr>
              <a:t>4. </a:t>
            </a:r>
            <a:r>
              <a:rPr lang="ka-GE" sz="1600" b="1" dirty="0" smtClean="0">
                <a:solidFill>
                  <a:srgbClr val="002060"/>
                </a:solidFill>
              </a:rPr>
              <a:t>იოდის დეფიციტი </a:t>
            </a:r>
            <a:r>
              <a:rPr lang="en-US" sz="1600" b="1" i="1" dirty="0" smtClean="0">
                <a:solidFill>
                  <a:srgbClr val="002060"/>
                </a:solidFill>
              </a:rPr>
              <a:t>(2017)</a:t>
            </a:r>
            <a:endParaRPr lang="en-US" sz="1600" b="1" dirty="0" smtClean="0">
              <a:solidFill>
                <a:srgbClr val="002060"/>
              </a:solidFill>
            </a:endParaRPr>
          </a:p>
          <a:p>
            <a:pPr lvl="0" algn="l"/>
            <a:r>
              <a:rPr lang="ka-GE" sz="1600" dirty="0" smtClean="0">
                <a:solidFill>
                  <a:srgbClr val="002060"/>
                </a:solidFill>
              </a:rPr>
              <a:t>სულ გამოკვლეული იყო 239 ბავშვი და 241 ორსული</a:t>
            </a:r>
          </a:p>
          <a:p>
            <a:pPr lvl="0" algn="l"/>
            <a:endParaRPr lang="ka-GE" sz="1600" dirty="0" smtClean="0">
              <a:solidFill>
                <a:srgbClr val="002060"/>
              </a:solidFill>
            </a:endParaRPr>
          </a:p>
          <a:p>
            <a:pPr lvl="0" algn="l"/>
            <a:r>
              <a:rPr lang="ka-GE" sz="1600" dirty="0" smtClean="0">
                <a:solidFill>
                  <a:srgbClr val="002060"/>
                </a:solidFill>
              </a:rPr>
              <a:t>- 12 წლის ბავშვებში შარდში იოდის კონცენტრაციის </a:t>
            </a:r>
            <a:r>
              <a:rPr lang="ka-GE" sz="1600" b="1" u="sng" dirty="0" err="1" smtClean="0">
                <a:solidFill>
                  <a:srgbClr val="002060"/>
                </a:solidFill>
              </a:rPr>
              <a:t>მედიანამ</a:t>
            </a:r>
            <a:r>
              <a:rPr lang="ka-GE" sz="1600" dirty="0" smtClean="0">
                <a:solidFill>
                  <a:srgbClr val="002060"/>
                </a:solidFill>
              </a:rPr>
              <a:t>  შეადგინა - 271.8  </a:t>
            </a:r>
            <a:r>
              <a:rPr lang="ka-GE" sz="1600" dirty="0" err="1" smtClean="0">
                <a:solidFill>
                  <a:srgbClr val="002060"/>
                </a:solidFill>
              </a:rPr>
              <a:t>მკგ</a:t>
            </a:r>
            <a:r>
              <a:rPr lang="ka-GE" sz="1600" dirty="0" smtClean="0">
                <a:solidFill>
                  <a:srgbClr val="002060"/>
                </a:solidFill>
              </a:rPr>
              <a:t>/ლ</a:t>
            </a:r>
            <a:r>
              <a:rPr lang="en-US" sz="1600" dirty="0" smtClean="0">
                <a:solidFill>
                  <a:srgbClr val="002060"/>
                </a:solidFill>
              </a:rPr>
              <a:t> </a:t>
            </a:r>
            <a:r>
              <a:rPr lang="en-US" sz="1600" dirty="0" smtClean="0">
                <a:solidFill>
                  <a:srgbClr val="C00000"/>
                </a:solidFill>
              </a:rPr>
              <a:t>(WHO </a:t>
            </a:r>
            <a:r>
              <a:rPr lang="ka-GE" sz="1600" dirty="0" smtClean="0">
                <a:solidFill>
                  <a:srgbClr val="C00000"/>
                </a:solidFill>
              </a:rPr>
              <a:t>ნორმა 100-200 </a:t>
            </a:r>
            <a:r>
              <a:rPr lang="en-US" sz="1600" dirty="0" smtClean="0">
                <a:solidFill>
                  <a:srgbClr val="C00000"/>
                </a:solidFill>
                <a:latin typeface="Sylfaen"/>
                <a:ea typeface="Calibri"/>
                <a:cs typeface="Times New Roman"/>
              </a:rPr>
              <a:t>(µg/L)</a:t>
            </a:r>
            <a:r>
              <a:rPr lang="ka-GE" sz="1600" dirty="0" smtClean="0">
                <a:solidFill>
                  <a:srgbClr val="C00000"/>
                </a:solidFill>
                <a:latin typeface="Sylfaen"/>
                <a:ea typeface="Calibri"/>
                <a:cs typeface="Times New Roman"/>
              </a:rPr>
              <a:t>)</a:t>
            </a:r>
            <a:endParaRPr lang="en-US" sz="1600" dirty="0" smtClean="0">
              <a:solidFill>
                <a:srgbClr val="C00000"/>
              </a:solidFill>
            </a:endParaRPr>
          </a:p>
          <a:p>
            <a:pPr algn="l"/>
            <a:r>
              <a:rPr lang="ka-GE" sz="1600" dirty="0" smtClean="0">
                <a:solidFill>
                  <a:srgbClr val="002060"/>
                </a:solidFill>
              </a:rPr>
              <a:t>- ორსულებში შარდში იოდის კონცენტრაციის </a:t>
            </a:r>
            <a:r>
              <a:rPr lang="ka-GE" sz="1600" b="1" u="sng" dirty="0" err="1" smtClean="0">
                <a:solidFill>
                  <a:srgbClr val="002060"/>
                </a:solidFill>
              </a:rPr>
              <a:t>მედიანამ</a:t>
            </a:r>
            <a:r>
              <a:rPr lang="ka-GE" sz="1600" dirty="0" smtClean="0">
                <a:solidFill>
                  <a:srgbClr val="002060"/>
                </a:solidFill>
              </a:rPr>
              <a:t> შეადგინა - 234.5 </a:t>
            </a:r>
            <a:r>
              <a:rPr lang="ka-GE" sz="1600" dirty="0" err="1" smtClean="0">
                <a:solidFill>
                  <a:srgbClr val="002060"/>
                </a:solidFill>
              </a:rPr>
              <a:t>მკგ</a:t>
            </a:r>
            <a:r>
              <a:rPr lang="ka-GE" sz="1600" dirty="0" smtClean="0">
                <a:solidFill>
                  <a:srgbClr val="002060"/>
                </a:solidFill>
              </a:rPr>
              <a:t>/ლ </a:t>
            </a:r>
            <a:r>
              <a:rPr lang="en-US" sz="1600" dirty="0" smtClean="0">
                <a:solidFill>
                  <a:srgbClr val="C00000"/>
                </a:solidFill>
              </a:rPr>
              <a:t>(WHO </a:t>
            </a:r>
            <a:r>
              <a:rPr lang="ka-GE" sz="1600" dirty="0" smtClean="0">
                <a:solidFill>
                  <a:srgbClr val="C00000"/>
                </a:solidFill>
              </a:rPr>
              <a:t>ნორმა 150-250 </a:t>
            </a:r>
            <a:r>
              <a:rPr lang="en-US" sz="1600" dirty="0" smtClean="0">
                <a:solidFill>
                  <a:srgbClr val="C00000"/>
                </a:solidFill>
              </a:rPr>
              <a:t>(µg/L)</a:t>
            </a:r>
            <a:r>
              <a:rPr lang="ka-GE" sz="1600" dirty="0" smtClean="0">
                <a:solidFill>
                  <a:srgbClr val="C00000"/>
                </a:solidFill>
              </a:rPr>
              <a:t>)</a:t>
            </a:r>
            <a:endParaRPr lang="en-US" sz="1600" dirty="0" smtClean="0">
              <a:solidFill>
                <a:srgbClr val="C00000"/>
              </a:solidFill>
            </a:endParaRPr>
          </a:p>
          <a:p>
            <a:pPr algn="just"/>
            <a:r>
              <a:rPr lang="en-US" sz="1600" dirty="0" smtClean="0">
                <a:solidFill>
                  <a:srgbClr val="002060"/>
                </a:solidFill>
              </a:rPr>
              <a:t> </a:t>
            </a:r>
          </a:p>
        </p:txBody>
      </p:sp>
      <p:graphicFrame>
        <p:nvGraphicFramePr>
          <p:cNvPr id="4" name="Table 3"/>
          <p:cNvGraphicFramePr>
            <a:graphicFrameLocks noGrp="1"/>
          </p:cNvGraphicFramePr>
          <p:nvPr/>
        </p:nvGraphicFramePr>
        <p:xfrm>
          <a:off x="680852" y="2592779"/>
          <a:ext cx="10972801" cy="2798619"/>
        </p:xfrm>
        <a:graphic>
          <a:graphicData uri="http://schemas.openxmlformats.org/drawingml/2006/table">
            <a:tbl>
              <a:tblPr firstRow="1" bandRow="1">
                <a:tableStyleId>{7DF18680-E054-41AD-8BC1-D1AEF772440D}</a:tableStyleId>
              </a:tblPr>
              <a:tblGrid>
                <a:gridCol w="2358640"/>
                <a:gridCol w="922947"/>
                <a:gridCol w="2050991"/>
                <a:gridCol w="364839"/>
                <a:gridCol w="2404000"/>
                <a:gridCol w="892684"/>
                <a:gridCol w="1978700"/>
              </a:tblGrid>
              <a:tr h="935731">
                <a:tc>
                  <a:txBody>
                    <a:bodyPr/>
                    <a:lstStyle/>
                    <a:p>
                      <a:pPr marL="0" marR="0">
                        <a:lnSpc>
                          <a:spcPct val="115000"/>
                        </a:lnSpc>
                        <a:spcBef>
                          <a:spcPts val="0"/>
                        </a:spcBef>
                        <a:spcAft>
                          <a:spcPts val="0"/>
                        </a:spcAft>
                      </a:pPr>
                      <a:r>
                        <a:rPr lang="ka-GE" sz="1400" dirty="0">
                          <a:latin typeface="Calibri"/>
                          <a:ea typeface="Calibri"/>
                          <a:cs typeface="Times New Roman"/>
                        </a:rPr>
                        <a:t>12 </a:t>
                      </a:r>
                      <a:r>
                        <a:rPr lang="ka-GE" sz="1400" dirty="0">
                          <a:latin typeface="Sylfaen"/>
                          <a:ea typeface="Calibri"/>
                          <a:cs typeface="Times New Roman"/>
                        </a:rPr>
                        <a:t>წლის ბავშვები</a:t>
                      </a:r>
                      <a:endParaRPr lang="en-US" sz="1400" dirty="0">
                        <a:latin typeface="Calibri"/>
                        <a:ea typeface="Calibri"/>
                        <a:cs typeface="Times New Roman"/>
                      </a:endParaRPr>
                    </a:p>
                    <a:p>
                      <a:pPr marL="0" marR="0">
                        <a:lnSpc>
                          <a:spcPct val="115000"/>
                        </a:lnSpc>
                        <a:spcBef>
                          <a:spcPts val="0"/>
                        </a:spcBef>
                        <a:spcAft>
                          <a:spcPts val="0"/>
                        </a:spcAft>
                      </a:pPr>
                      <a:r>
                        <a:rPr lang="ka-GE" sz="1400" dirty="0">
                          <a:latin typeface="Sylfaen"/>
                          <a:ea typeface="Calibri"/>
                          <a:cs typeface="Times New Roman"/>
                        </a:rPr>
                        <a:t>შარდში იოდის მაჩვენებელი </a:t>
                      </a:r>
                      <a:r>
                        <a:rPr lang="ka-GE" sz="1400" dirty="0">
                          <a:latin typeface="Calibri"/>
                          <a:ea typeface="Calibri"/>
                          <a:cs typeface="Times New Roman"/>
                        </a:rPr>
                        <a:t>(µg/L)</a:t>
                      </a:r>
                      <a:endParaRPr lang="en-US" sz="1400" dirty="0">
                        <a:latin typeface="Calibri"/>
                        <a:ea typeface="Calibri"/>
                        <a:cs typeface="Times New Roman"/>
                      </a:endParaRPr>
                    </a:p>
                  </a:txBody>
                  <a:tcPr marT="0" marB="0"/>
                </a:tc>
                <a:tc>
                  <a:txBody>
                    <a:bodyPr/>
                    <a:lstStyle/>
                    <a:p>
                      <a:r>
                        <a:rPr lang="en-US" dirty="0" smtClean="0"/>
                        <a:t>%</a:t>
                      </a:r>
                      <a:endParaRPr lang="en-US" dirty="0"/>
                    </a:p>
                  </a:txBody>
                  <a:tcPr marL="121920" marR="121920"/>
                </a:tc>
                <a:tc>
                  <a:txBody>
                    <a:bodyPr/>
                    <a:lstStyle/>
                    <a:p>
                      <a:pPr marL="0" marR="0">
                        <a:lnSpc>
                          <a:spcPct val="115000"/>
                        </a:lnSpc>
                        <a:spcBef>
                          <a:spcPts val="0"/>
                        </a:spcBef>
                        <a:spcAft>
                          <a:spcPts val="0"/>
                        </a:spcAft>
                      </a:pPr>
                      <a:r>
                        <a:rPr lang="ka-GE" sz="1600" dirty="0">
                          <a:latin typeface="Sylfaen"/>
                          <a:ea typeface="Calibri"/>
                          <a:cs typeface="Times New Roman"/>
                        </a:rPr>
                        <a:t>იოდის მიღება</a:t>
                      </a:r>
                      <a:endParaRPr lang="en-US" sz="1600" dirty="0">
                        <a:latin typeface="Calibri"/>
                        <a:ea typeface="Calibri"/>
                        <a:cs typeface="Times New Roman"/>
                      </a:endParaRPr>
                    </a:p>
                  </a:txBody>
                  <a:tcPr marT="0" marB="0"/>
                </a:tc>
                <a:tc>
                  <a:txBody>
                    <a:bodyPr/>
                    <a:lstStyle/>
                    <a:p>
                      <a:endParaRPr lang="en-US" dirty="0">
                        <a:solidFill>
                          <a:srgbClr val="FF0000"/>
                        </a:solidFill>
                      </a:endParaRPr>
                    </a:p>
                  </a:txBody>
                  <a:tcPr marL="121920" marR="121920"/>
                </a:tc>
                <a:tc>
                  <a:txBody>
                    <a:bodyPr/>
                    <a:lstStyle/>
                    <a:p>
                      <a:pPr marL="0" marR="0">
                        <a:lnSpc>
                          <a:spcPct val="115000"/>
                        </a:lnSpc>
                        <a:spcBef>
                          <a:spcPts val="0"/>
                        </a:spcBef>
                        <a:spcAft>
                          <a:spcPts val="0"/>
                        </a:spcAft>
                      </a:pPr>
                      <a:r>
                        <a:rPr lang="ka-GE" sz="1400" b="1" kern="1200" dirty="0">
                          <a:solidFill>
                            <a:schemeClr val="lt1"/>
                          </a:solidFill>
                          <a:latin typeface="Sylfaen"/>
                          <a:ea typeface="Calibri"/>
                          <a:cs typeface="Times New Roman"/>
                        </a:rPr>
                        <a:t>ორსულები</a:t>
                      </a:r>
                      <a:endParaRPr lang="en-US" sz="1400" b="1" kern="1200" dirty="0">
                        <a:solidFill>
                          <a:schemeClr val="lt1"/>
                        </a:solidFill>
                        <a:latin typeface="Sylfaen"/>
                        <a:ea typeface="Calibri"/>
                        <a:cs typeface="Times New Roman"/>
                      </a:endParaRPr>
                    </a:p>
                    <a:p>
                      <a:pPr marL="0" marR="0">
                        <a:lnSpc>
                          <a:spcPct val="115000"/>
                        </a:lnSpc>
                        <a:spcBef>
                          <a:spcPts val="0"/>
                        </a:spcBef>
                        <a:spcAft>
                          <a:spcPts val="0"/>
                        </a:spcAft>
                      </a:pPr>
                      <a:r>
                        <a:rPr lang="ka-GE" sz="1400" b="1" kern="1200" dirty="0">
                          <a:solidFill>
                            <a:schemeClr val="lt1"/>
                          </a:solidFill>
                          <a:latin typeface="Sylfaen"/>
                          <a:ea typeface="Calibri"/>
                          <a:cs typeface="Times New Roman"/>
                        </a:rPr>
                        <a:t>შარდში იოდის მაჩვენებელი </a:t>
                      </a:r>
                      <a:r>
                        <a:rPr lang="en-US" sz="1400" b="1" kern="1200" dirty="0">
                          <a:solidFill>
                            <a:schemeClr val="lt1"/>
                          </a:solidFill>
                          <a:latin typeface="Sylfaen"/>
                          <a:ea typeface="Calibri"/>
                          <a:cs typeface="Times New Roman"/>
                        </a:rPr>
                        <a:t>(µg/L)</a:t>
                      </a:r>
                    </a:p>
                  </a:txBody>
                  <a:tcPr marT="0" marB="0"/>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a:t>
                      </a:r>
                    </a:p>
                    <a:p>
                      <a:endParaRPr lang="en-US" dirty="0"/>
                    </a:p>
                  </a:txBody>
                  <a:tcPr marL="121920" marR="121920"/>
                </a:tc>
                <a:tc>
                  <a:txBody>
                    <a:bodyPr/>
                    <a:lstStyle/>
                    <a:p>
                      <a:pPr marL="0" marR="0">
                        <a:lnSpc>
                          <a:spcPct val="115000"/>
                        </a:lnSpc>
                        <a:spcBef>
                          <a:spcPts val="0"/>
                        </a:spcBef>
                        <a:spcAft>
                          <a:spcPts val="0"/>
                        </a:spcAft>
                      </a:pPr>
                      <a:r>
                        <a:rPr lang="ka-GE" sz="1600" dirty="0">
                          <a:latin typeface="Sylfaen"/>
                          <a:ea typeface="Calibri"/>
                          <a:cs typeface="Times New Roman"/>
                        </a:rPr>
                        <a:t>იოდის მიღება</a:t>
                      </a:r>
                      <a:endParaRPr lang="en-US" sz="1600" dirty="0">
                        <a:latin typeface="Calibri"/>
                        <a:ea typeface="Calibri"/>
                        <a:cs typeface="Times New Roman"/>
                      </a:endParaRPr>
                    </a:p>
                  </a:txBody>
                  <a:tcPr marT="0" marB="0"/>
                </a:tc>
              </a:tr>
              <a:tr h="444186">
                <a:tc>
                  <a:txBody>
                    <a:bodyPr/>
                    <a:lstStyle/>
                    <a:p>
                      <a:pPr marL="0" marR="0">
                        <a:lnSpc>
                          <a:spcPct val="115000"/>
                        </a:lnSpc>
                        <a:spcBef>
                          <a:spcPts val="0"/>
                        </a:spcBef>
                        <a:spcAft>
                          <a:spcPts val="0"/>
                        </a:spcAft>
                      </a:pPr>
                      <a:r>
                        <a:rPr lang="ka-GE" sz="1600" dirty="0">
                          <a:latin typeface="Sylfaen"/>
                          <a:ea typeface="Calibri"/>
                          <a:cs typeface="Times New Roman"/>
                        </a:rPr>
                        <a:t>&lt;100</a:t>
                      </a:r>
                      <a:endParaRPr lang="en-US" sz="1600" dirty="0">
                        <a:latin typeface="Calibri"/>
                        <a:ea typeface="Calibri"/>
                        <a:cs typeface="Times New Roman"/>
                      </a:endParaRPr>
                    </a:p>
                  </a:txBody>
                  <a:tcPr marT="0" marB="0"/>
                </a:tc>
                <a:tc>
                  <a:txBody>
                    <a:bodyPr/>
                    <a:lstStyle/>
                    <a:p>
                      <a:pPr marL="0" marR="0" algn="l" defTabSz="914400" rtl="0" eaLnBrk="1" latinLnBrk="0" hangingPunct="1">
                        <a:lnSpc>
                          <a:spcPct val="115000"/>
                        </a:lnSpc>
                        <a:spcBef>
                          <a:spcPts val="0"/>
                        </a:spcBef>
                        <a:spcAft>
                          <a:spcPts val="0"/>
                        </a:spcAft>
                      </a:pPr>
                      <a:r>
                        <a:rPr lang="ka-GE" sz="2000" b="1" kern="1200" dirty="0">
                          <a:solidFill>
                            <a:srgbClr val="FF0000"/>
                          </a:solidFill>
                          <a:latin typeface="Sylfaen"/>
                          <a:ea typeface="Calibri"/>
                          <a:cs typeface="Times New Roman"/>
                        </a:rPr>
                        <a:t>3.</a:t>
                      </a:r>
                      <a:r>
                        <a:rPr lang="en-US" sz="2000" b="1" kern="1200" dirty="0">
                          <a:solidFill>
                            <a:srgbClr val="FF0000"/>
                          </a:solidFill>
                          <a:latin typeface="Sylfaen"/>
                          <a:ea typeface="Calibri"/>
                          <a:cs typeface="Times New Roman"/>
                        </a:rPr>
                        <a:t>8</a:t>
                      </a:r>
                    </a:p>
                  </a:txBody>
                  <a:tcPr marT="0" marB="0"/>
                </a:tc>
                <a:tc>
                  <a:txBody>
                    <a:bodyPr/>
                    <a:lstStyle/>
                    <a:p>
                      <a:pPr marL="0" marR="0">
                        <a:lnSpc>
                          <a:spcPct val="115000"/>
                        </a:lnSpc>
                        <a:spcBef>
                          <a:spcPts val="0"/>
                        </a:spcBef>
                        <a:spcAft>
                          <a:spcPts val="0"/>
                        </a:spcAft>
                      </a:pPr>
                      <a:r>
                        <a:rPr lang="ka-GE" sz="1600" dirty="0">
                          <a:latin typeface="Sylfaen"/>
                          <a:ea typeface="Calibri"/>
                          <a:cs typeface="Times New Roman"/>
                        </a:rPr>
                        <a:t>არასაკმარისი</a:t>
                      </a:r>
                      <a:endParaRPr lang="en-US" sz="1600" dirty="0">
                        <a:latin typeface="Calibri"/>
                        <a:ea typeface="Calibri"/>
                        <a:cs typeface="Times New Roman"/>
                      </a:endParaRPr>
                    </a:p>
                  </a:txBody>
                  <a:tcPr marT="0" marB="0"/>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dirty="0">
                        <a:solidFill>
                          <a:srgbClr val="FF0000"/>
                        </a:solidFill>
                      </a:endParaRPr>
                    </a:p>
                  </a:txBody>
                  <a:tcPr marL="121920" marR="121920"/>
                </a:tc>
                <a:tc>
                  <a:txBody>
                    <a:bodyPr/>
                    <a:lstStyle/>
                    <a:p>
                      <a:pPr marL="0" marR="0">
                        <a:lnSpc>
                          <a:spcPct val="115000"/>
                        </a:lnSpc>
                        <a:spcBef>
                          <a:spcPts val="0"/>
                        </a:spcBef>
                        <a:spcAft>
                          <a:spcPts val="0"/>
                        </a:spcAft>
                      </a:pPr>
                      <a:r>
                        <a:rPr lang="ka-GE" sz="1600">
                          <a:latin typeface="Sylfaen"/>
                          <a:ea typeface="Calibri"/>
                          <a:cs typeface="Times New Roman"/>
                        </a:rPr>
                        <a:t>&lt;150</a:t>
                      </a:r>
                      <a:endParaRPr lang="en-US" sz="1600">
                        <a:latin typeface="Calibri"/>
                        <a:ea typeface="Calibri"/>
                        <a:cs typeface="Times New Roman"/>
                      </a:endParaRPr>
                    </a:p>
                  </a:txBody>
                  <a:tcPr marT="0" marB="0"/>
                </a:tc>
                <a:tc>
                  <a:txBody>
                    <a:bodyPr/>
                    <a:lstStyle/>
                    <a:p>
                      <a:pPr marL="0" marR="0">
                        <a:lnSpc>
                          <a:spcPct val="115000"/>
                        </a:lnSpc>
                        <a:spcBef>
                          <a:spcPts val="0"/>
                        </a:spcBef>
                        <a:spcAft>
                          <a:spcPts val="0"/>
                        </a:spcAft>
                      </a:pPr>
                      <a:r>
                        <a:rPr lang="en-US" sz="2000" b="1" dirty="0">
                          <a:solidFill>
                            <a:srgbClr val="FF0000"/>
                          </a:solidFill>
                          <a:latin typeface="Sylfaen"/>
                          <a:ea typeface="Calibri"/>
                          <a:cs typeface="Times New Roman"/>
                        </a:rPr>
                        <a:t>18</a:t>
                      </a:r>
                      <a:r>
                        <a:rPr lang="ka-GE" sz="2000" b="1" dirty="0">
                          <a:solidFill>
                            <a:srgbClr val="FF0000"/>
                          </a:solidFill>
                          <a:latin typeface="Sylfaen"/>
                          <a:ea typeface="Calibri"/>
                          <a:cs typeface="Times New Roman"/>
                        </a:rPr>
                        <a:t>.</a:t>
                      </a:r>
                      <a:r>
                        <a:rPr lang="en-US" sz="2000" b="1" dirty="0">
                          <a:solidFill>
                            <a:srgbClr val="FF0000"/>
                          </a:solidFill>
                          <a:latin typeface="Sylfaen"/>
                          <a:ea typeface="Calibri"/>
                          <a:cs typeface="Times New Roman"/>
                        </a:rPr>
                        <a:t>7</a:t>
                      </a:r>
                      <a:endParaRPr lang="en-US" sz="2000" b="1" dirty="0">
                        <a:solidFill>
                          <a:srgbClr val="FF0000"/>
                        </a:solidFill>
                        <a:latin typeface="Calibri"/>
                        <a:ea typeface="Calibri"/>
                        <a:cs typeface="Times New Roman"/>
                      </a:endParaRPr>
                    </a:p>
                  </a:txBody>
                  <a:tcPr marT="0" marB="0"/>
                </a:tc>
                <a:tc>
                  <a:txBody>
                    <a:bodyPr/>
                    <a:lstStyle/>
                    <a:p>
                      <a:pPr marL="0" marR="0">
                        <a:lnSpc>
                          <a:spcPct val="115000"/>
                        </a:lnSpc>
                        <a:spcBef>
                          <a:spcPts val="0"/>
                        </a:spcBef>
                        <a:spcAft>
                          <a:spcPts val="0"/>
                        </a:spcAft>
                      </a:pPr>
                      <a:r>
                        <a:rPr lang="ka-GE" sz="1600" dirty="0">
                          <a:latin typeface="Sylfaen"/>
                          <a:ea typeface="Calibri"/>
                          <a:cs typeface="Times New Roman"/>
                        </a:rPr>
                        <a:t>არასაკმარისი</a:t>
                      </a:r>
                      <a:endParaRPr lang="en-US" sz="1600" dirty="0">
                        <a:latin typeface="Calibri"/>
                        <a:ea typeface="Calibri"/>
                        <a:cs typeface="Times New Roman"/>
                      </a:endParaRPr>
                    </a:p>
                  </a:txBody>
                  <a:tcPr marT="0" marB="0"/>
                </a:tc>
              </a:tr>
              <a:tr h="444186">
                <a:tc>
                  <a:txBody>
                    <a:bodyPr/>
                    <a:lstStyle/>
                    <a:p>
                      <a:pPr marL="0" marR="0">
                        <a:lnSpc>
                          <a:spcPct val="115000"/>
                        </a:lnSpc>
                        <a:spcBef>
                          <a:spcPts val="0"/>
                        </a:spcBef>
                        <a:spcAft>
                          <a:spcPts val="0"/>
                        </a:spcAft>
                      </a:pPr>
                      <a:r>
                        <a:rPr lang="ka-GE" sz="1600" dirty="0">
                          <a:latin typeface="Sylfaen"/>
                          <a:ea typeface="Calibri"/>
                          <a:cs typeface="Times New Roman"/>
                        </a:rPr>
                        <a:t>100-199</a:t>
                      </a:r>
                      <a:endParaRPr lang="en-US" sz="1600" dirty="0">
                        <a:latin typeface="Calibri"/>
                        <a:ea typeface="Calibri"/>
                        <a:cs typeface="Times New Roman"/>
                      </a:endParaRPr>
                    </a:p>
                  </a:txBody>
                  <a:tcPr marT="0" marB="0"/>
                </a:tc>
                <a:tc>
                  <a:txBody>
                    <a:bodyPr/>
                    <a:lstStyle/>
                    <a:p>
                      <a:pPr marL="0" marR="0">
                        <a:lnSpc>
                          <a:spcPct val="115000"/>
                        </a:lnSpc>
                        <a:spcBef>
                          <a:spcPts val="0"/>
                        </a:spcBef>
                        <a:spcAft>
                          <a:spcPts val="0"/>
                        </a:spcAft>
                      </a:pPr>
                      <a:r>
                        <a:rPr lang="ka-GE" sz="2000" dirty="0">
                          <a:latin typeface="Sylfaen"/>
                          <a:ea typeface="Calibri"/>
                          <a:cs typeface="Times New Roman"/>
                        </a:rPr>
                        <a:t>2</a:t>
                      </a:r>
                      <a:r>
                        <a:rPr lang="en-US" sz="2000" dirty="0">
                          <a:latin typeface="Sylfaen"/>
                          <a:ea typeface="Calibri"/>
                          <a:cs typeface="Times New Roman"/>
                        </a:rPr>
                        <a:t>4</a:t>
                      </a:r>
                      <a:r>
                        <a:rPr lang="ka-GE" sz="2000" dirty="0">
                          <a:latin typeface="Sylfaen"/>
                          <a:ea typeface="Calibri"/>
                          <a:cs typeface="Times New Roman"/>
                        </a:rPr>
                        <a:t>.</a:t>
                      </a:r>
                      <a:r>
                        <a:rPr lang="en-US" sz="2000" dirty="0">
                          <a:latin typeface="Sylfaen"/>
                          <a:ea typeface="Calibri"/>
                          <a:cs typeface="Times New Roman"/>
                        </a:rPr>
                        <a:t>7</a:t>
                      </a:r>
                      <a:endParaRPr lang="en-US" sz="2000" dirty="0">
                        <a:latin typeface="Calibri"/>
                        <a:ea typeface="Calibri"/>
                        <a:cs typeface="Times New Roman"/>
                      </a:endParaRPr>
                    </a:p>
                  </a:txBody>
                  <a:tcPr marT="0" marB="0"/>
                </a:tc>
                <a:tc>
                  <a:txBody>
                    <a:bodyPr/>
                    <a:lstStyle/>
                    <a:p>
                      <a:pPr marL="0" marR="0">
                        <a:lnSpc>
                          <a:spcPct val="115000"/>
                        </a:lnSpc>
                        <a:spcBef>
                          <a:spcPts val="0"/>
                        </a:spcBef>
                        <a:spcAft>
                          <a:spcPts val="0"/>
                        </a:spcAft>
                      </a:pPr>
                      <a:r>
                        <a:rPr lang="ka-GE" sz="1600" dirty="0">
                          <a:latin typeface="Sylfaen"/>
                          <a:ea typeface="Calibri"/>
                          <a:cs typeface="Times New Roman"/>
                        </a:rPr>
                        <a:t>ადეკვატური</a:t>
                      </a:r>
                      <a:endParaRPr lang="en-US" sz="1600" dirty="0">
                        <a:latin typeface="Calibri"/>
                        <a:ea typeface="Calibri"/>
                        <a:cs typeface="Times New Roman"/>
                      </a:endParaRPr>
                    </a:p>
                  </a:txBody>
                  <a:tcPr marT="0" marB="0"/>
                </a:tc>
                <a:tc>
                  <a:txBody>
                    <a:bodyPr/>
                    <a:lstStyle/>
                    <a:p>
                      <a:endParaRPr lang="en-US" dirty="0">
                        <a:solidFill>
                          <a:srgbClr val="FF0000"/>
                        </a:solidFill>
                      </a:endParaRPr>
                    </a:p>
                  </a:txBody>
                  <a:tcPr marL="121920" marR="121920"/>
                </a:tc>
                <a:tc>
                  <a:txBody>
                    <a:bodyPr/>
                    <a:lstStyle/>
                    <a:p>
                      <a:pPr marL="0" marR="0">
                        <a:lnSpc>
                          <a:spcPct val="115000"/>
                        </a:lnSpc>
                        <a:spcBef>
                          <a:spcPts val="0"/>
                        </a:spcBef>
                        <a:spcAft>
                          <a:spcPts val="0"/>
                        </a:spcAft>
                      </a:pPr>
                      <a:r>
                        <a:rPr lang="ka-GE" sz="1600">
                          <a:latin typeface="Sylfaen"/>
                          <a:ea typeface="Calibri"/>
                          <a:cs typeface="Times New Roman"/>
                        </a:rPr>
                        <a:t>150-249</a:t>
                      </a:r>
                      <a:endParaRPr lang="en-US" sz="1600">
                        <a:latin typeface="Calibri"/>
                        <a:ea typeface="Calibri"/>
                        <a:cs typeface="Times New Roman"/>
                      </a:endParaRPr>
                    </a:p>
                  </a:txBody>
                  <a:tcPr marT="0" marB="0"/>
                </a:tc>
                <a:tc>
                  <a:txBody>
                    <a:bodyPr/>
                    <a:lstStyle/>
                    <a:p>
                      <a:pPr marL="0" marR="0">
                        <a:lnSpc>
                          <a:spcPct val="115000"/>
                        </a:lnSpc>
                        <a:spcBef>
                          <a:spcPts val="0"/>
                        </a:spcBef>
                        <a:spcAft>
                          <a:spcPts val="0"/>
                        </a:spcAft>
                      </a:pPr>
                      <a:r>
                        <a:rPr lang="ka-GE" sz="2000">
                          <a:latin typeface="Sylfaen"/>
                          <a:ea typeface="Calibri"/>
                          <a:cs typeface="Times New Roman"/>
                        </a:rPr>
                        <a:t>3</a:t>
                      </a:r>
                      <a:r>
                        <a:rPr lang="en-US" sz="2000">
                          <a:latin typeface="Sylfaen"/>
                          <a:ea typeface="Calibri"/>
                          <a:cs typeface="Times New Roman"/>
                        </a:rPr>
                        <a:t>9</a:t>
                      </a:r>
                      <a:r>
                        <a:rPr lang="ka-GE" sz="2000">
                          <a:latin typeface="Sylfaen"/>
                          <a:ea typeface="Calibri"/>
                          <a:cs typeface="Times New Roman"/>
                        </a:rPr>
                        <a:t>.</a:t>
                      </a:r>
                      <a:r>
                        <a:rPr lang="en-US" sz="2000">
                          <a:latin typeface="Sylfaen"/>
                          <a:ea typeface="Calibri"/>
                          <a:cs typeface="Times New Roman"/>
                        </a:rPr>
                        <a:t>0</a:t>
                      </a:r>
                      <a:endParaRPr lang="en-US" sz="2000">
                        <a:latin typeface="Calibri"/>
                        <a:ea typeface="Calibri"/>
                        <a:cs typeface="Times New Roman"/>
                      </a:endParaRPr>
                    </a:p>
                  </a:txBody>
                  <a:tcPr marT="0" marB="0"/>
                </a:tc>
                <a:tc>
                  <a:txBody>
                    <a:bodyPr/>
                    <a:lstStyle/>
                    <a:p>
                      <a:pPr marL="0" marR="0">
                        <a:lnSpc>
                          <a:spcPct val="115000"/>
                        </a:lnSpc>
                        <a:spcBef>
                          <a:spcPts val="0"/>
                        </a:spcBef>
                        <a:spcAft>
                          <a:spcPts val="0"/>
                        </a:spcAft>
                      </a:pPr>
                      <a:r>
                        <a:rPr lang="ka-GE" sz="1600" dirty="0">
                          <a:latin typeface="Sylfaen"/>
                          <a:ea typeface="Calibri"/>
                          <a:cs typeface="Times New Roman"/>
                        </a:rPr>
                        <a:t>ადეკვატური</a:t>
                      </a:r>
                      <a:endParaRPr lang="en-US" sz="1600" dirty="0">
                        <a:latin typeface="Calibri"/>
                        <a:ea typeface="Calibri"/>
                        <a:cs typeface="Times New Roman"/>
                      </a:endParaRPr>
                    </a:p>
                  </a:txBody>
                  <a:tcPr marT="0" marB="0"/>
                </a:tc>
              </a:tr>
              <a:tr h="530330">
                <a:tc>
                  <a:txBody>
                    <a:bodyPr/>
                    <a:lstStyle/>
                    <a:p>
                      <a:pPr marL="0" marR="0">
                        <a:lnSpc>
                          <a:spcPct val="115000"/>
                        </a:lnSpc>
                        <a:spcBef>
                          <a:spcPts val="0"/>
                        </a:spcBef>
                        <a:spcAft>
                          <a:spcPts val="0"/>
                        </a:spcAft>
                      </a:pPr>
                      <a:r>
                        <a:rPr lang="ka-GE" sz="1600" dirty="0">
                          <a:latin typeface="Sylfaen"/>
                          <a:ea typeface="Calibri"/>
                          <a:cs typeface="Times New Roman"/>
                        </a:rPr>
                        <a:t>200-299</a:t>
                      </a:r>
                      <a:endParaRPr lang="en-US" sz="1600" dirty="0">
                        <a:latin typeface="Calibri"/>
                        <a:ea typeface="Calibri"/>
                        <a:cs typeface="Times New Roman"/>
                      </a:endParaRPr>
                    </a:p>
                  </a:txBody>
                  <a:tcPr marT="0" marB="0"/>
                </a:tc>
                <a:tc>
                  <a:txBody>
                    <a:bodyPr/>
                    <a:lstStyle/>
                    <a:p>
                      <a:pPr marL="0" marR="0">
                        <a:lnSpc>
                          <a:spcPct val="115000"/>
                        </a:lnSpc>
                        <a:spcBef>
                          <a:spcPts val="0"/>
                        </a:spcBef>
                        <a:spcAft>
                          <a:spcPts val="0"/>
                        </a:spcAft>
                      </a:pPr>
                      <a:r>
                        <a:rPr lang="ka-GE" sz="2000" dirty="0">
                          <a:latin typeface="Sylfaen"/>
                          <a:ea typeface="Calibri"/>
                          <a:cs typeface="Times New Roman"/>
                        </a:rPr>
                        <a:t>2</a:t>
                      </a:r>
                      <a:r>
                        <a:rPr lang="en-US" sz="2000" dirty="0">
                          <a:latin typeface="Sylfaen"/>
                          <a:ea typeface="Calibri"/>
                          <a:cs typeface="Times New Roman"/>
                        </a:rPr>
                        <a:t>6</a:t>
                      </a:r>
                      <a:r>
                        <a:rPr lang="ka-GE" sz="2000" dirty="0">
                          <a:latin typeface="Sylfaen"/>
                          <a:ea typeface="Calibri"/>
                          <a:cs typeface="Times New Roman"/>
                        </a:rPr>
                        <a:t>.</a:t>
                      </a:r>
                      <a:r>
                        <a:rPr lang="en-US" sz="2000" dirty="0">
                          <a:latin typeface="Sylfaen"/>
                          <a:ea typeface="Calibri"/>
                          <a:cs typeface="Times New Roman"/>
                        </a:rPr>
                        <a:t>8</a:t>
                      </a:r>
                      <a:endParaRPr lang="en-US" sz="2000" dirty="0">
                        <a:latin typeface="Calibri"/>
                        <a:ea typeface="Calibri"/>
                        <a:cs typeface="Times New Roman"/>
                      </a:endParaRPr>
                    </a:p>
                  </a:txBody>
                  <a:tcPr marT="0" marB="0"/>
                </a:tc>
                <a:tc>
                  <a:txBody>
                    <a:bodyPr/>
                    <a:lstStyle/>
                    <a:p>
                      <a:pPr marL="0" marR="0">
                        <a:lnSpc>
                          <a:spcPct val="115000"/>
                        </a:lnSpc>
                        <a:spcBef>
                          <a:spcPts val="0"/>
                        </a:spcBef>
                        <a:spcAft>
                          <a:spcPts val="0"/>
                        </a:spcAft>
                      </a:pPr>
                      <a:r>
                        <a:rPr lang="ka-GE" sz="1600" dirty="0">
                          <a:latin typeface="Sylfaen"/>
                          <a:ea typeface="Calibri"/>
                          <a:cs typeface="Times New Roman"/>
                        </a:rPr>
                        <a:t>ნორმაზე მეტი</a:t>
                      </a:r>
                      <a:endParaRPr lang="en-US" sz="1600" dirty="0">
                        <a:latin typeface="Calibri"/>
                        <a:ea typeface="Calibri"/>
                        <a:cs typeface="Times New Roman"/>
                      </a:endParaRPr>
                    </a:p>
                  </a:txBody>
                  <a:tcPr marT="0" marB="0"/>
                </a:tc>
                <a:tc>
                  <a:txBody>
                    <a:bodyPr/>
                    <a:lstStyle/>
                    <a:p>
                      <a:endParaRPr lang="en-US" dirty="0">
                        <a:solidFill>
                          <a:srgbClr val="FF0000"/>
                        </a:solidFill>
                      </a:endParaRPr>
                    </a:p>
                  </a:txBody>
                  <a:tcPr marL="121920" marR="121920"/>
                </a:tc>
                <a:tc>
                  <a:txBody>
                    <a:bodyPr/>
                    <a:lstStyle/>
                    <a:p>
                      <a:pPr marL="0" marR="0">
                        <a:lnSpc>
                          <a:spcPct val="115000"/>
                        </a:lnSpc>
                        <a:spcBef>
                          <a:spcPts val="0"/>
                        </a:spcBef>
                        <a:spcAft>
                          <a:spcPts val="0"/>
                        </a:spcAft>
                      </a:pPr>
                      <a:r>
                        <a:rPr lang="ka-GE" sz="1600">
                          <a:latin typeface="Sylfaen"/>
                          <a:ea typeface="Calibri"/>
                          <a:cs typeface="Times New Roman"/>
                        </a:rPr>
                        <a:t>250-499</a:t>
                      </a:r>
                      <a:endParaRPr lang="en-US" sz="1600">
                        <a:latin typeface="Calibri"/>
                        <a:ea typeface="Calibri"/>
                        <a:cs typeface="Times New Roman"/>
                      </a:endParaRPr>
                    </a:p>
                  </a:txBody>
                  <a:tcPr marT="0" marB="0"/>
                </a:tc>
                <a:tc>
                  <a:txBody>
                    <a:bodyPr/>
                    <a:lstStyle/>
                    <a:p>
                      <a:pPr marL="0" marR="0">
                        <a:lnSpc>
                          <a:spcPct val="115000"/>
                        </a:lnSpc>
                        <a:spcBef>
                          <a:spcPts val="0"/>
                        </a:spcBef>
                        <a:spcAft>
                          <a:spcPts val="0"/>
                        </a:spcAft>
                      </a:pPr>
                      <a:r>
                        <a:rPr lang="ka-GE" sz="2000">
                          <a:latin typeface="Sylfaen"/>
                          <a:ea typeface="Calibri"/>
                          <a:cs typeface="Times New Roman"/>
                        </a:rPr>
                        <a:t>3</a:t>
                      </a:r>
                      <a:r>
                        <a:rPr lang="en-US" sz="2000">
                          <a:latin typeface="Sylfaen"/>
                          <a:ea typeface="Calibri"/>
                          <a:cs typeface="Times New Roman"/>
                        </a:rPr>
                        <a:t>6</a:t>
                      </a:r>
                      <a:r>
                        <a:rPr lang="ka-GE" sz="2000">
                          <a:latin typeface="Sylfaen"/>
                          <a:ea typeface="Calibri"/>
                          <a:cs typeface="Times New Roman"/>
                        </a:rPr>
                        <a:t>.</a:t>
                      </a:r>
                      <a:r>
                        <a:rPr lang="en-US" sz="2000">
                          <a:latin typeface="Sylfaen"/>
                          <a:ea typeface="Calibri"/>
                          <a:cs typeface="Times New Roman"/>
                        </a:rPr>
                        <a:t>1</a:t>
                      </a:r>
                      <a:endParaRPr lang="en-US" sz="2000">
                        <a:latin typeface="Calibri"/>
                        <a:ea typeface="Calibri"/>
                        <a:cs typeface="Times New Roman"/>
                      </a:endParaRPr>
                    </a:p>
                  </a:txBody>
                  <a:tcPr marT="0" marB="0"/>
                </a:tc>
                <a:tc>
                  <a:txBody>
                    <a:bodyPr/>
                    <a:lstStyle/>
                    <a:p>
                      <a:pPr marL="0" marR="0">
                        <a:lnSpc>
                          <a:spcPct val="115000"/>
                        </a:lnSpc>
                        <a:spcBef>
                          <a:spcPts val="0"/>
                        </a:spcBef>
                        <a:spcAft>
                          <a:spcPts val="0"/>
                        </a:spcAft>
                      </a:pPr>
                      <a:r>
                        <a:rPr lang="ka-GE" sz="1600" dirty="0">
                          <a:latin typeface="Sylfaen"/>
                          <a:ea typeface="Calibri"/>
                          <a:cs typeface="Times New Roman"/>
                        </a:rPr>
                        <a:t>ნორმაზე მეტი</a:t>
                      </a:r>
                      <a:endParaRPr lang="en-US" sz="1600" dirty="0">
                        <a:latin typeface="Calibri"/>
                        <a:ea typeface="Calibri"/>
                        <a:cs typeface="Times New Roman"/>
                      </a:endParaRPr>
                    </a:p>
                  </a:txBody>
                  <a:tcPr marT="0" marB="0"/>
                </a:tc>
              </a:tr>
              <a:tr h="444186">
                <a:tc>
                  <a:txBody>
                    <a:bodyPr/>
                    <a:lstStyle/>
                    <a:p>
                      <a:pPr marL="0" marR="0">
                        <a:lnSpc>
                          <a:spcPct val="115000"/>
                        </a:lnSpc>
                        <a:spcBef>
                          <a:spcPts val="0"/>
                        </a:spcBef>
                        <a:spcAft>
                          <a:spcPts val="0"/>
                        </a:spcAft>
                      </a:pPr>
                      <a:r>
                        <a:rPr lang="ka-GE" sz="1600" dirty="0">
                          <a:latin typeface="Sylfaen"/>
                          <a:ea typeface="Calibri"/>
                          <a:cs typeface="Times New Roman"/>
                        </a:rPr>
                        <a:t>300+</a:t>
                      </a:r>
                      <a:endParaRPr lang="en-US" sz="1600" dirty="0">
                        <a:latin typeface="Calibri"/>
                        <a:ea typeface="Calibri"/>
                        <a:cs typeface="Times New Roman"/>
                      </a:endParaRPr>
                    </a:p>
                  </a:txBody>
                  <a:tcPr marT="0" marB="0"/>
                </a:tc>
                <a:tc>
                  <a:txBody>
                    <a:bodyPr/>
                    <a:lstStyle/>
                    <a:p>
                      <a:pPr marL="0" marR="0" algn="l" defTabSz="914400" rtl="0" eaLnBrk="1" latinLnBrk="0" hangingPunct="1">
                        <a:lnSpc>
                          <a:spcPct val="115000"/>
                        </a:lnSpc>
                        <a:spcBef>
                          <a:spcPts val="0"/>
                        </a:spcBef>
                        <a:spcAft>
                          <a:spcPts val="0"/>
                        </a:spcAft>
                      </a:pPr>
                      <a:r>
                        <a:rPr lang="ka-GE" sz="2000" b="1" kern="1200" dirty="0">
                          <a:solidFill>
                            <a:srgbClr val="FF0000"/>
                          </a:solidFill>
                          <a:latin typeface="Sylfaen"/>
                          <a:ea typeface="Calibri"/>
                          <a:cs typeface="Times New Roman"/>
                        </a:rPr>
                        <a:t>44.7</a:t>
                      </a:r>
                      <a:endParaRPr lang="en-US" sz="2000" b="1" kern="1200" dirty="0">
                        <a:solidFill>
                          <a:srgbClr val="FF0000"/>
                        </a:solidFill>
                        <a:latin typeface="Sylfaen"/>
                        <a:ea typeface="Calibri"/>
                        <a:cs typeface="Times New Roman"/>
                      </a:endParaRPr>
                    </a:p>
                  </a:txBody>
                  <a:tcPr marT="0" marB="0"/>
                </a:tc>
                <a:tc>
                  <a:txBody>
                    <a:bodyPr/>
                    <a:lstStyle/>
                    <a:p>
                      <a:pPr marL="0" marR="0">
                        <a:lnSpc>
                          <a:spcPct val="115000"/>
                        </a:lnSpc>
                        <a:spcBef>
                          <a:spcPts val="0"/>
                        </a:spcBef>
                        <a:spcAft>
                          <a:spcPts val="0"/>
                        </a:spcAft>
                      </a:pPr>
                      <a:r>
                        <a:rPr lang="ka-GE" sz="1600" dirty="0">
                          <a:latin typeface="Sylfaen"/>
                          <a:ea typeface="Calibri"/>
                          <a:cs typeface="Times New Roman"/>
                        </a:rPr>
                        <a:t>ზედმეტი</a:t>
                      </a:r>
                      <a:endParaRPr lang="en-US" sz="1600" dirty="0">
                        <a:latin typeface="Calibri"/>
                        <a:ea typeface="Calibri"/>
                        <a:cs typeface="Times New Roman"/>
                      </a:endParaRPr>
                    </a:p>
                  </a:txBody>
                  <a:tcPr marT="0" marB="0"/>
                </a:tc>
                <a:tc>
                  <a:txBody>
                    <a:bodyPr/>
                    <a:lstStyle/>
                    <a:p>
                      <a:endParaRPr lang="en-US" dirty="0">
                        <a:solidFill>
                          <a:srgbClr val="FF0000"/>
                        </a:solidFill>
                      </a:endParaRPr>
                    </a:p>
                  </a:txBody>
                  <a:tcPr marL="121920" marR="121920"/>
                </a:tc>
                <a:tc>
                  <a:txBody>
                    <a:bodyPr/>
                    <a:lstStyle/>
                    <a:p>
                      <a:pPr marL="0" marR="0">
                        <a:lnSpc>
                          <a:spcPct val="115000"/>
                        </a:lnSpc>
                        <a:spcBef>
                          <a:spcPts val="0"/>
                        </a:spcBef>
                        <a:spcAft>
                          <a:spcPts val="0"/>
                        </a:spcAft>
                      </a:pPr>
                      <a:r>
                        <a:rPr lang="ka-GE" sz="1600" dirty="0">
                          <a:latin typeface="Sylfaen"/>
                          <a:ea typeface="Calibri"/>
                          <a:cs typeface="Times New Roman"/>
                        </a:rPr>
                        <a:t>500+</a:t>
                      </a:r>
                      <a:endParaRPr lang="en-US" sz="1600" dirty="0">
                        <a:latin typeface="Calibri"/>
                        <a:ea typeface="Calibri"/>
                        <a:cs typeface="Times New Roman"/>
                      </a:endParaRPr>
                    </a:p>
                  </a:txBody>
                  <a:tcPr marT="0" marB="0"/>
                </a:tc>
                <a:tc>
                  <a:txBody>
                    <a:bodyPr/>
                    <a:lstStyle/>
                    <a:p>
                      <a:pPr marL="0" marR="0" algn="l" defTabSz="914400" rtl="0" eaLnBrk="1" latinLnBrk="0" hangingPunct="1">
                        <a:lnSpc>
                          <a:spcPct val="115000"/>
                        </a:lnSpc>
                        <a:spcBef>
                          <a:spcPts val="0"/>
                        </a:spcBef>
                        <a:spcAft>
                          <a:spcPts val="0"/>
                        </a:spcAft>
                      </a:pPr>
                      <a:r>
                        <a:rPr lang="en-US" sz="2000" b="1" kern="1200" dirty="0">
                          <a:solidFill>
                            <a:srgbClr val="FF0000"/>
                          </a:solidFill>
                          <a:latin typeface="Sylfaen"/>
                          <a:ea typeface="Calibri"/>
                          <a:cs typeface="Times New Roman"/>
                        </a:rPr>
                        <a:t>6.2</a:t>
                      </a:r>
                    </a:p>
                  </a:txBody>
                  <a:tcPr marT="0" marB="0"/>
                </a:tc>
                <a:tc>
                  <a:txBody>
                    <a:bodyPr/>
                    <a:lstStyle/>
                    <a:p>
                      <a:pPr marL="0" marR="0">
                        <a:lnSpc>
                          <a:spcPct val="115000"/>
                        </a:lnSpc>
                        <a:spcBef>
                          <a:spcPts val="0"/>
                        </a:spcBef>
                        <a:spcAft>
                          <a:spcPts val="0"/>
                        </a:spcAft>
                      </a:pPr>
                      <a:r>
                        <a:rPr lang="ka-GE" sz="1600" dirty="0">
                          <a:latin typeface="Sylfaen"/>
                          <a:ea typeface="Calibri"/>
                          <a:cs typeface="Times New Roman"/>
                        </a:rPr>
                        <a:t>ზედმეტი</a:t>
                      </a:r>
                      <a:endParaRPr lang="en-US" sz="1600" dirty="0">
                        <a:latin typeface="Calibri"/>
                        <a:ea typeface="Calibri"/>
                        <a:cs typeface="Times New Roman"/>
                      </a:endParaRPr>
                    </a:p>
                  </a:txBody>
                  <a:tcPr marT="0" marB="0"/>
                </a:tc>
              </a:tr>
            </a:tbl>
          </a:graphicData>
        </a:graphic>
      </p:graphicFrame>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543626" y="760021"/>
            <a:ext cx="11379200" cy="5023262"/>
          </a:xfrm>
        </p:spPr>
        <p:txBody>
          <a:bodyPr>
            <a:normAutofit fontScale="92500" lnSpcReduction="10000"/>
          </a:bodyPr>
          <a:lstStyle/>
          <a:p>
            <a:pPr algn="l"/>
            <a:r>
              <a:rPr lang="en-US" sz="1600" b="1" dirty="0" smtClean="0">
                <a:solidFill>
                  <a:srgbClr val="002060"/>
                </a:solidFill>
              </a:rPr>
              <a:t>5. </a:t>
            </a:r>
            <a:r>
              <a:rPr lang="ka-GE" sz="1600" b="1" dirty="0" err="1" smtClean="0">
                <a:solidFill>
                  <a:srgbClr val="002060"/>
                </a:solidFill>
              </a:rPr>
              <a:t>ანთროპომეტრული</a:t>
            </a:r>
            <a:r>
              <a:rPr lang="ka-GE" sz="1600" b="1" dirty="0" smtClean="0">
                <a:solidFill>
                  <a:srgbClr val="002060"/>
                </a:solidFill>
              </a:rPr>
              <a:t> გაზომვები</a:t>
            </a:r>
            <a:r>
              <a:rPr lang="en-US" sz="1600" b="1" dirty="0" smtClean="0">
                <a:solidFill>
                  <a:srgbClr val="002060"/>
                </a:solidFill>
              </a:rPr>
              <a:t> /</a:t>
            </a:r>
            <a:r>
              <a:rPr lang="en-US" sz="1600" dirty="0" smtClean="0">
                <a:solidFill>
                  <a:srgbClr val="002060"/>
                </a:solidFill>
              </a:rPr>
              <a:t> </a:t>
            </a:r>
            <a:r>
              <a:rPr lang="ka-GE" sz="1600" dirty="0" err="1" smtClean="0">
                <a:solidFill>
                  <a:srgbClr val="002060"/>
                </a:solidFill>
              </a:rPr>
              <a:t>მალნუტრიციის</a:t>
            </a:r>
            <a:r>
              <a:rPr lang="ka-GE" sz="1600" dirty="0" smtClean="0">
                <a:solidFill>
                  <a:srgbClr val="002060"/>
                </a:solidFill>
              </a:rPr>
              <a:t> გავრცელება</a:t>
            </a:r>
            <a:r>
              <a:rPr lang="en-US" sz="1600" dirty="0" smtClean="0">
                <a:solidFill>
                  <a:srgbClr val="002060"/>
                </a:solidFill>
              </a:rPr>
              <a:t> (2016)</a:t>
            </a:r>
            <a:r>
              <a:rPr lang="ka-GE" sz="1600" dirty="0" smtClean="0">
                <a:solidFill>
                  <a:srgbClr val="002060"/>
                </a:solidFill>
              </a:rPr>
              <a:t>.  </a:t>
            </a:r>
            <a:r>
              <a:rPr lang="en-US" sz="1600" b="1" dirty="0" smtClean="0">
                <a:solidFill>
                  <a:srgbClr val="002060"/>
                </a:solidFill>
              </a:rPr>
              <a:t>5.1</a:t>
            </a:r>
            <a:r>
              <a:rPr lang="en-US" sz="1600" dirty="0" smtClean="0">
                <a:solidFill>
                  <a:srgbClr val="002060"/>
                </a:solidFill>
              </a:rPr>
              <a:t> </a:t>
            </a:r>
            <a:r>
              <a:rPr lang="ka-GE" sz="1600" dirty="0" smtClean="0">
                <a:solidFill>
                  <a:srgbClr val="002060"/>
                </a:solidFill>
              </a:rPr>
              <a:t>ცხრილი</a:t>
            </a:r>
            <a:r>
              <a:rPr lang="en-US" sz="1600" dirty="0" smtClean="0">
                <a:solidFill>
                  <a:srgbClr val="002060"/>
                </a:solidFill>
              </a:rPr>
              <a:t> </a:t>
            </a:r>
          </a:p>
          <a:p>
            <a:pPr algn="l"/>
            <a:endParaRPr lang="en-US" sz="1600" dirty="0" smtClean="0">
              <a:solidFill>
                <a:srgbClr val="002060"/>
              </a:solidFill>
            </a:endParaRPr>
          </a:p>
          <a:p>
            <a:pPr algn="l"/>
            <a:endParaRPr lang="en-US" sz="1600" dirty="0" smtClean="0"/>
          </a:p>
          <a:p>
            <a:pPr algn="l"/>
            <a:endParaRPr lang="en-US" sz="1600" dirty="0" smtClean="0"/>
          </a:p>
          <a:p>
            <a:pPr algn="l"/>
            <a:endParaRPr lang="en-US" sz="1600" dirty="0" smtClean="0"/>
          </a:p>
          <a:p>
            <a:pPr algn="l"/>
            <a:endParaRPr lang="en-US" sz="1600" dirty="0" smtClean="0"/>
          </a:p>
          <a:p>
            <a:pPr algn="l"/>
            <a:endParaRPr lang="en-US" sz="1600" dirty="0" smtClean="0"/>
          </a:p>
          <a:p>
            <a:pPr algn="l"/>
            <a:endParaRPr lang="en-US" sz="1600" dirty="0" smtClean="0"/>
          </a:p>
          <a:p>
            <a:pPr algn="l"/>
            <a:endParaRPr lang="en-US" sz="1600" dirty="0" smtClean="0"/>
          </a:p>
          <a:p>
            <a:pPr algn="l"/>
            <a:endParaRPr lang="en-US" sz="1600" dirty="0" smtClean="0"/>
          </a:p>
          <a:p>
            <a:pPr algn="l"/>
            <a:endParaRPr lang="en-US" sz="1600" dirty="0" smtClean="0"/>
          </a:p>
          <a:p>
            <a:pPr algn="l">
              <a:buFont typeface="Arial" charset="0"/>
              <a:buChar char="•"/>
            </a:pPr>
            <a:r>
              <a:rPr lang="ka-GE" sz="1600" dirty="0" smtClean="0"/>
              <a:t>კატეგორია</a:t>
            </a:r>
            <a:r>
              <a:rPr lang="en-US" sz="1600" dirty="0" smtClean="0"/>
              <a:t> &lt;-2 Z-scores </a:t>
            </a:r>
            <a:r>
              <a:rPr lang="ka-GE" sz="1600" dirty="0" smtClean="0"/>
              <a:t> მოიცავს</a:t>
            </a:r>
            <a:r>
              <a:rPr lang="en-US" sz="1600" dirty="0" smtClean="0"/>
              <a:t> &lt;-3 Z-scores</a:t>
            </a:r>
          </a:p>
          <a:p>
            <a:pPr algn="l">
              <a:buFont typeface="Arial" charset="0"/>
              <a:buChar char="•"/>
            </a:pPr>
            <a:r>
              <a:rPr lang="en-US" sz="1600" dirty="0" smtClean="0">
                <a:solidFill>
                  <a:srgbClr val="002060"/>
                </a:solidFill>
              </a:rPr>
              <a:t>the prevalence of </a:t>
            </a:r>
            <a:r>
              <a:rPr lang="en-US" sz="1600" b="1" u="sng" dirty="0" smtClean="0">
                <a:solidFill>
                  <a:srgbClr val="002060"/>
                </a:solidFill>
              </a:rPr>
              <a:t>wasting</a:t>
            </a:r>
            <a:r>
              <a:rPr lang="en-US" sz="1600" dirty="0" smtClean="0">
                <a:solidFill>
                  <a:srgbClr val="002060"/>
                </a:solidFill>
              </a:rPr>
              <a:t> is usually below 5%, even in poor countries. </a:t>
            </a:r>
            <a:r>
              <a:rPr lang="en-US" sz="1600" b="1" dirty="0" smtClean="0">
                <a:solidFill>
                  <a:srgbClr val="C00000"/>
                </a:solidFill>
              </a:rPr>
              <a:t>On the severity index, </a:t>
            </a:r>
            <a:r>
              <a:rPr lang="en-US" sz="1600" b="1" dirty="0" err="1" smtClean="0">
                <a:solidFill>
                  <a:srgbClr val="C00000"/>
                </a:solidFill>
              </a:rPr>
              <a:t>prevalences</a:t>
            </a:r>
            <a:r>
              <a:rPr lang="en-US" sz="1600" b="1" dirty="0" smtClean="0">
                <a:solidFill>
                  <a:srgbClr val="C00000"/>
                </a:solidFill>
              </a:rPr>
              <a:t> between 10-14% are regarded as serious, and above or equal 15% as critical.</a:t>
            </a:r>
            <a:r>
              <a:rPr lang="ka-GE" sz="1600" dirty="0" smtClean="0">
                <a:solidFill>
                  <a:srgbClr val="002060"/>
                </a:solidFill>
              </a:rPr>
              <a:t> (</a:t>
            </a:r>
            <a:r>
              <a:rPr lang="en-US" sz="1600" dirty="0" smtClean="0">
                <a:solidFill>
                  <a:srgbClr val="002060"/>
                </a:solidFill>
              </a:rPr>
              <a:t>WHO / </a:t>
            </a:r>
            <a:r>
              <a:rPr lang="en-US" sz="1600" b="1" dirty="0" smtClean="0">
                <a:solidFill>
                  <a:srgbClr val="002060"/>
                </a:solidFill>
              </a:rPr>
              <a:t>Child growth indicators and their interpretation). http://www.who.int/nutgrowthdb.</a:t>
            </a:r>
          </a:p>
          <a:p>
            <a:pPr algn="l">
              <a:buFont typeface="Arial" charset="0"/>
              <a:buChar char="•"/>
            </a:pPr>
            <a:r>
              <a:rPr lang="en-US" sz="1600" dirty="0" smtClean="0">
                <a:solidFill>
                  <a:srgbClr val="002060"/>
                </a:solidFill>
              </a:rPr>
              <a:t>he worldwide variation of the prevalence of low height-for-age </a:t>
            </a:r>
            <a:r>
              <a:rPr lang="en-US" sz="1600" b="1" u="sng" dirty="0" smtClean="0">
                <a:solidFill>
                  <a:srgbClr val="002060"/>
                </a:solidFill>
              </a:rPr>
              <a:t>(Stunting) </a:t>
            </a:r>
            <a:r>
              <a:rPr lang="en-US" sz="1600" dirty="0" smtClean="0">
                <a:solidFill>
                  <a:srgbClr val="002060"/>
                </a:solidFill>
              </a:rPr>
              <a:t>is considerable, ranging from 5% to 65% among the less developed countries. </a:t>
            </a:r>
            <a:r>
              <a:rPr lang="ka-GE" sz="1600" dirty="0" smtClean="0">
                <a:solidFill>
                  <a:srgbClr val="002060"/>
                </a:solidFill>
              </a:rPr>
              <a:t>(</a:t>
            </a:r>
            <a:r>
              <a:rPr lang="en-US" sz="1600" dirty="0" smtClean="0">
                <a:solidFill>
                  <a:srgbClr val="002060"/>
                </a:solidFill>
              </a:rPr>
              <a:t>WHO / </a:t>
            </a:r>
            <a:r>
              <a:rPr lang="en-US" sz="1600" b="1" dirty="0" smtClean="0">
                <a:solidFill>
                  <a:srgbClr val="002060"/>
                </a:solidFill>
              </a:rPr>
              <a:t>Child growth indicators and their interpretation).</a:t>
            </a:r>
            <a:r>
              <a:rPr lang="ka-GE" sz="1600" b="1" dirty="0" smtClean="0">
                <a:solidFill>
                  <a:srgbClr val="C00000"/>
                </a:solidFill>
              </a:rPr>
              <a:t>ევროპის ქვეყნებში  იგი  საშუალოდ 3-20% -ს ფარგლებშია.</a:t>
            </a:r>
            <a:endParaRPr lang="en-US" sz="1600" b="1" dirty="0" smtClean="0">
              <a:solidFill>
                <a:srgbClr val="C00000"/>
              </a:solidFill>
            </a:endParaRPr>
          </a:p>
          <a:p>
            <a:pPr algn="l">
              <a:buFont typeface="Arial" charset="0"/>
              <a:buChar char="•"/>
            </a:pPr>
            <a:endParaRPr lang="en-US" sz="1600" dirty="0" smtClean="0">
              <a:solidFill>
                <a:srgbClr val="002060"/>
              </a:solidFill>
            </a:endParaRPr>
          </a:p>
          <a:p>
            <a:pPr algn="l"/>
            <a:endParaRPr lang="en-US" sz="1600" dirty="0" smtClean="0"/>
          </a:p>
        </p:txBody>
      </p:sp>
      <p:graphicFrame>
        <p:nvGraphicFramePr>
          <p:cNvPr id="4" name="Table 3"/>
          <p:cNvGraphicFramePr>
            <a:graphicFrameLocks noGrp="1"/>
          </p:cNvGraphicFramePr>
          <p:nvPr/>
        </p:nvGraphicFramePr>
        <p:xfrm>
          <a:off x="657101" y="1403269"/>
          <a:ext cx="11074399" cy="2666973"/>
        </p:xfrm>
        <a:graphic>
          <a:graphicData uri="http://schemas.openxmlformats.org/drawingml/2006/table">
            <a:tbl>
              <a:tblPr firstRow="1" bandRow="1">
                <a:tableStyleId>{5C22544A-7EE6-4342-B048-85BDC9FD1C3A}</a:tableStyleId>
              </a:tblPr>
              <a:tblGrid>
                <a:gridCol w="328943"/>
                <a:gridCol w="1948037"/>
                <a:gridCol w="1414488"/>
                <a:gridCol w="965992"/>
                <a:gridCol w="1494985"/>
                <a:gridCol w="1092491"/>
                <a:gridCol w="1241989"/>
                <a:gridCol w="1241989"/>
                <a:gridCol w="1345485"/>
              </a:tblGrid>
              <a:tr h="332387">
                <a:tc>
                  <a:txBody>
                    <a:bodyPr/>
                    <a:lstStyle/>
                    <a:p>
                      <a:r>
                        <a:rPr lang="en-US" sz="1600" dirty="0" smtClean="0"/>
                        <a:t>#</a:t>
                      </a:r>
                      <a:endParaRPr lang="en-US" sz="1600" dirty="0"/>
                    </a:p>
                  </a:txBody>
                  <a:tcPr marL="121920" marR="121920"/>
                </a:tc>
                <a:tc>
                  <a:txBody>
                    <a:bodyPr/>
                    <a:lstStyle/>
                    <a:p>
                      <a:pPr marL="0" marR="0">
                        <a:lnSpc>
                          <a:spcPct val="115000"/>
                        </a:lnSpc>
                        <a:spcBef>
                          <a:spcPts val="0"/>
                        </a:spcBef>
                        <a:spcAft>
                          <a:spcPts val="0"/>
                        </a:spcAft>
                      </a:pPr>
                      <a:r>
                        <a:rPr lang="ka-GE" sz="1400" dirty="0">
                          <a:latin typeface="Sylfaen"/>
                          <a:ea typeface="Calibri"/>
                          <a:cs typeface="Times New Roman"/>
                        </a:rPr>
                        <a:t>სამიზნე ჯგუფი</a:t>
                      </a:r>
                      <a:r>
                        <a:rPr lang="ka-GE" sz="1400" dirty="0">
                          <a:latin typeface="Calibri"/>
                          <a:ea typeface="Calibri"/>
                          <a:cs typeface="Times New Roman"/>
                        </a:rPr>
                        <a:t> </a:t>
                      </a:r>
                      <a:endParaRPr lang="en-US" sz="1400" dirty="0">
                        <a:latin typeface="Calibri"/>
                        <a:ea typeface="Calibri"/>
                        <a:cs typeface="Times New Roman"/>
                      </a:endParaRPr>
                    </a:p>
                  </a:txBody>
                  <a:tcPr marT="0" marB="0"/>
                </a:tc>
                <a:tc gridSpan="7">
                  <a:txBody>
                    <a:bodyPr/>
                    <a:lstStyle/>
                    <a:p>
                      <a:r>
                        <a:rPr lang="ka-GE" sz="1600" b="1" kern="1200" dirty="0" smtClean="0">
                          <a:solidFill>
                            <a:schemeClr val="lt1"/>
                          </a:solidFill>
                          <a:latin typeface="+mn-lt"/>
                          <a:ea typeface="+mn-ea"/>
                          <a:cs typeface="+mn-cs"/>
                        </a:rPr>
                        <a:t>პროცენტული მაჩვენებლები</a:t>
                      </a:r>
                      <a:endParaRPr lang="en-US" sz="1600" dirty="0"/>
                    </a:p>
                  </a:txBody>
                  <a:tcPr marL="121920" marR="121920"/>
                </a:tc>
                <a:tc hMerge="1">
                  <a:txBody>
                    <a:bodyPr/>
                    <a:lstStyle/>
                    <a:p>
                      <a:endParaRPr lang="en-US" sz="1600" dirty="0"/>
                    </a:p>
                  </a:txBody>
                  <a:tcPr/>
                </a:tc>
                <a:tc hMerge="1">
                  <a:txBody>
                    <a:bodyPr/>
                    <a:lstStyle/>
                    <a:p>
                      <a:endParaRPr lang="en-US" sz="1600" dirty="0"/>
                    </a:p>
                  </a:txBody>
                  <a:tcPr/>
                </a:tc>
                <a:tc hMerge="1">
                  <a:txBody>
                    <a:bodyPr/>
                    <a:lstStyle/>
                    <a:p>
                      <a:endParaRPr lang="en-US" sz="1600" dirty="0"/>
                    </a:p>
                  </a:txBody>
                  <a:tcPr/>
                </a:tc>
                <a:tc hMerge="1">
                  <a:txBody>
                    <a:bodyPr/>
                    <a:lstStyle/>
                    <a:p>
                      <a:endParaRPr lang="en-US" sz="1600" dirty="0"/>
                    </a:p>
                  </a:txBody>
                  <a:tcPr/>
                </a:tc>
                <a:tc hMerge="1">
                  <a:txBody>
                    <a:bodyPr/>
                    <a:lstStyle/>
                    <a:p>
                      <a:endParaRPr lang="en-US" sz="1600" dirty="0"/>
                    </a:p>
                  </a:txBody>
                  <a:tcPr/>
                </a:tc>
                <a:tc hMerge="1">
                  <a:txBody>
                    <a:bodyPr/>
                    <a:lstStyle/>
                    <a:p>
                      <a:endParaRPr lang="en-US" sz="1600" dirty="0"/>
                    </a:p>
                  </a:txBody>
                  <a:tcPr/>
                </a:tc>
              </a:tr>
              <a:tr h="846905">
                <a:tc>
                  <a:txBody>
                    <a:bodyPr/>
                    <a:lstStyle/>
                    <a:p>
                      <a:endParaRPr lang="en-US" sz="1600" dirty="0"/>
                    </a:p>
                  </a:txBody>
                  <a:tcPr marL="121920" marR="121920"/>
                </a:tc>
                <a:tc>
                  <a:txBody>
                    <a:bodyPr/>
                    <a:lstStyle/>
                    <a:p>
                      <a:pPr marL="0" marR="0">
                        <a:lnSpc>
                          <a:spcPct val="115000"/>
                        </a:lnSpc>
                        <a:spcBef>
                          <a:spcPts val="0"/>
                        </a:spcBef>
                        <a:spcAft>
                          <a:spcPts val="0"/>
                        </a:spcAft>
                      </a:pPr>
                      <a:r>
                        <a:rPr lang="ka-GE" sz="1400" dirty="0">
                          <a:latin typeface="Sylfaen"/>
                          <a:ea typeface="Calibri"/>
                          <a:cs typeface="Times New Roman"/>
                        </a:rPr>
                        <a:t>ბავშვები/ასაკი</a:t>
                      </a:r>
                      <a:endParaRPr lang="en-US" sz="1400" dirty="0">
                        <a:latin typeface="Calibri"/>
                        <a:ea typeface="Calibri"/>
                        <a:cs typeface="Times New Roman"/>
                      </a:endParaRPr>
                    </a:p>
                  </a:txBody>
                  <a:tcPr marT="0" marB="0"/>
                </a:tc>
                <a:tc gridSpan="2">
                  <a:txBody>
                    <a:bodyPr/>
                    <a:lstStyle/>
                    <a:p>
                      <a:pPr algn="ctr"/>
                      <a:r>
                        <a:rPr lang="en-US" sz="1400" kern="1200" dirty="0" smtClean="0">
                          <a:solidFill>
                            <a:schemeClr val="dk1"/>
                          </a:solidFill>
                          <a:latin typeface="+mn-lt"/>
                          <a:ea typeface="+mn-ea"/>
                          <a:cs typeface="+mn-cs"/>
                        </a:rPr>
                        <a:t>Stunting</a:t>
                      </a:r>
                    </a:p>
                    <a:p>
                      <a:pPr algn="ctr"/>
                      <a:r>
                        <a:rPr lang="en-US" sz="1400" kern="1200" dirty="0" smtClean="0">
                          <a:solidFill>
                            <a:schemeClr val="dk1"/>
                          </a:solidFill>
                          <a:latin typeface="+mn-lt"/>
                          <a:ea typeface="+mn-ea"/>
                          <a:cs typeface="+mn-cs"/>
                        </a:rPr>
                        <a:t>Height-for-age</a:t>
                      </a:r>
                    </a:p>
                    <a:p>
                      <a:pPr algn="ctr"/>
                      <a:r>
                        <a:rPr lang="ka-GE" sz="1400" kern="1200" dirty="0" smtClean="0">
                          <a:solidFill>
                            <a:schemeClr val="dk1"/>
                          </a:solidFill>
                          <a:latin typeface="+mn-lt"/>
                          <a:ea typeface="+mn-ea"/>
                          <a:cs typeface="+mn-cs"/>
                        </a:rPr>
                        <a:t>ზრდაში ჩამორჩენა</a:t>
                      </a:r>
                      <a:endParaRPr lang="en-US" sz="1400" dirty="0">
                        <a:latin typeface="Calibri"/>
                        <a:ea typeface="Calibri"/>
                        <a:cs typeface="Times New Roman"/>
                      </a:endParaRPr>
                    </a:p>
                  </a:txBody>
                  <a:tcPr marT="0" marB="0"/>
                </a:tc>
                <a:tc hMerge="1">
                  <a:txBody>
                    <a:bodyPr/>
                    <a:lstStyle/>
                    <a:p>
                      <a:pPr marL="0" marR="0" algn="ctr">
                        <a:lnSpc>
                          <a:spcPct val="115000"/>
                        </a:lnSpc>
                        <a:spcBef>
                          <a:spcPts val="0"/>
                        </a:spcBef>
                        <a:spcAft>
                          <a:spcPts val="0"/>
                        </a:spcAft>
                      </a:pPr>
                      <a:endParaRPr lang="en-US" sz="1200" dirty="0">
                        <a:latin typeface="Calibri"/>
                        <a:ea typeface="Calibri"/>
                        <a:cs typeface="Times New Roman"/>
                      </a:endParaRPr>
                    </a:p>
                  </a:txBody>
                  <a:tcPr marL="68580" marR="68580" marT="0" marB="0"/>
                </a:tc>
                <a:tc gridSpan="2">
                  <a:txBody>
                    <a:bodyPr/>
                    <a:lstStyle/>
                    <a:p>
                      <a:pPr algn="ctr"/>
                      <a:r>
                        <a:rPr lang="en-US" sz="1400" kern="1200" dirty="0" smtClean="0">
                          <a:solidFill>
                            <a:schemeClr val="dk1"/>
                          </a:solidFill>
                          <a:latin typeface="+mn-lt"/>
                          <a:ea typeface="+mn-ea"/>
                          <a:cs typeface="+mn-cs"/>
                        </a:rPr>
                        <a:t>Wasting</a:t>
                      </a:r>
                    </a:p>
                    <a:p>
                      <a:pPr algn="ctr"/>
                      <a:r>
                        <a:rPr lang="en-US" sz="1400" kern="1200" dirty="0" smtClean="0">
                          <a:solidFill>
                            <a:schemeClr val="dk1"/>
                          </a:solidFill>
                          <a:latin typeface="+mn-lt"/>
                          <a:ea typeface="+mn-ea"/>
                          <a:cs typeface="+mn-cs"/>
                        </a:rPr>
                        <a:t>Weight-for-height</a:t>
                      </a:r>
                    </a:p>
                    <a:p>
                      <a:pPr algn="ctr"/>
                      <a:r>
                        <a:rPr lang="ka-GE" sz="1400" kern="1200" dirty="0" smtClean="0">
                          <a:solidFill>
                            <a:schemeClr val="dk1"/>
                          </a:solidFill>
                          <a:latin typeface="+mn-lt"/>
                          <a:ea typeface="+mn-ea"/>
                          <a:cs typeface="+mn-cs"/>
                        </a:rPr>
                        <a:t>გამოფიტვა</a:t>
                      </a:r>
                      <a:endParaRPr lang="en-US" sz="1400" kern="1200" dirty="0" smtClean="0">
                        <a:solidFill>
                          <a:schemeClr val="dk1"/>
                        </a:solidFill>
                        <a:latin typeface="+mn-lt"/>
                        <a:ea typeface="+mn-ea"/>
                        <a:cs typeface="+mn-cs"/>
                      </a:endParaRPr>
                    </a:p>
                  </a:txBody>
                  <a:tcPr marT="0" marB="0"/>
                </a:tc>
                <a:tc hMerge="1">
                  <a:txBody>
                    <a:bodyPr/>
                    <a:lstStyle/>
                    <a:p>
                      <a:pPr marL="0" marR="0" algn="ctr">
                        <a:lnSpc>
                          <a:spcPct val="115000"/>
                        </a:lnSpc>
                        <a:spcBef>
                          <a:spcPts val="0"/>
                        </a:spcBef>
                        <a:spcAft>
                          <a:spcPts val="0"/>
                        </a:spcAft>
                      </a:pPr>
                      <a:endParaRPr lang="en-US" sz="1200" dirty="0">
                        <a:latin typeface="Calibri"/>
                        <a:ea typeface="Calibri"/>
                        <a:cs typeface="Times New Roman"/>
                      </a:endParaRPr>
                    </a:p>
                  </a:txBody>
                  <a:tcPr marL="68580" marR="68580" marT="0" marB="0"/>
                </a:tc>
                <a:tc gridSpan="2">
                  <a:txBody>
                    <a:bodyPr/>
                    <a:lstStyle/>
                    <a:p>
                      <a:pPr algn="ctr"/>
                      <a:r>
                        <a:rPr lang="en-US" sz="1400" kern="1200" dirty="0" smtClean="0">
                          <a:solidFill>
                            <a:schemeClr val="dk1"/>
                          </a:solidFill>
                          <a:latin typeface="+mn-lt"/>
                          <a:ea typeface="+mn-ea"/>
                          <a:cs typeface="+mn-cs"/>
                        </a:rPr>
                        <a:t>Underweight</a:t>
                      </a:r>
                    </a:p>
                    <a:p>
                      <a:pPr algn="ctr"/>
                      <a:r>
                        <a:rPr lang="en-US" sz="1400" kern="1200" dirty="0" smtClean="0">
                          <a:solidFill>
                            <a:schemeClr val="dk1"/>
                          </a:solidFill>
                          <a:latin typeface="+mn-lt"/>
                          <a:ea typeface="+mn-ea"/>
                          <a:cs typeface="+mn-cs"/>
                        </a:rPr>
                        <a:t>Weight-for-age</a:t>
                      </a:r>
                    </a:p>
                    <a:p>
                      <a:pPr algn="ctr"/>
                      <a:r>
                        <a:rPr lang="ka-GE" sz="1400" kern="1200" dirty="0" smtClean="0">
                          <a:solidFill>
                            <a:schemeClr val="dk1"/>
                          </a:solidFill>
                          <a:latin typeface="+mn-lt"/>
                          <a:ea typeface="+mn-ea"/>
                          <a:cs typeface="+mn-cs"/>
                        </a:rPr>
                        <a:t>ნაკლები წონა</a:t>
                      </a:r>
                      <a:endParaRPr lang="en-US" sz="1400" dirty="0">
                        <a:latin typeface="Calibri"/>
                        <a:ea typeface="Calibri"/>
                        <a:cs typeface="Times New Roman"/>
                      </a:endParaRPr>
                    </a:p>
                  </a:txBody>
                  <a:tcPr marT="0" marB="0"/>
                </a:tc>
                <a:tc hMerge="1">
                  <a:txBody>
                    <a:bodyPr/>
                    <a:lstStyle/>
                    <a:p>
                      <a:pPr marL="0" marR="0" algn="ctr">
                        <a:lnSpc>
                          <a:spcPct val="115000"/>
                        </a:lnSpc>
                        <a:spcBef>
                          <a:spcPts val="0"/>
                        </a:spcBef>
                        <a:spcAft>
                          <a:spcPts val="0"/>
                        </a:spcAft>
                      </a:pPr>
                      <a:endParaRPr lang="en-US" sz="1200" dirty="0">
                        <a:latin typeface="Calibri"/>
                        <a:ea typeface="Calibri"/>
                        <a:cs typeface="Times New Roman"/>
                      </a:endParaRPr>
                    </a:p>
                  </a:txBody>
                  <a:tcPr marL="68580" marR="68580" marT="0" marB="0"/>
                </a:tc>
                <a:tc>
                  <a:txBody>
                    <a:bodyPr/>
                    <a:lstStyle/>
                    <a:p>
                      <a:pPr algn="ctr"/>
                      <a:r>
                        <a:rPr lang="en-US" sz="1400" kern="1200" dirty="0" smtClean="0">
                          <a:solidFill>
                            <a:schemeClr val="dk1"/>
                          </a:solidFill>
                          <a:latin typeface="+mn-lt"/>
                          <a:ea typeface="+mn-ea"/>
                          <a:cs typeface="+mn-cs"/>
                        </a:rPr>
                        <a:t>Overweight</a:t>
                      </a:r>
                    </a:p>
                    <a:p>
                      <a:pPr algn="ctr"/>
                      <a:r>
                        <a:rPr lang="en-US" sz="1400" kern="1200" dirty="0" smtClean="0">
                          <a:solidFill>
                            <a:schemeClr val="dk1"/>
                          </a:solidFill>
                          <a:latin typeface="+mn-lt"/>
                          <a:ea typeface="+mn-ea"/>
                          <a:cs typeface="+mn-cs"/>
                        </a:rPr>
                        <a:t>Weight-for-height</a:t>
                      </a:r>
                    </a:p>
                    <a:p>
                      <a:pPr algn="ctr"/>
                      <a:r>
                        <a:rPr lang="ka-GE" sz="1400" kern="1200" dirty="0" smtClean="0">
                          <a:solidFill>
                            <a:schemeClr val="dk1"/>
                          </a:solidFill>
                          <a:latin typeface="+mn-lt"/>
                          <a:ea typeface="+mn-ea"/>
                          <a:cs typeface="+mn-cs"/>
                        </a:rPr>
                        <a:t>ჭარბი წონა</a:t>
                      </a:r>
                      <a:endParaRPr lang="en-US" sz="1400" dirty="0">
                        <a:latin typeface="Calibri"/>
                        <a:ea typeface="Calibri"/>
                        <a:cs typeface="Times New Roman"/>
                      </a:endParaRPr>
                    </a:p>
                  </a:txBody>
                  <a:tcPr marT="0" marB="0"/>
                </a:tc>
              </a:tr>
              <a:tr h="746733">
                <a:tc>
                  <a:txBody>
                    <a:bodyPr/>
                    <a:lstStyle/>
                    <a:p>
                      <a:endParaRPr lang="en-US" sz="1600"/>
                    </a:p>
                  </a:txBody>
                  <a:tcPr marL="121920" marR="121920"/>
                </a:tc>
                <a:tc>
                  <a:txBody>
                    <a:bodyPr/>
                    <a:lstStyle/>
                    <a:p>
                      <a:endParaRPr lang="en-US" sz="1600"/>
                    </a:p>
                  </a:txBody>
                  <a:tcPr marL="121920" marR="121920"/>
                </a:tc>
                <a:tc>
                  <a:txBody>
                    <a:bodyPr/>
                    <a:lstStyle/>
                    <a:p>
                      <a:pPr marL="0" marR="0" algn="ctr">
                        <a:lnSpc>
                          <a:spcPct val="115000"/>
                        </a:lnSpc>
                        <a:spcBef>
                          <a:spcPts val="0"/>
                        </a:spcBef>
                        <a:spcAft>
                          <a:spcPts val="0"/>
                        </a:spcAft>
                      </a:pPr>
                      <a:r>
                        <a:rPr lang="en-US" sz="1400" dirty="0">
                          <a:latin typeface="Helvetica-Narrow"/>
                          <a:ea typeface="Calibri"/>
                          <a:cs typeface="Helvetica-Narrow"/>
                        </a:rPr>
                        <a:t>&lt; -3 Z-scores</a:t>
                      </a:r>
                      <a:endParaRPr lang="en-US" sz="1400" dirty="0">
                        <a:latin typeface="Calibri"/>
                        <a:ea typeface="Calibri"/>
                        <a:cs typeface="Times New Roman"/>
                      </a:endParaRPr>
                    </a:p>
                    <a:p>
                      <a:pPr marL="0" marR="0" algn="ctr">
                        <a:lnSpc>
                          <a:spcPct val="115000"/>
                        </a:lnSpc>
                        <a:spcBef>
                          <a:spcPts val="0"/>
                        </a:spcBef>
                        <a:spcAft>
                          <a:spcPts val="0"/>
                        </a:spcAft>
                      </a:pPr>
                      <a:r>
                        <a:rPr lang="ka-GE" sz="1400" dirty="0">
                          <a:latin typeface="Sylfaen"/>
                          <a:ea typeface="Calibri"/>
                          <a:cs typeface="Helvetica-Narrow"/>
                        </a:rPr>
                        <a:t>მწვავე</a:t>
                      </a:r>
                      <a:endParaRPr lang="en-US" sz="1400" dirty="0">
                        <a:latin typeface="Calibri"/>
                        <a:ea typeface="Calibri"/>
                        <a:cs typeface="Times New Roman"/>
                      </a:endParaRPr>
                    </a:p>
                  </a:txBody>
                  <a:tcPr marT="0" marB="0"/>
                </a:tc>
                <a:tc>
                  <a:txBody>
                    <a:bodyPr/>
                    <a:lstStyle/>
                    <a:p>
                      <a:pPr marL="0" marR="0">
                        <a:lnSpc>
                          <a:spcPct val="115000"/>
                        </a:lnSpc>
                        <a:spcBef>
                          <a:spcPts val="0"/>
                        </a:spcBef>
                        <a:spcAft>
                          <a:spcPts val="0"/>
                        </a:spcAft>
                      </a:pPr>
                      <a:r>
                        <a:rPr lang="en-US" sz="1400">
                          <a:latin typeface="Helvetica-Narrow"/>
                          <a:ea typeface="Calibri"/>
                          <a:cs typeface="Helvetica-Narrow"/>
                        </a:rPr>
                        <a:t>&lt; -2 Z-scores*</a:t>
                      </a:r>
                      <a:endParaRPr lang="en-US" sz="1400">
                        <a:latin typeface="Calibri"/>
                        <a:ea typeface="Calibri"/>
                        <a:cs typeface="Times New Roman"/>
                      </a:endParaRPr>
                    </a:p>
                  </a:txBody>
                  <a:tcPr marT="0" marB="0"/>
                </a:tc>
                <a:tc>
                  <a:txBody>
                    <a:bodyPr/>
                    <a:lstStyle/>
                    <a:p>
                      <a:pPr marL="0" marR="0">
                        <a:lnSpc>
                          <a:spcPct val="115000"/>
                        </a:lnSpc>
                        <a:spcBef>
                          <a:spcPts val="0"/>
                        </a:spcBef>
                        <a:spcAft>
                          <a:spcPts val="0"/>
                        </a:spcAft>
                      </a:pPr>
                      <a:r>
                        <a:rPr lang="en-US" sz="1400">
                          <a:latin typeface="Helvetica-Narrow"/>
                          <a:ea typeface="Calibri"/>
                          <a:cs typeface="Helvetica-Narrow"/>
                        </a:rPr>
                        <a:t>&lt; -3 Z-scores</a:t>
                      </a:r>
                      <a:endParaRPr lang="en-US" sz="1400">
                        <a:latin typeface="Calibri"/>
                        <a:ea typeface="Calibri"/>
                        <a:cs typeface="Times New Roman"/>
                      </a:endParaRPr>
                    </a:p>
                    <a:p>
                      <a:pPr marL="0" marR="0">
                        <a:lnSpc>
                          <a:spcPct val="115000"/>
                        </a:lnSpc>
                        <a:spcBef>
                          <a:spcPts val="0"/>
                        </a:spcBef>
                        <a:spcAft>
                          <a:spcPts val="0"/>
                        </a:spcAft>
                      </a:pPr>
                      <a:r>
                        <a:rPr lang="ka-GE" sz="1400">
                          <a:latin typeface="Sylfaen"/>
                          <a:ea typeface="Calibri"/>
                          <a:cs typeface="Helvetica-Narrow"/>
                        </a:rPr>
                        <a:t>მწვავე</a:t>
                      </a:r>
                      <a:endParaRPr lang="en-US" sz="1400">
                        <a:latin typeface="Calibri"/>
                        <a:ea typeface="Calibri"/>
                        <a:cs typeface="Times New Roman"/>
                      </a:endParaRPr>
                    </a:p>
                  </a:txBody>
                  <a:tcPr marT="0" marB="0"/>
                </a:tc>
                <a:tc>
                  <a:txBody>
                    <a:bodyPr/>
                    <a:lstStyle/>
                    <a:p>
                      <a:pPr marL="0" marR="0">
                        <a:lnSpc>
                          <a:spcPct val="115000"/>
                        </a:lnSpc>
                        <a:spcBef>
                          <a:spcPts val="0"/>
                        </a:spcBef>
                        <a:spcAft>
                          <a:spcPts val="0"/>
                        </a:spcAft>
                      </a:pPr>
                      <a:r>
                        <a:rPr lang="en-US" sz="1400">
                          <a:latin typeface="Helvetica-Narrow"/>
                          <a:ea typeface="Calibri"/>
                          <a:cs typeface="Helvetica-Narrow"/>
                        </a:rPr>
                        <a:t>&lt; -2 Z-scores*</a:t>
                      </a:r>
                      <a:endParaRPr lang="en-US" sz="1400">
                        <a:latin typeface="Calibri"/>
                        <a:ea typeface="Calibri"/>
                        <a:cs typeface="Times New Roman"/>
                      </a:endParaRPr>
                    </a:p>
                  </a:txBody>
                  <a:tcPr marT="0" marB="0"/>
                </a:tc>
                <a:tc>
                  <a:txBody>
                    <a:bodyPr/>
                    <a:lstStyle/>
                    <a:p>
                      <a:pPr marL="0" marR="0">
                        <a:lnSpc>
                          <a:spcPct val="115000"/>
                        </a:lnSpc>
                        <a:spcBef>
                          <a:spcPts val="0"/>
                        </a:spcBef>
                        <a:spcAft>
                          <a:spcPts val="0"/>
                        </a:spcAft>
                      </a:pPr>
                      <a:r>
                        <a:rPr lang="en-US" sz="1400">
                          <a:latin typeface="Helvetica-Narrow"/>
                          <a:ea typeface="Calibri"/>
                          <a:cs typeface="Helvetica-Narrow"/>
                        </a:rPr>
                        <a:t>&lt; -3 Z-scores</a:t>
                      </a:r>
                      <a:endParaRPr lang="en-US" sz="1400">
                        <a:latin typeface="Calibri"/>
                        <a:ea typeface="Calibri"/>
                        <a:cs typeface="Times New Roman"/>
                      </a:endParaRPr>
                    </a:p>
                    <a:p>
                      <a:pPr marL="0" marR="0">
                        <a:lnSpc>
                          <a:spcPct val="115000"/>
                        </a:lnSpc>
                        <a:spcBef>
                          <a:spcPts val="0"/>
                        </a:spcBef>
                        <a:spcAft>
                          <a:spcPts val="0"/>
                        </a:spcAft>
                      </a:pPr>
                      <a:r>
                        <a:rPr lang="ka-GE" sz="1400">
                          <a:latin typeface="Sylfaen"/>
                          <a:ea typeface="Calibri"/>
                          <a:cs typeface="Helvetica-Narrow"/>
                        </a:rPr>
                        <a:t>მწვავე</a:t>
                      </a:r>
                      <a:endParaRPr lang="en-US" sz="1400">
                        <a:latin typeface="Calibri"/>
                        <a:ea typeface="Calibri"/>
                        <a:cs typeface="Times New Roman"/>
                      </a:endParaRPr>
                    </a:p>
                  </a:txBody>
                  <a:tcPr marT="0" marB="0"/>
                </a:tc>
                <a:tc>
                  <a:txBody>
                    <a:bodyPr/>
                    <a:lstStyle/>
                    <a:p>
                      <a:pPr marL="0" marR="0">
                        <a:lnSpc>
                          <a:spcPct val="115000"/>
                        </a:lnSpc>
                        <a:spcBef>
                          <a:spcPts val="0"/>
                        </a:spcBef>
                        <a:spcAft>
                          <a:spcPts val="0"/>
                        </a:spcAft>
                      </a:pPr>
                      <a:r>
                        <a:rPr lang="en-US" sz="1400">
                          <a:latin typeface="Helvetica-Narrow"/>
                          <a:ea typeface="Calibri"/>
                          <a:cs typeface="Helvetica-Narrow"/>
                        </a:rPr>
                        <a:t>&lt; -2 Z-scores*</a:t>
                      </a:r>
                      <a:endParaRPr lang="en-US" sz="1400">
                        <a:latin typeface="Calibri"/>
                        <a:ea typeface="Calibri"/>
                        <a:cs typeface="Times New Roman"/>
                      </a:endParaRPr>
                    </a:p>
                  </a:txBody>
                  <a:tcPr marT="0" marB="0"/>
                </a:tc>
                <a:tc>
                  <a:txBody>
                    <a:bodyPr/>
                    <a:lstStyle/>
                    <a:p>
                      <a:pPr marL="0" marR="0">
                        <a:lnSpc>
                          <a:spcPct val="115000"/>
                        </a:lnSpc>
                        <a:spcBef>
                          <a:spcPts val="0"/>
                        </a:spcBef>
                        <a:spcAft>
                          <a:spcPts val="0"/>
                        </a:spcAft>
                      </a:pPr>
                      <a:r>
                        <a:rPr lang="en-US" sz="1400" dirty="0">
                          <a:latin typeface="Helvetica-Narrow"/>
                          <a:ea typeface="Calibri"/>
                          <a:cs typeface="Helvetica-Narrow"/>
                        </a:rPr>
                        <a:t>&gt; +2 Z-scores</a:t>
                      </a:r>
                      <a:endParaRPr lang="en-US" sz="1400" dirty="0">
                        <a:latin typeface="Calibri"/>
                        <a:ea typeface="Calibri"/>
                        <a:cs typeface="Times New Roman"/>
                      </a:endParaRPr>
                    </a:p>
                  </a:txBody>
                  <a:tcPr marT="0" marB="0"/>
                </a:tc>
              </a:tr>
              <a:tr h="332387">
                <a:tc>
                  <a:txBody>
                    <a:bodyPr/>
                    <a:lstStyle/>
                    <a:p>
                      <a:r>
                        <a:rPr lang="en-US" sz="1600" dirty="0" smtClean="0"/>
                        <a:t>1</a:t>
                      </a:r>
                      <a:endParaRPr lang="en-US" sz="1600" dirty="0"/>
                    </a:p>
                  </a:txBody>
                  <a:tcPr marL="121920" marR="121920"/>
                </a:tc>
                <a:tc>
                  <a:txBody>
                    <a:bodyPr/>
                    <a:lstStyle/>
                    <a:p>
                      <a:r>
                        <a:rPr lang="en-US" sz="1600" kern="1200" dirty="0" smtClean="0">
                          <a:solidFill>
                            <a:schemeClr val="dk1"/>
                          </a:solidFill>
                          <a:latin typeface="+mn-lt"/>
                          <a:ea typeface="+mn-ea"/>
                          <a:cs typeface="+mn-cs"/>
                        </a:rPr>
                        <a:t>12-23 </a:t>
                      </a:r>
                      <a:r>
                        <a:rPr lang="ka-GE" sz="1600" kern="1200" dirty="0" smtClean="0">
                          <a:solidFill>
                            <a:schemeClr val="dk1"/>
                          </a:solidFill>
                          <a:latin typeface="+mn-lt"/>
                          <a:ea typeface="+mn-ea"/>
                          <a:cs typeface="+mn-cs"/>
                        </a:rPr>
                        <a:t>თვე</a:t>
                      </a:r>
                      <a:r>
                        <a:rPr lang="en-US" sz="1600" kern="1200" dirty="0" smtClean="0">
                          <a:solidFill>
                            <a:schemeClr val="dk1"/>
                          </a:solidFill>
                          <a:latin typeface="+mn-lt"/>
                          <a:ea typeface="+mn-ea"/>
                          <a:cs typeface="+mn-cs"/>
                        </a:rPr>
                        <a:t> </a:t>
                      </a:r>
                      <a:endParaRPr lang="en-US" sz="1600" dirty="0"/>
                    </a:p>
                  </a:txBody>
                  <a:tcPr marL="121920" marR="121920"/>
                </a:tc>
                <a:tc>
                  <a:txBody>
                    <a:bodyPr/>
                    <a:lstStyle/>
                    <a:p>
                      <a:endParaRPr lang="en-US" dirty="0"/>
                    </a:p>
                  </a:txBody>
                  <a:tcPr marL="121920" marR="121920"/>
                </a:tc>
                <a:tc>
                  <a:txBody>
                    <a:bodyPr/>
                    <a:lstStyle/>
                    <a:p>
                      <a:endParaRPr lang="en-US"/>
                    </a:p>
                  </a:txBody>
                  <a:tcPr marL="121920" marR="121920"/>
                </a:tc>
                <a:tc>
                  <a:txBody>
                    <a:bodyPr/>
                    <a:lstStyle/>
                    <a:p>
                      <a:endParaRPr lang="en-US"/>
                    </a:p>
                  </a:txBody>
                  <a:tcPr marL="121920" marR="121920"/>
                </a:tc>
                <a:tc>
                  <a:txBody>
                    <a:bodyPr/>
                    <a:lstStyle/>
                    <a:p>
                      <a:endParaRPr lang="en-US"/>
                    </a:p>
                  </a:txBody>
                  <a:tcPr marL="121920" marR="121920"/>
                </a:tc>
                <a:tc>
                  <a:txBody>
                    <a:bodyPr/>
                    <a:lstStyle/>
                    <a:p>
                      <a:endParaRPr lang="en-US"/>
                    </a:p>
                  </a:txBody>
                  <a:tcPr marL="121920" marR="121920"/>
                </a:tc>
                <a:tc>
                  <a:txBody>
                    <a:bodyPr/>
                    <a:lstStyle/>
                    <a:p>
                      <a:endParaRPr lang="en-US"/>
                    </a:p>
                  </a:txBody>
                  <a:tcPr marL="121920" marR="121920"/>
                </a:tc>
                <a:tc>
                  <a:txBody>
                    <a:bodyPr/>
                    <a:lstStyle/>
                    <a:p>
                      <a:endParaRPr lang="en-US" dirty="0"/>
                    </a:p>
                  </a:txBody>
                  <a:tcPr marL="121920" marR="121920"/>
                </a:tc>
              </a:tr>
              <a:tr h="332387">
                <a:tc>
                  <a:txBody>
                    <a:bodyPr/>
                    <a:lstStyle/>
                    <a:p>
                      <a:endParaRPr lang="en-US" sz="1600" dirty="0"/>
                    </a:p>
                  </a:txBody>
                  <a:tcPr marL="121920" marR="121920"/>
                </a:tc>
                <a:tc>
                  <a:txBody>
                    <a:bodyPr/>
                    <a:lstStyle/>
                    <a:p>
                      <a:pPr algn="r"/>
                      <a:r>
                        <a:rPr lang="ka-GE" sz="1600" dirty="0" smtClean="0"/>
                        <a:t>სულ</a:t>
                      </a:r>
                      <a:endParaRPr lang="en-US" sz="1600" dirty="0"/>
                    </a:p>
                  </a:txBody>
                  <a:tcPr marL="121920" marR="121920"/>
                </a:tc>
                <a:tc>
                  <a:txBody>
                    <a:bodyPr/>
                    <a:lstStyle/>
                    <a:p>
                      <a:pPr algn="ctr"/>
                      <a:r>
                        <a:rPr lang="en-US" sz="1800" b="1" kern="1200" dirty="0" smtClean="0">
                          <a:solidFill>
                            <a:srgbClr val="C00000"/>
                          </a:solidFill>
                          <a:latin typeface="+mn-lt"/>
                          <a:ea typeface="+mn-ea"/>
                          <a:cs typeface="+mn-cs"/>
                        </a:rPr>
                        <a:t>1.3</a:t>
                      </a:r>
                      <a:endParaRPr lang="en-US" sz="1600" b="1" dirty="0">
                        <a:solidFill>
                          <a:srgbClr val="C00000"/>
                        </a:solidFill>
                      </a:endParaRPr>
                    </a:p>
                  </a:txBody>
                  <a:tcPr marL="121920" marR="121920"/>
                </a:tc>
                <a:tc>
                  <a:txBody>
                    <a:bodyPr/>
                    <a:lstStyle/>
                    <a:p>
                      <a:pPr algn="ctr"/>
                      <a:r>
                        <a:rPr lang="ka-GE" sz="1800" b="1" kern="1200" dirty="0" smtClean="0">
                          <a:solidFill>
                            <a:srgbClr val="C00000"/>
                          </a:solidFill>
                          <a:latin typeface="+mn-lt"/>
                          <a:ea typeface="+mn-ea"/>
                          <a:cs typeface="+mn-cs"/>
                        </a:rPr>
                        <a:t>10.7</a:t>
                      </a:r>
                      <a:endParaRPr lang="en-US" sz="1600" b="1" dirty="0">
                        <a:solidFill>
                          <a:srgbClr val="C00000"/>
                        </a:solidFill>
                      </a:endParaRPr>
                    </a:p>
                  </a:txBody>
                  <a:tcPr marL="121920" marR="121920"/>
                </a:tc>
                <a:tc>
                  <a:txBody>
                    <a:bodyPr/>
                    <a:lstStyle/>
                    <a:p>
                      <a:pPr algn="ctr"/>
                      <a:r>
                        <a:rPr lang="ka-GE" sz="1800" b="1" kern="1200" dirty="0" smtClean="0">
                          <a:solidFill>
                            <a:srgbClr val="C00000"/>
                          </a:solidFill>
                          <a:latin typeface="+mn-lt"/>
                          <a:ea typeface="+mn-ea"/>
                          <a:cs typeface="+mn-cs"/>
                        </a:rPr>
                        <a:t>0.4</a:t>
                      </a:r>
                      <a:endParaRPr lang="en-US" sz="1600" b="1" dirty="0">
                        <a:solidFill>
                          <a:srgbClr val="C00000"/>
                        </a:solidFill>
                      </a:endParaRPr>
                    </a:p>
                  </a:txBody>
                  <a:tcPr marL="121920" marR="121920"/>
                </a:tc>
                <a:tc>
                  <a:txBody>
                    <a:bodyPr/>
                    <a:lstStyle/>
                    <a:p>
                      <a:pPr algn="ctr"/>
                      <a:r>
                        <a:rPr lang="ka-GE" sz="1800" b="1" kern="1200" dirty="0" smtClean="0">
                          <a:solidFill>
                            <a:srgbClr val="C00000"/>
                          </a:solidFill>
                          <a:latin typeface="+mn-lt"/>
                          <a:ea typeface="+mn-ea"/>
                          <a:cs typeface="+mn-cs"/>
                        </a:rPr>
                        <a:t>0.6</a:t>
                      </a:r>
                      <a:endParaRPr lang="en-US" sz="1600" b="1" dirty="0">
                        <a:solidFill>
                          <a:srgbClr val="C00000"/>
                        </a:solidFill>
                      </a:endParaRPr>
                    </a:p>
                  </a:txBody>
                  <a:tcPr marL="121920" marR="121920"/>
                </a:tc>
                <a:tc>
                  <a:txBody>
                    <a:bodyPr/>
                    <a:lstStyle/>
                    <a:p>
                      <a:pPr algn="ctr"/>
                      <a:r>
                        <a:rPr lang="ka-GE" sz="1800" b="1" kern="1200" dirty="0" smtClean="0">
                          <a:solidFill>
                            <a:srgbClr val="C00000"/>
                          </a:solidFill>
                          <a:latin typeface="+mn-lt"/>
                          <a:ea typeface="+mn-ea"/>
                          <a:cs typeface="+mn-cs"/>
                        </a:rPr>
                        <a:t>0.2</a:t>
                      </a:r>
                      <a:endParaRPr lang="en-US" sz="1600" b="1" dirty="0">
                        <a:solidFill>
                          <a:srgbClr val="C00000"/>
                        </a:solidFill>
                      </a:endParaRPr>
                    </a:p>
                  </a:txBody>
                  <a:tcPr marL="121920" marR="121920"/>
                </a:tc>
                <a:tc>
                  <a:txBody>
                    <a:bodyPr/>
                    <a:lstStyle/>
                    <a:p>
                      <a:pPr algn="ctr"/>
                      <a:r>
                        <a:rPr lang="ka-GE" sz="1800" b="1" kern="1200" dirty="0" smtClean="0">
                          <a:solidFill>
                            <a:srgbClr val="C00000"/>
                          </a:solidFill>
                          <a:latin typeface="+mn-lt"/>
                          <a:ea typeface="+mn-ea"/>
                          <a:cs typeface="+mn-cs"/>
                        </a:rPr>
                        <a:t>0.8</a:t>
                      </a:r>
                      <a:endParaRPr lang="en-US" sz="1600" b="1" dirty="0">
                        <a:solidFill>
                          <a:srgbClr val="C00000"/>
                        </a:solidFill>
                      </a:endParaRPr>
                    </a:p>
                  </a:txBody>
                  <a:tcPr marL="121920" marR="121920"/>
                </a:tc>
                <a:tc>
                  <a:txBody>
                    <a:bodyPr/>
                    <a:lstStyle/>
                    <a:p>
                      <a:pPr algn="ctr"/>
                      <a:r>
                        <a:rPr lang="ka-GE" sz="1800" b="1" kern="1200" dirty="0" smtClean="0">
                          <a:solidFill>
                            <a:srgbClr val="C00000"/>
                          </a:solidFill>
                          <a:latin typeface="+mn-lt"/>
                          <a:ea typeface="+mn-ea"/>
                          <a:cs typeface="+mn-cs"/>
                        </a:rPr>
                        <a:t>19.8</a:t>
                      </a:r>
                      <a:endParaRPr lang="en-US" sz="1600" b="1" dirty="0">
                        <a:solidFill>
                          <a:srgbClr val="C00000"/>
                        </a:solidFill>
                      </a:endParaRPr>
                    </a:p>
                  </a:txBody>
                  <a:tcPr marL="121920" marR="121920"/>
                </a:tc>
              </a:tr>
            </a:tbl>
          </a:graphicData>
        </a:graphic>
      </p:graphicFrame>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567376" y="1058883"/>
            <a:ext cx="11379200" cy="4419600"/>
          </a:xfrm>
        </p:spPr>
        <p:txBody>
          <a:bodyPr>
            <a:normAutofit fontScale="85000" lnSpcReduction="20000"/>
          </a:bodyPr>
          <a:lstStyle/>
          <a:p>
            <a:pPr algn="l"/>
            <a:r>
              <a:rPr lang="en-US" sz="1600" b="1" dirty="0" smtClean="0">
                <a:solidFill>
                  <a:srgbClr val="002060"/>
                </a:solidFill>
              </a:rPr>
              <a:t>5. </a:t>
            </a:r>
            <a:r>
              <a:rPr lang="ka-GE" sz="1600" b="1" dirty="0" err="1" smtClean="0">
                <a:solidFill>
                  <a:srgbClr val="002060"/>
                </a:solidFill>
              </a:rPr>
              <a:t>ანთროპომეტრული</a:t>
            </a:r>
            <a:r>
              <a:rPr lang="ka-GE" sz="1600" b="1" dirty="0" smtClean="0">
                <a:solidFill>
                  <a:srgbClr val="002060"/>
                </a:solidFill>
              </a:rPr>
              <a:t> გაზომვები</a:t>
            </a:r>
            <a:r>
              <a:rPr lang="en-US" sz="1600" b="1" dirty="0" smtClean="0">
                <a:solidFill>
                  <a:srgbClr val="002060"/>
                </a:solidFill>
              </a:rPr>
              <a:t> /</a:t>
            </a:r>
            <a:r>
              <a:rPr lang="en-US" sz="1600" dirty="0" smtClean="0">
                <a:solidFill>
                  <a:srgbClr val="002060"/>
                </a:solidFill>
              </a:rPr>
              <a:t> </a:t>
            </a:r>
            <a:r>
              <a:rPr lang="ka-GE" sz="1600" dirty="0" err="1" smtClean="0">
                <a:solidFill>
                  <a:srgbClr val="002060"/>
                </a:solidFill>
              </a:rPr>
              <a:t>მალნუტრიციის</a:t>
            </a:r>
            <a:r>
              <a:rPr lang="ka-GE" sz="1600" dirty="0" smtClean="0">
                <a:solidFill>
                  <a:srgbClr val="002060"/>
                </a:solidFill>
              </a:rPr>
              <a:t> გავრცელება</a:t>
            </a:r>
            <a:r>
              <a:rPr lang="en-US" sz="1600" dirty="0" smtClean="0">
                <a:solidFill>
                  <a:srgbClr val="002060"/>
                </a:solidFill>
              </a:rPr>
              <a:t> (2016)</a:t>
            </a:r>
          </a:p>
          <a:p>
            <a:pPr algn="l"/>
            <a:r>
              <a:rPr lang="en-US" sz="1600" b="1" dirty="0" smtClean="0">
                <a:solidFill>
                  <a:srgbClr val="002060"/>
                </a:solidFill>
              </a:rPr>
              <a:t>5.</a:t>
            </a:r>
            <a:r>
              <a:rPr lang="ka-GE" sz="1600" b="1" dirty="0" smtClean="0">
                <a:solidFill>
                  <a:srgbClr val="002060"/>
                </a:solidFill>
              </a:rPr>
              <a:t>2</a:t>
            </a:r>
            <a:r>
              <a:rPr lang="en-US" sz="1600" dirty="0" smtClean="0">
                <a:solidFill>
                  <a:srgbClr val="002060"/>
                </a:solidFill>
              </a:rPr>
              <a:t> </a:t>
            </a:r>
            <a:r>
              <a:rPr lang="ka-GE" sz="1600" dirty="0" smtClean="0">
                <a:solidFill>
                  <a:srgbClr val="002060"/>
                </a:solidFill>
              </a:rPr>
              <a:t>ცხრილი</a:t>
            </a:r>
            <a:r>
              <a:rPr lang="en-US" sz="1600" dirty="0" smtClean="0">
                <a:solidFill>
                  <a:srgbClr val="002060"/>
                </a:solidFill>
              </a:rPr>
              <a:t> </a:t>
            </a:r>
          </a:p>
          <a:p>
            <a:pPr algn="l"/>
            <a:endParaRPr lang="en-US" sz="1600" dirty="0" smtClean="0">
              <a:solidFill>
                <a:srgbClr val="002060"/>
              </a:solidFill>
            </a:endParaRPr>
          </a:p>
          <a:p>
            <a:pPr algn="l"/>
            <a:endParaRPr lang="en-US" sz="1200" dirty="0" smtClean="0">
              <a:solidFill>
                <a:srgbClr val="0070C0"/>
              </a:solidFill>
            </a:endParaRPr>
          </a:p>
          <a:p>
            <a:pPr algn="l"/>
            <a:endParaRPr lang="en-US" sz="1200" dirty="0" smtClean="0">
              <a:solidFill>
                <a:srgbClr val="0070C0"/>
              </a:solidFill>
            </a:endParaRPr>
          </a:p>
          <a:p>
            <a:pPr algn="l"/>
            <a:endParaRPr lang="en-US" sz="1200" dirty="0" smtClean="0">
              <a:solidFill>
                <a:srgbClr val="0070C0"/>
              </a:solidFill>
            </a:endParaRPr>
          </a:p>
          <a:p>
            <a:pPr algn="l"/>
            <a:endParaRPr lang="en-US" sz="1200" dirty="0" smtClean="0">
              <a:solidFill>
                <a:srgbClr val="0070C0"/>
              </a:solidFill>
            </a:endParaRPr>
          </a:p>
          <a:p>
            <a:pPr algn="l"/>
            <a:endParaRPr lang="en-US" sz="1200" dirty="0" smtClean="0">
              <a:solidFill>
                <a:srgbClr val="0070C0"/>
              </a:solidFill>
            </a:endParaRPr>
          </a:p>
          <a:p>
            <a:pPr algn="l"/>
            <a:endParaRPr lang="en-US" sz="1200" dirty="0" smtClean="0">
              <a:solidFill>
                <a:srgbClr val="0070C0"/>
              </a:solidFill>
            </a:endParaRPr>
          </a:p>
          <a:p>
            <a:pPr algn="l"/>
            <a:endParaRPr lang="en-US" sz="1200" dirty="0" smtClean="0">
              <a:solidFill>
                <a:srgbClr val="0070C0"/>
              </a:solidFill>
            </a:endParaRPr>
          </a:p>
          <a:p>
            <a:pPr algn="l"/>
            <a:endParaRPr lang="en-US" sz="1200" dirty="0" smtClean="0">
              <a:solidFill>
                <a:srgbClr val="0070C0"/>
              </a:solidFill>
            </a:endParaRPr>
          </a:p>
          <a:p>
            <a:pPr algn="l"/>
            <a:endParaRPr lang="en-US" sz="1200" dirty="0" smtClean="0">
              <a:solidFill>
                <a:srgbClr val="0070C0"/>
              </a:solidFill>
            </a:endParaRPr>
          </a:p>
          <a:p>
            <a:pPr algn="l"/>
            <a:endParaRPr lang="en-US" sz="1200" dirty="0" smtClean="0">
              <a:solidFill>
                <a:srgbClr val="0070C0"/>
              </a:solidFill>
            </a:endParaRPr>
          </a:p>
          <a:p>
            <a:pPr algn="l"/>
            <a:endParaRPr lang="ka-GE" sz="1200" dirty="0" smtClean="0">
              <a:solidFill>
                <a:srgbClr val="0070C0"/>
              </a:solidFill>
            </a:endParaRPr>
          </a:p>
          <a:p>
            <a:pPr algn="l"/>
            <a:endParaRPr lang="ka-GE" sz="1200" dirty="0" smtClean="0">
              <a:solidFill>
                <a:srgbClr val="0070C0"/>
              </a:solidFill>
            </a:endParaRPr>
          </a:p>
          <a:p>
            <a:pPr algn="l"/>
            <a:endParaRPr lang="ka-GE" sz="1200" dirty="0" smtClean="0">
              <a:solidFill>
                <a:srgbClr val="0070C0"/>
              </a:solidFill>
            </a:endParaRPr>
          </a:p>
          <a:p>
            <a:pPr algn="l"/>
            <a:endParaRPr lang="en-US" sz="1200" dirty="0" smtClean="0">
              <a:solidFill>
                <a:srgbClr val="0070C0"/>
              </a:solidFill>
            </a:endParaRPr>
          </a:p>
          <a:p>
            <a:pPr algn="l"/>
            <a:r>
              <a:rPr lang="en-US" sz="1600" dirty="0" smtClean="0"/>
              <a:t>* </a:t>
            </a:r>
            <a:r>
              <a:rPr lang="ka-GE" sz="1600" dirty="0" smtClean="0"/>
              <a:t>კატეგორია</a:t>
            </a:r>
            <a:r>
              <a:rPr lang="en-US" sz="1600" dirty="0" smtClean="0"/>
              <a:t> &lt;-2 Z-scores </a:t>
            </a:r>
            <a:r>
              <a:rPr lang="ka-GE" sz="1600" dirty="0" smtClean="0"/>
              <a:t> მოიცავს</a:t>
            </a:r>
            <a:r>
              <a:rPr lang="en-US" sz="1600" dirty="0" smtClean="0"/>
              <a:t> &lt;-3 Z-scores</a:t>
            </a:r>
            <a:endParaRPr lang="en-US" sz="1600" dirty="0" smtClean="0">
              <a:solidFill>
                <a:srgbClr val="002060"/>
              </a:solidFill>
            </a:endParaRPr>
          </a:p>
          <a:p>
            <a:pPr algn="l">
              <a:buFont typeface="Arial" charset="0"/>
              <a:buChar char="•"/>
            </a:pPr>
            <a:endParaRPr lang="en-US" sz="1600" dirty="0" smtClean="0"/>
          </a:p>
        </p:txBody>
      </p:sp>
      <p:graphicFrame>
        <p:nvGraphicFramePr>
          <p:cNvPr id="5" name="Table 4"/>
          <p:cNvGraphicFramePr>
            <a:graphicFrameLocks noGrp="1"/>
          </p:cNvGraphicFramePr>
          <p:nvPr/>
        </p:nvGraphicFramePr>
        <p:xfrm>
          <a:off x="687450" y="1766455"/>
          <a:ext cx="9855200" cy="2499360"/>
        </p:xfrm>
        <a:graphic>
          <a:graphicData uri="http://schemas.openxmlformats.org/drawingml/2006/table">
            <a:tbl>
              <a:tblPr firstRow="1" bandRow="1">
                <a:tableStyleId>{5C22544A-7EE6-4342-B048-85BDC9FD1C3A}</a:tableStyleId>
              </a:tblPr>
              <a:tblGrid>
                <a:gridCol w="347829"/>
                <a:gridCol w="2202928"/>
                <a:gridCol w="2376843"/>
                <a:gridCol w="1642533"/>
                <a:gridCol w="1777800"/>
                <a:gridCol w="1507267"/>
              </a:tblGrid>
              <a:tr h="411480">
                <a:tc>
                  <a:txBody>
                    <a:bodyPr/>
                    <a:lstStyle/>
                    <a:p>
                      <a:r>
                        <a:rPr lang="en-US" sz="1600" dirty="0" smtClean="0"/>
                        <a:t>#</a:t>
                      </a:r>
                      <a:endParaRPr lang="en-US" sz="1600" dirty="0"/>
                    </a:p>
                  </a:txBody>
                  <a:tcPr marL="121920" marR="121920"/>
                </a:tc>
                <a:tc>
                  <a:txBody>
                    <a:bodyPr/>
                    <a:lstStyle/>
                    <a:p>
                      <a:pPr marL="0" marR="0">
                        <a:lnSpc>
                          <a:spcPct val="115000"/>
                        </a:lnSpc>
                        <a:spcBef>
                          <a:spcPts val="0"/>
                        </a:spcBef>
                        <a:spcAft>
                          <a:spcPts val="0"/>
                        </a:spcAft>
                      </a:pPr>
                      <a:r>
                        <a:rPr lang="ka-GE" sz="1400" dirty="0">
                          <a:latin typeface="Sylfaen"/>
                          <a:ea typeface="Calibri"/>
                          <a:cs typeface="Times New Roman"/>
                        </a:rPr>
                        <a:t>სამიზნე ჯგუფი</a:t>
                      </a:r>
                      <a:r>
                        <a:rPr lang="ka-GE" sz="1400" dirty="0">
                          <a:latin typeface="Calibri"/>
                          <a:ea typeface="Calibri"/>
                          <a:cs typeface="Times New Roman"/>
                        </a:rPr>
                        <a:t> </a:t>
                      </a:r>
                      <a:endParaRPr lang="en-US" sz="1400" dirty="0">
                        <a:latin typeface="Calibri"/>
                        <a:ea typeface="Calibri"/>
                        <a:cs typeface="Times New Roman"/>
                      </a:endParaRPr>
                    </a:p>
                  </a:txBody>
                  <a:tcPr marT="0" marB="0"/>
                </a:tc>
                <a:tc gridSpan="4">
                  <a:txBody>
                    <a:bodyPr/>
                    <a:lstStyle/>
                    <a:p>
                      <a:r>
                        <a:rPr lang="ka-GE" sz="1600" b="1" kern="1200" dirty="0" smtClean="0">
                          <a:solidFill>
                            <a:schemeClr val="lt1"/>
                          </a:solidFill>
                          <a:latin typeface="+mn-lt"/>
                          <a:ea typeface="+mn-ea"/>
                          <a:cs typeface="+mn-cs"/>
                        </a:rPr>
                        <a:t>პროცენტული მაჩვენებლები</a:t>
                      </a:r>
                      <a:endParaRPr lang="en-US" sz="1600" dirty="0"/>
                    </a:p>
                  </a:txBody>
                  <a:tcPr marL="121920" marR="121920"/>
                </a:tc>
                <a:tc hMerge="1">
                  <a:txBody>
                    <a:bodyPr/>
                    <a:lstStyle/>
                    <a:p>
                      <a:endParaRPr lang="en-US" dirty="0"/>
                    </a:p>
                  </a:txBody>
                  <a:tcPr/>
                </a:tc>
                <a:tc hMerge="1">
                  <a:txBody>
                    <a:bodyPr/>
                    <a:lstStyle/>
                    <a:p>
                      <a:endParaRPr lang="en-US" dirty="0"/>
                    </a:p>
                  </a:txBody>
                  <a:tcPr/>
                </a:tc>
                <a:tc hMerge="1">
                  <a:txBody>
                    <a:bodyPr/>
                    <a:lstStyle/>
                    <a:p>
                      <a:endParaRPr lang="en-US" dirty="0"/>
                    </a:p>
                  </a:txBody>
                  <a:tcPr/>
                </a:tc>
              </a:tr>
              <a:tr h="411480">
                <a:tc>
                  <a:txBody>
                    <a:bodyPr/>
                    <a:lstStyle/>
                    <a:p>
                      <a:endParaRPr lang="en-US" sz="1600"/>
                    </a:p>
                  </a:txBody>
                  <a:tcPr marL="121920" marR="121920"/>
                </a:tc>
                <a:tc>
                  <a:txBody>
                    <a:bodyPr/>
                    <a:lstStyle/>
                    <a:p>
                      <a:pPr marL="0" marR="0">
                        <a:lnSpc>
                          <a:spcPct val="115000"/>
                        </a:lnSpc>
                        <a:spcBef>
                          <a:spcPts val="0"/>
                        </a:spcBef>
                        <a:spcAft>
                          <a:spcPts val="0"/>
                        </a:spcAft>
                      </a:pPr>
                      <a:r>
                        <a:rPr lang="ka-GE" sz="1400" dirty="0">
                          <a:latin typeface="Sylfaen"/>
                          <a:ea typeface="Calibri"/>
                          <a:cs typeface="Times New Roman"/>
                        </a:rPr>
                        <a:t>ბავშვები/ასაკი</a:t>
                      </a:r>
                      <a:endParaRPr lang="en-US" sz="1400" dirty="0">
                        <a:latin typeface="Calibri"/>
                        <a:ea typeface="Calibri"/>
                        <a:cs typeface="Times New Roman"/>
                      </a:endParaRPr>
                    </a:p>
                  </a:txBody>
                  <a:tcPr marT="0" marB="0"/>
                </a:tc>
                <a:tc gridSpan="2">
                  <a:txBody>
                    <a:bodyPr/>
                    <a:lstStyle/>
                    <a:p>
                      <a:r>
                        <a:rPr lang="en-US" sz="1600" kern="1200" dirty="0" smtClean="0">
                          <a:solidFill>
                            <a:schemeClr val="dk1"/>
                          </a:solidFill>
                          <a:latin typeface="+mn-lt"/>
                          <a:ea typeface="+mn-ea"/>
                          <a:cs typeface="+mn-cs"/>
                        </a:rPr>
                        <a:t>BMI-for-age</a:t>
                      </a:r>
                      <a:endParaRPr lang="en-US" sz="1600" dirty="0"/>
                    </a:p>
                  </a:txBody>
                  <a:tcPr marL="121920" marR="121920"/>
                </a:tc>
                <a:tc hMerge="1">
                  <a:txBody>
                    <a:bodyPr/>
                    <a:lstStyle/>
                    <a:p>
                      <a:endParaRPr lang="en-US" dirty="0"/>
                    </a:p>
                  </a:txBody>
                  <a:tcPr/>
                </a:tc>
                <a:tc gridSpan="2">
                  <a:txBody>
                    <a:bodyPr/>
                    <a:lstStyle/>
                    <a:p>
                      <a:r>
                        <a:rPr lang="en-US" sz="1600" kern="1200" dirty="0" smtClean="0">
                          <a:solidFill>
                            <a:schemeClr val="dk1"/>
                          </a:solidFill>
                          <a:latin typeface="+mn-lt"/>
                          <a:ea typeface="+mn-ea"/>
                          <a:cs typeface="+mn-cs"/>
                        </a:rPr>
                        <a:t>BMI-for-age</a:t>
                      </a:r>
                      <a:endParaRPr lang="en-US" sz="1600" dirty="0"/>
                    </a:p>
                  </a:txBody>
                  <a:tcPr marL="121920" marR="121920"/>
                </a:tc>
                <a:tc hMerge="1">
                  <a:txBody>
                    <a:bodyPr/>
                    <a:lstStyle/>
                    <a:p>
                      <a:endParaRPr lang="en-US" dirty="0"/>
                    </a:p>
                  </a:txBody>
                  <a:tcPr/>
                </a:tc>
              </a:tr>
              <a:tr h="411480">
                <a:tc>
                  <a:txBody>
                    <a:bodyPr/>
                    <a:lstStyle/>
                    <a:p>
                      <a:endParaRPr lang="en-US" sz="1600"/>
                    </a:p>
                  </a:txBody>
                  <a:tcPr marL="121920" marR="121920"/>
                </a:tc>
                <a:tc>
                  <a:txBody>
                    <a:bodyPr/>
                    <a:lstStyle/>
                    <a:p>
                      <a:endParaRPr lang="en-US" sz="1600"/>
                    </a:p>
                  </a:txBody>
                  <a:tcPr marL="121920" marR="121920"/>
                </a:tc>
                <a:tc>
                  <a:txBody>
                    <a:bodyPr/>
                    <a:lstStyle/>
                    <a:p>
                      <a:r>
                        <a:rPr lang="en-US" sz="1600" kern="1200" dirty="0" smtClean="0">
                          <a:solidFill>
                            <a:schemeClr val="dk1"/>
                          </a:solidFill>
                          <a:latin typeface="+mn-lt"/>
                          <a:ea typeface="+mn-ea"/>
                          <a:cs typeface="+mn-cs"/>
                        </a:rPr>
                        <a:t>&lt; -3 Z-scores</a:t>
                      </a:r>
                    </a:p>
                    <a:p>
                      <a:r>
                        <a:rPr lang="en-US" sz="1600" kern="1200" dirty="0" smtClean="0">
                          <a:solidFill>
                            <a:schemeClr val="dk1"/>
                          </a:solidFill>
                          <a:latin typeface="+mn-lt"/>
                          <a:ea typeface="+mn-ea"/>
                          <a:cs typeface="+mn-cs"/>
                        </a:rPr>
                        <a:t>Severe thinness</a:t>
                      </a:r>
                      <a:endParaRPr lang="ka-GE" sz="1600" kern="1200" dirty="0" smtClean="0">
                        <a:solidFill>
                          <a:schemeClr val="dk1"/>
                        </a:solidFill>
                        <a:latin typeface="+mn-lt"/>
                        <a:ea typeface="+mn-ea"/>
                        <a:cs typeface="+mn-cs"/>
                      </a:endParaRPr>
                    </a:p>
                    <a:p>
                      <a:r>
                        <a:rPr lang="ka-GE" sz="1400" kern="1200" dirty="0" smtClean="0">
                          <a:solidFill>
                            <a:schemeClr val="dk1"/>
                          </a:solidFill>
                          <a:latin typeface="+mn-lt"/>
                          <a:ea typeface="+mn-ea"/>
                          <a:cs typeface="+mn-cs"/>
                        </a:rPr>
                        <a:t>მძიმე სიგამხდრე</a:t>
                      </a:r>
                      <a:endParaRPr lang="en-US" sz="1400" kern="1200" dirty="0">
                        <a:solidFill>
                          <a:schemeClr val="dk1"/>
                        </a:solidFill>
                        <a:latin typeface="+mn-lt"/>
                        <a:ea typeface="+mn-ea"/>
                        <a:cs typeface="+mn-cs"/>
                      </a:endParaRPr>
                    </a:p>
                  </a:txBody>
                  <a:tcPr marL="121920" marR="121920"/>
                </a:tc>
                <a:tc>
                  <a:txBody>
                    <a:bodyPr/>
                    <a:lstStyle/>
                    <a:p>
                      <a:r>
                        <a:rPr lang="en-US" sz="1600" kern="1200" dirty="0" smtClean="0">
                          <a:solidFill>
                            <a:schemeClr val="dk1"/>
                          </a:solidFill>
                          <a:latin typeface="+mn-lt"/>
                          <a:ea typeface="+mn-ea"/>
                          <a:cs typeface="+mn-cs"/>
                        </a:rPr>
                        <a:t>&lt; -2 Z-scores*</a:t>
                      </a:r>
                    </a:p>
                    <a:p>
                      <a:r>
                        <a:rPr lang="en-US" sz="1600" kern="1200" dirty="0" smtClean="0">
                          <a:solidFill>
                            <a:schemeClr val="dk1"/>
                          </a:solidFill>
                          <a:latin typeface="+mn-lt"/>
                          <a:ea typeface="+mn-ea"/>
                          <a:cs typeface="+mn-cs"/>
                        </a:rPr>
                        <a:t>Thinness</a:t>
                      </a:r>
                      <a:endParaRPr lang="ka-GE" sz="1600" kern="1200" dirty="0" smtClean="0">
                        <a:solidFill>
                          <a:schemeClr val="dk1"/>
                        </a:solidFill>
                        <a:latin typeface="+mn-lt"/>
                        <a:ea typeface="+mn-ea"/>
                        <a:cs typeface="+mn-cs"/>
                      </a:endParaRPr>
                    </a:p>
                    <a:p>
                      <a:r>
                        <a:rPr lang="ka-GE" sz="1400" kern="1200" dirty="0" smtClean="0">
                          <a:solidFill>
                            <a:schemeClr val="dk1"/>
                          </a:solidFill>
                          <a:latin typeface="+mn-lt"/>
                          <a:ea typeface="+mn-ea"/>
                          <a:cs typeface="+mn-cs"/>
                        </a:rPr>
                        <a:t>სიგამხდრე</a:t>
                      </a:r>
                      <a:endParaRPr lang="en-US" sz="1400" kern="1200" dirty="0">
                        <a:solidFill>
                          <a:schemeClr val="dk1"/>
                        </a:solidFill>
                        <a:latin typeface="+mn-lt"/>
                        <a:ea typeface="+mn-ea"/>
                        <a:cs typeface="+mn-cs"/>
                      </a:endParaRPr>
                    </a:p>
                  </a:txBody>
                  <a:tcPr marL="121920" marR="121920"/>
                </a:tc>
                <a:tc>
                  <a:txBody>
                    <a:bodyPr/>
                    <a:lstStyle/>
                    <a:p>
                      <a:r>
                        <a:rPr lang="en-US" sz="1600" kern="1200" dirty="0" smtClean="0">
                          <a:solidFill>
                            <a:schemeClr val="dk1"/>
                          </a:solidFill>
                          <a:latin typeface="+mn-lt"/>
                          <a:ea typeface="+mn-ea"/>
                          <a:cs typeface="+mn-cs"/>
                        </a:rPr>
                        <a:t>&gt; +1 Z-scores</a:t>
                      </a:r>
                    </a:p>
                    <a:p>
                      <a:r>
                        <a:rPr lang="en-US" sz="1600" kern="1200" dirty="0" smtClean="0">
                          <a:solidFill>
                            <a:schemeClr val="dk1"/>
                          </a:solidFill>
                          <a:latin typeface="+mn-lt"/>
                          <a:ea typeface="+mn-ea"/>
                          <a:cs typeface="+mn-cs"/>
                        </a:rPr>
                        <a:t>Overweight</a:t>
                      </a:r>
                      <a:r>
                        <a:rPr lang="ka-GE" sz="1600" kern="1200" dirty="0" smtClean="0">
                          <a:solidFill>
                            <a:schemeClr val="dk1"/>
                          </a:solidFill>
                          <a:latin typeface="+mn-lt"/>
                          <a:ea typeface="+mn-ea"/>
                          <a:cs typeface="+mn-cs"/>
                        </a:rPr>
                        <a:t>  </a:t>
                      </a:r>
                    </a:p>
                    <a:p>
                      <a:r>
                        <a:rPr lang="ka-GE" sz="1400" kern="1200" dirty="0" smtClean="0">
                          <a:solidFill>
                            <a:schemeClr val="dk1"/>
                          </a:solidFill>
                          <a:latin typeface="+mn-lt"/>
                          <a:ea typeface="+mn-ea"/>
                          <a:cs typeface="+mn-cs"/>
                        </a:rPr>
                        <a:t>ჭარბი წონა </a:t>
                      </a:r>
                      <a:endParaRPr lang="en-US" sz="1400" kern="1200" dirty="0">
                        <a:solidFill>
                          <a:schemeClr val="dk1"/>
                        </a:solidFill>
                        <a:latin typeface="+mn-lt"/>
                        <a:ea typeface="+mn-ea"/>
                        <a:cs typeface="+mn-cs"/>
                      </a:endParaRPr>
                    </a:p>
                  </a:txBody>
                  <a:tcPr marL="121920" marR="121920"/>
                </a:tc>
                <a:tc>
                  <a:txBody>
                    <a:bodyPr/>
                    <a:lstStyle/>
                    <a:p>
                      <a:r>
                        <a:rPr lang="en-US" sz="1600" kern="1200" dirty="0" smtClean="0">
                          <a:solidFill>
                            <a:schemeClr val="dk1"/>
                          </a:solidFill>
                          <a:latin typeface="+mn-lt"/>
                          <a:ea typeface="+mn-ea"/>
                          <a:cs typeface="+mn-cs"/>
                        </a:rPr>
                        <a:t>&gt; +2 Z-scores*</a:t>
                      </a:r>
                    </a:p>
                    <a:p>
                      <a:r>
                        <a:rPr lang="en-US" sz="1600" kern="1200" dirty="0" smtClean="0">
                          <a:solidFill>
                            <a:schemeClr val="dk1"/>
                          </a:solidFill>
                          <a:latin typeface="+mn-lt"/>
                          <a:ea typeface="+mn-ea"/>
                          <a:cs typeface="+mn-cs"/>
                        </a:rPr>
                        <a:t>Obesity</a:t>
                      </a:r>
                      <a:r>
                        <a:rPr lang="ka-GE" sz="1600" kern="1200" dirty="0" smtClean="0">
                          <a:solidFill>
                            <a:schemeClr val="dk1"/>
                          </a:solidFill>
                          <a:latin typeface="+mn-lt"/>
                          <a:ea typeface="+mn-ea"/>
                          <a:cs typeface="+mn-cs"/>
                        </a:rPr>
                        <a:t>  </a:t>
                      </a:r>
                    </a:p>
                    <a:p>
                      <a:r>
                        <a:rPr lang="ka-GE" sz="1800" kern="1200" dirty="0" smtClean="0">
                          <a:solidFill>
                            <a:schemeClr val="dk1"/>
                          </a:solidFill>
                          <a:latin typeface="+mn-lt"/>
                          <a:ea typeface="+mn-ea"/>
                          <a:cs typeface="+mn-cs"/>
                        </a:rPr>
                        <a:t>ს</a:t>
                      </a:r>
                      <a:r>
                        <a:rPr lang="ka-GE" sz="1400" kern="1200" dirty="0" smtClean="0">
                          <a:solidFill>
                            <a:schemeClr val="dk1"/>
                          </a:solidFill>
                          <a:latin typeface="+mn-lt"/>
                          <a:ea typeface="+mn-ea"/>
                          <a:cs typeface="+mn-cs"/>
                        </a:rPr>
                        <a:t>იმსუქნე</a:t>
                      </a:r>
                      <a:endParaRPr lang="en-US" sz="1400" kern="1200" dirty="0">
                        <a:solidFill>
                          <a:schemeClr val="dk1"/>
                        </a:solidFill>
                        <a:latin typeface="+mn-lt"/>
                        <a:ea typeface="+mn-ea"/>
                        <a:cs typeface="+mn-cs"/>
                      </a:endParaRPr>
                    </a:p>
                  </a:txBody>
                  <a:tcPr marL="121920" marR="121920"/>
                </a:tc>
              </a:tr>
              <a:tr h="411480">
                <a:tc>
                  <a:txBody>
                    <a:bodyPr/>
                    <a:lstStyle/>
                    <a:p>
                      <a:endParaRPr lang="en-US" sz="1600"/>
                    </a:p>
                  </a:txBody>
                  <a:tcPr marL="121920" marR="121920"/>
                </a:tc>
                <a:tc>
                  <a:txBody>
                    <a:bodyPr/>
                    <a:lstStyle/>
                    <a:p>
                      <a:r>
                        <a:rPr lang="en-US" sz="1600" kern="1200" dirty="0" smtClean="0">
                          <a:solidFill>
                            <a:schemeClr val="dk1"/>
                          </a:solidFill>
                          <a:latin typeface="+mn-lt"/>
                          <a:ea typeface="+mn-ea"/>
                          <a:cs typeface="+mn-cs"/>
                        </a:rPr>
                        <a:t>12-12.99  </a:t>
                      </a:r>
                      <a:r>
                        <a:rPr lang="ka-GE" sz="1400" kern="1200" dirty="0" smtClean="0">
                          <a:solidFill>
                            <a:schemeClr val="dk1"/>
                          </a:solidFill>
                          <a:latin typeface="+mn-lt"/>
                          <a:ea typeface="+mn-ea"/>
                          <a:cs typeface="+mn-cs"/>
                        </a:rPr>
                        <a:t>წელი</a:t>
                      </a:r>
                      <a:endParaRPr lang="en-US" sz="1400" dirty="0"/>
                    </a:p>
                  </a:txBody>
                  <a:tcPr marL="121920" marR="121920"/>
                </a:tc>
                <a:tc>
                  <a:txBody>
                    <a:bodyPr/>
                    <a:lstStyle/>
                    <a:p>
                      <a:endParaRPr lang="en-US" sz="1600" dirty="0"/>
                    </a:p>
                  </a:txBody>
                  <a:tcPr marL="121920" marR="121920"/>
                </a:tc>
                <a:tc>
                  <a:txBody>
                    <a:bodyPr/>
                    <a:lstStyle/>
                    <a:p>
                      <a:endParaRPr lang="en-US" sz="1600"/>
                    </a:p>
                  </a:txBody>
                  <a:tcPr marL="121920" marR="121920"/>
                </a:tc>
                <a:tc>
                  <a:txBody>
                    <a:bodyPr/>
                    <a:lstStyle/>
                    <a:p>
                      <a:endParaRPr lang="en-US" sz="1600"/>
                    </a:p>
                  </a:txBody>
                  <a:tcPr marL="121920" marR="121920"/>
                </a:tc>
                <a:tc>
                  <a:txBody>
                    <a:bodyPr/>
                    <a:lstStyle/>
                    <a:p>
                      <a:endParaRPr lang="en-US" sz="1600"/>
                    </a:p>
                  </a:txBody>
                  <a:tcPr marL="121920" marR="121920"/>
                </a:tc>
              </a:tr>
              <a:tr h="411480">
                <a:tc>
                  <a:txBody>
                    <a:bodyPr/>
                    <a:lstStyle/>
                    <a:p>
                      <a:endParaRPr lang="en-US" sz="1600"/>
                    </a:p>
                  </a:txBody>
                  <a:tcPr marL="121920" marR="121920"/>
                </a:tc>
                <a:tc>
                  <a:txBody>
                    <a:bodyPr/>
                    <a:lstStyle/>
                    <a:p>
                      <a:pPr algn="r"/>
                      <a:r>
                        <a:rPr lang="ka-GE" sz="1600" dirty="0" smtClean="0"/>
                        <a:t>სულ</a:t>
                      </a:r>
                      <a:endParaRPr lang="en-US" sz="1600" dirty="0"/>
                    </a:p>
                  </a:txBody>
                  <a:tcPr marL="121920" marR="121920"/>
                </a:tc>
                <a:tc>
                  <a:txBody>
                    <a:bodyPr/>
                    <a:lstStyle/>
                    <a:p>
                      <a:pPr algn="ctr"/>
                      <a:r>
                        <a:rPr lang="en-US" sz="1800" b="1" kern="1200" dirty="0" smtClean="0">
                          <a:solidFill>
                            <a:srgbClr val="C00000"/>
                          </a:solidFill>
                          <a:latin typeface="+mn-lt"/>
                          <a:ea typeface="+mn-ea"/>
                          <a:cs typeface="+mn-cs"/>
                        </a:rPr>
                        <a:t>0.8</a:t>
                      </a:r>
                      <a:endParaRPr lang="en-US" sz="1600" b="1" dirty="0">
                        <a:solidFill>
                          <a:srgbClr val="C00000"/>
                        </a:solidFill>
                      </a:endParaRPr>
                    </a:p>
                  </a:txBody>
                  <a:tcPr marL="121920" marR="121920"/>
                </a:tc>
                <a:tc>
                  <a:txBody>
                    <a:bodyPr/>
                    <a:lstStyle/>
                    <a:p>
                      <a:pPr algn="ctr"/>
                      <a:r>
                        <a:rPr lang="ka-GE" sz="1800" b="1" kern="1200" dirty="0" smtClean="0">
                          <a:solidFill>
                            <a:srgbClr val="C00000"/>
                          </a:solidFill>
                          <a:latin typeface="+mn-lt"/>
                          <a:ea typeface="+mn-ea"/>
                          <a:cs typeface="+mn-cs"/>
                        </a:rPr>
                        <a:t>1.3</a:t>
                      </a:r>
                      <a:endParaRPr lang="en-US" sz="1600" b="1" dirty="0">
                        <a:solidFill>
                          <a:srgbClr val="C00000"/>
                        </a:solidFill>
                      </a:endParaRPr>
                    </a:p>
                  </a:txBody>
                  <a:tcPr marL="121920" marR="121920"/>
                </a:tc>
                <a:tc>
                  <a:txBody>
                    <a:bodyPr/>
                    <a:lstStyle/>
                    <a:p>
                      <a:pPr algn="ctr"/>
                      <a:r>
                        <a:rPr lang="ka-GE" sz="1800" b="1" kern="1200" dirty="0" smtClean="0">
                          <a:solidFill>
                            <a:srgbClr val="C00000"/>
                          </a:solidFill>
                          <a:latin typeface="+mn-lt"/>
                          <a:ea typeface="+mn-ea"/>
                          <a:cs typeface="+mn-cs"/>
                        </a:rPr>
                        <a:t>32.3</a:t>
                      </a:r>
                      <a:endParaRPr lang="en-US" sz="1600" b="1" dirty="0">
                        <a:solidFill>
                          <a:srgbClr val="C00000"/>
                        </a:solidFill>
                      </a:endParaRPr>
                    </a:p>
                  </a:txBody>
                  <a:tcPr marL="121920" marR="121920"/>
                </a:tc>
                <a:tc>
                  <a:txBody>
                    <a:bodyPr/>
                    <a:lstStyle/>
                    <a:p>
                      <a:pPr algn="ctr"/>
                      <a:r>
                        <a:rPr lang="ka-GE" sz="1800" b="1" kern="1200" dirty="0" smtClean="0">
                          <a:solidFill>
                            <a:srgbClr val="C00000"/>
                          </a:solidFill>
                          <a:latin typeface="+mn-lt"/>
                          <a:ea typeface="+mn-ea"/>
                          <a:cs typeface="+mn-cs"/>
                        </a:rPr>
                        <a:t>13.0</a:t>
                      </a:r>
                      <a:endParaRPr lang="en-US" sz="1600" b="1" dirty="0">
                        <a:solidFill>
                          <a:srgbClr val="C00000"/>
                        </a:solidFill>
                      </a:endParaRPr>
                    </a:p>
                  </a:txBody>
                  <a:tcPr marL="121920" marR="121920"/>
                </a:tc>
              </a:tr>
            </a:tbl>
          </a:graphicData>
        </a:graphic>
      </p:graphicFrame>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508000" y="381000"/>
            <a:ext cx="11379200" cy="5943600"/>
          </a:xfrm>
        </p:spPr>
        <p:txBody>
          <a:bodyPr>
            <a:normAutofit/>
          </a:bodyPr>
          <a:lstStyle/>
          <a:p>
            <a:pPr algn="just"/>
            <a:r>
              <a:rPr lang="ka-GE" sz="2200" i="1" dirty="0" smtClean="0">
                <a:solidFill>
                  <a:schemeClr val="tx1"/>
                </a:solidFill>
              </a:rPr>
              <a:t>ძირითადი რეკომენდაციები</a:t>
            </a:r>
            <a:r>
              <a:rPr lang="en-US" sz="2200" i="1" dirty="0" smtClean="0">
                <a:solidFill>
                  <a:schemeClr val="tx1"/>
                </a:solidFill>
              </a:rPr>
              <a:t> </a:t>
            </a:r>
            <a:endParaRPr lang="ka-GE" sz="2200" i="1" dirty="0" smtClean="0">
              <a:solidFill>
                <a:schemeClr val="tx1"/>
              </a:solidFill>
            </a:endParaRPr>
          </a:p>
          <a:p>
            <a:pPr algn="just"/>
            <a:r>
              <a:rPr lang="en-US" sz="1600" i="1" dirty="0" smtClean="0">
                <a:solidFill>
                  <a:schemeClr val="tx1"/>
                </a:solidFill>
              </a:rPr>
              <a:t>(</a:t>
            </a:r>
            <a:r>
              <a:rPr lang="ka-GE" sz="1600" i="1" dirty="0" smtClean="0">
                <a:solidFill>
                  <a:schemeClr val="tx1"/>
                </a:solidFill>
              </a:rPr>
              <a:t>საერთაშორისო კონსულტანტი</a:t>
            </a:r>
            <a:r>
              <a:rPr lang="en-US" sz="1600" i="1" dirty="0" smtClean="0">
                <a:solidFill>
                  <a:schemeClr val="tx1"/>
                </a:solidFill>
              </a:rPr>
              <a:t>/</a:t>
            </a:r>
            <a:r>
              <a:rPr lang="ka-GE" sz="1600" i="1" dirty="0" smtClean="0">
                <a:solidFill>
                  <a:schemeClr val="tx1"/>
                </a:solidFill>
              </a:rPr>
              <a:t>ი</a:t>
            </a:r>
            <a:r>
              <a:rPr lang="en-US" sz="1600" i="1" dirty="0" smtClean="0">
                <a:solidFill>
                  <a:schemeClr val="tx1"/>
                </a:solidFill>
              </a:rPr>
              <a:t>. </a:t>
            </a:r>
            <a:r>
              <a:rPr lang="ka-GE" sz="1600" i="1" dirty="0" err="1" smtClean="0">
                <a:solidFill>
                  <a:schemeClr val="tx1"/>
                </a:solidFill>
              </a:rPr>
              <a:t>პარვანტა</a:t>
            </a:r>
            <a:r>
              <a:rPr lang="en-US" sz="1600" i="1" dirty="0" smtClean="0">
                <a:solidFill>
                  <a:schemeClr val="tx1"/>
                </a:solidFill>
              </a:rPr>
              <a:t>):</a:t>
            </a:r>
          </a:p>
        </p:txBody>
      </p:sp>
      <p:sp>
        <p:nvSpPr>
          <p:cNvPr id="5" name="Rectangle 4"/>
          <p:cNvSpPr/>
          <p:nvPr/>
        </p:nvSpPr>
        <p:spPr>
          <a:xfrm>
            <a:off x="508000" y="1447800"/>
            <a:ext cx="10769600" cy="2862322"/>
          </a:xfrm>
          <a:prstGeom prst="rect">
            <a:avLst/>
          </a:prstGeom>
        </p:spPr>
        <p:txBody>
          <a:bodyPr wrap="square">
            <a:spAutoFit/>
          </a:bodyPr>
          <a:lstStyle/>
          <a:p>
            <a:r>
              <a:rPr lang="ka-GE" dirty="0" smtClean="0"/>
              <a:t>ექსკლუზიური ძუძუთი კვების ხელშეწყობის გაუმჯობესება სიცოცხლის პირველი 6 თვის განმავლობაში. ამავდროულად მანდატორული რეგულაციების განვითარება დედის რძის “შემცვლელების” ფორტიფიცირებასთან დაკავშირებით, რომელიც ფართოდ გამოიყენება საქართველოში (საბაზრო სექტორში). იმ პრინციპის მხარდაჭერით, რომ აიკრძალოს ასეთი პროდუქტების (შემცვლელების) კომერციული ხელშეწყობა.</a:t>
            </a:r>
            <a:endParaRPr lang="en-US" dirty="0" smtClean="0"/>
          </a:p>
          <a:p>
            <a:pPr lvl="0" algn="just"/>
            <a:endParaRPr lang="en-US" dirty="0" smtClean="0">
              <a:solidFill>
                <a:srgbClr val="0070C0"/>
              </a:solidFill>
            </a:endParaRPr>
          </a:p>
          <a:p>
            <a:pPr lvl="0"/>
            <a:r>
              <a:rPr lang="ka-GE" dirty="0" smtClean="0"/>
              <a:t>6-23 თვის ასაკის ბავშვებისთვის განკუთვნილი ყველა კომერციული </a:t>
            </a:r>
            <a:r>
              <a:rPr lang="ka-GE" dirty="0" err="1" smtClean="0"/>
              <a:t>„დამატებითი</a:t>
            </a:r>
            <a:r>
              <a:rPr lang="ka-GE" dirty="0" smtClean="0"/>
              <a:t> </a:t>
            </a:r>
            <a:r>
              <a:rPr lang="ka-GE" dirty="0" err="1" smtClean="0"/>
              <a:t>საკვების“</a:t>
            </a:r>
            <a:r>
              <a:rPr lang="ka-GE" dirty="0" smtClean="0"/>
              <a:t> </a:t>
            </a:r>
            <a:r>
              <a:rPr lang="ka-GE" dirty="0" err="1" smtClean="0"/>
              <a:t>ფორტიფიცირების</a:t>
            </a:r>
            <a:r>
              <a:rPr lang="ka-GE" dirty="0" smtClean="0"/>
              <a:t> რეგულაციების განვითარება. აგრეთვე  იმ ოჯახებისათვის, რომლებიც უპირატესობას სახლში მომზადებულ </a:t>
            </a:r>
            <a:r>
              <a:rPr lang="ka-GE" dirty="0" err="1" smtClean="0"/>
              <a:t>„დამატებით</a:t>
            </a:r>
            <a:r>
              <a:rPr lang="ka-GE" dirty="0" smtClean="0"/>
              <a:t> </a:t>
            </a:r>
            <a:r>
              <a:rPr lang="ka-GE" dirty="0" err="1" smtClean="0"/>
              <a:t>საკვებს“</a:t>
            </a:r>
            <a:r>
              <a:rPr lang="ka-GE" dirty="0" smtClean="0"/>
              <a:t> ანიჭებენ, </a:t>
            </a:r>
            <a:r>
              <a:rPr lang="ka-GE" dirty="0" err="1" smtClean="0"/>
              <a:t>მიკრონუტრიენტთა</a:t>
            </a:r>
            <a:r>
              <a:rPr lang="ka-GE" dirty="0" smtClean="0"/>
              <a:t> ფხვნილებით (</a:t>
            </a:r>
            <a:r>
              <a:rPr lang="ka-GE" dirty="0" err="1" smtClean="0"/>
              <a:t>MNPs</a:t>
            </a:r>
            <a:r>
              <a:rPr lang="ka-GE" dirty="0" smtClean="0"/>
              <a:t>) საკვების გამდიდრების (</a:t>
            </a:r>
            <a:r>
              <a:rPr lang="ka-GE" dirty="0" err="1" smtClean="0"/>
              <a:t>ფორტიფიცირების</a:t>
            </a:r>
            <a:r>
              <a:rPr lang="ka-GE" dirty="0" smtClean="0"/>
              <a:t>) შესაძლებლობების მიცემა.</a:t>
            </a:r>
            <a:endParaRPr lang="en-US" dirty="0">
              <a:solidFill>
                <a:srgbClr val="0070C0"/>
              </a:solidFill>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609600" y="685800"/>
            <a:ext cx="11379200" cy="1447800"/>
          </a:xfrm>
        </p:spPr>
        <p:txBody>
          <a:bodyPr>
            <a:normAutofit/>
          </a:bodyPr>
          <a:lstStyle/>
          <a:p>
            <a:pPr algn="just"/>
            <a:r>
              <a:rPr lang="ka-GE" sz="2200" i="1" dirty="0" smtClean="0">
                <a:solidFill>
                  <a:schemeClr val="tx1"/>
                </a:solidFill>
              </a:rPr>
              <a:t>ძირითადი რეკომენდაციები</a:t>
            </a:r>
            <a:r>
              <a:rPr lang="en-US" sz="2200" i="1" dirty="0" smtClean="0">
                <a:solidFill>
                  <a:schemeClr val="tx1"/>
                </a:solidFill>
              </a:rPr>
              <a:t> </a:t>
            </a:r>
            <a:endParaRPr lang="ka-GE" sz="2200" i="1" dirty="0" smtClean="0">
              <a:solidFill>
                <a:schemeClr val="tx1"/>
              </a:solidFill>
            </a:endParaRPr>
          </a:p>
          <a:p>
            <a:pPr algn="just"/>
            <a:r>
              <a:rPr lang="en-US" sz="1600" i="1" dirty="0" smtClean="0">
                <a:solidFill>
                  <a:schemeClr val="tx1"/>
                </a:solidFill>
              </a:rPr>
              <a:t>(</a:t>
            </a:r>
            <a:r>
              <a:rPr lang="ka-GE" sz="1600" i="1" dirty="0" smtClean="0">
                <a:solidFill>
                  <a:schemeClr val="tx1"/>
                </a:solidFill>
              </a:rPr>
              <a:t>საერთაშორისო კონსულტანტი</a:t>
            </a:r>
            <a:r>
              <a:rPr lang="en-US" sz="1600" i="1" dirty="0" smtClean="0">
                <a:solidFill>
                  <a:schemeClr val="tx1"/>
                </a:solidFill>
              </a:rPr>
              <a:t>/</a:t>
            </a:r>
            <a:r>
              <a:rPr lang="ka-GE" sz="1600" i="1" dirty="0" smtClean="0">
                <a:solidFill>
                  <a:schemeClr val="tx1"/>
                </a:solidFill>
              </a:rPr>
              <a:t>ი</a:t>
            </a:r>
            <a:r>
              <a:rPr lang="en-US" sz="1600" i="1" dirty="0" smtClean="0">
                <a:solidFill>
                  <a:schemeClr val="tx1"/>
                </a:solidFill>
              </a:rPr>
              <a:t>. </a:t>
            </a:r>
            <a:r>
              <a:rPr lang="ka-GE" sz="1600" i="1" dirty="0" err="1" smtClean="0">
                <a:solidFill>
                  <a:schemeClr val="tx1"/>
                </a:solidFill>
              </a:rPr>
              <a:t>პარვანტა</a:t>
            </a:r>
            <a:r>
              <a:rPr lang="en-US" sz="1600" i="1" dirty="0" smtClean="0">
                <a:solidFill>
                  <a:schemeClr val="tx1"/>
                </a:solidFill>
              </a:rPr>
              <a:t>):</a:t>
            </a:r>
          </a:p>
        </p:txBody>
      </p:sp>
      <p:sp>
        <p:nvSpPr>
          <p:cNvPr id="5" name="Rectangle 4"/>
          <p:cNvSpPr/>
          <p:nvPr/>
        </p:nvSpPr>
        <p:spPr>
          <a:xfrm>
            <a:off x="609600" y="1676400"/>
            <a:ext cx="10769600" cy="1938992"/>
          </a:xfrm>
          <a:prstGeom prst="rect">
            <a:avLst/>
          </a:prstGeom>
        </p:spPr>
        <p:txBody>
          <a:bodyPr wrap="square">
            <a:spAutoFit/>
          </a:bodyPr>
          <a:lstStyle/>
          <a:p>
            <a:pPr lvl="0"/>
            <a:r>
              <a:rPr lang="ka-GE" sz="2000" dirty="0" smtClean="0"/>
              <a:t>ყველა ინდუსტრიული წარმოების ხორბლის ფქვილის (ადგილობრივად წარმოებული და შემოტანილი) </a:t>
            </a:r>
            <a:r>
              <a:rPr lang="ka-GE" sz="2000" dirty="0" err="1" smtClean="0"/>
              <a:t>მანდატორული</a:t>
            </a:r>
            <a:r>
              <a:rPr lang="ka-GE" sz="2000" dirty="0" smtClean="0"/>
              <a:t> </a:t>
            </a:r>
            <a:r>
              <a:rPr lang="ka-GE" sz="2000" dirty="0" err="1" smtClean="0"/>
              <a:t>ფორტიფიცირების</a:t>
            </a:r>
            <a:r>
              <a:rPr lang="ka-GE" sz="2000" dirty="0" smtClean="0"/>
              <a:t> (მინიმუმ რკინით და ფოლის მჟავათი) კანონმდებლობის და რეგულაციების განვითარება, რკინის დეფიციტის, როგორც საზოგადოებრივი ჯანმრთელობის პრობლემის აღმოფხვრის მიზნით მოსახლეობაში, და განსაკუთრებით რეპროდუქციული ასაკის ქალებში მნიშვნელოვნად შეამცირებს ნერვული მილის  დეფექტებით დაზარალებული ორსულობის უზარმაზარ და ტრაგიკულ ტვირთს.</a:t>
            </a:r>
            <a:endParaRPr lang="en-US" sz="2000" dirty="0">
              <a:solidFill>
                <a:srgbClr val="0070C0"/>
              </a:solidFill>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609600" y="685800"/>
            <a:ext cx="11379200" cy="1447800"/>
          </a:xfrm>
        </p:spPr>
        <p:txBody>
          <a:bodyPr>
            <a:normAutofit/>
          </a:bodyPr>
          <a:lstStyle/>
          <a:p>
            <a:pPr algn="just"/>
            <a:r>
              <a:rPr lang="ka-GE" sz="2200" i="1" dirty="0" smtClean="0">
                <a:solidFill>
                  <a:schemeClr val="tx1"/>
                </a:solidFill>
              </a:rPr>
              <a:t>ძირითადი რეკომენდაციები</a:t>
            </a:r>
            <a:r>
              <a:rPr lang="en-US" sz="2200" i="1" dirty="0" smtClean="0">
                <a:solidFill>
                  <a:schemeClr val="tx1"/>
                </a:solidFill>
              </a:rPr>
              <a:t> </a:t>
            </a:r>
            <a:endParaRPr lang="ka-GE" sz="2200" i="1" dirty="0" smtClean="0">
              <a:solidFill>
                <a:schemeClr val="tx1"/>
              </a:solidFill>
            </a:endParaRPr>
          </a:p>
          <a:p>
            <a:pPr algn="just"/>
            <a:r>
              <a:rPr lang="en-US" sz="1600" i="1" dirty="0" smtClean="0">
                <a:solidFill>
                  <a:schemeClr val="tx1"/>
                </a:solidFill>
              </a:rPr>
              <a:t>(</a:t>
            </a:r>
            <a:r>
              <a:rPr lang="ka-GE" sz="1600" i="1" dirty="0" smtClean="0">
                <a:solidFill>
                  <a:schemeClr val="tx1"/>
                </a:solidFill>
              </a:rPr>
              <a:t>საერთაშორისო კონსულტანტი</a:t>
            </a:r>
            <a:r>
              <a:rPr lang="en-US" sz="1600" i="1" dirty="0" smtClean="0">
                <a:solidFill>
                  <a:schemeClr val="tx1"/>
                </a:solidFill>
              </a:rPr>
              <a:t>/</a:t>
            </a:r>
            <a:r>
              <a:rPr lang="ka-GE" sz="1600" i="1" dirty="0" smtClean="0">
                <a:solidFill>
                  <a:schemeClr val="tx1"/>
                </a:solidFill>
              </a:rPr>
              <a:t>ი</a:t>
            </a:r>
            <a:r>
              <a:rPr lang="en-US" sz="1600" i="1" dirty="0" smtClean="0">
                <a:solidFill>
                  <a:schemeClr val="tx1"/>
                </a:solidFill>
              </a:rPr>
              <a:t>. </a:t>
            </a:r>
            <a:r>
              <a:rPr lang="ka-GE" sz="1600" i="1" dirty="0" err="1" smtClean="0">
                <a:solidFill>
                  <a:schemeClr val="tx1"/>
                </a:solidFill>
              </a:rPr>
              <a:t>პარვანტა</a:t>
            </a:r>
            <a:r>
              <a:rPr lang="en-US" sz="1600" i="1" dirty="0" smtClean="0">
                <a:solidFill>
                  <a:schemeClr val="tx1"/>
                </a:solidFill>
              </a:rPr>
              <a:t>):</a:t>
            </a:r>
          </a:p>
        </p:txBody>
      </p:sp>
      <p:sp>
        <p:nvSpPr>
          <p:cNvPr id="5" name="Rectangle 4"/>
          <p:cNvSpPr/>
          <p:nvPr/>
        </p:nvSpPr>
        <p:spPr>
          <a:xfrm>
            <a:off x="609600" y="1676401"/>
            <a:ext cx="10769600" cy="2554545"/>
          </a:xfrm>
          <a:prstGeom prst="rect">
            <a:avLst/>
          </a:prstGeom>
        </p:spPr>
        <p:txBody>
          <a:bodyPr wrap="square">
            <a:spAutoFit/>
          </a:bodyPr>
          <a:lstStyle/>
          <a:p>
            <a:pPr lvl="0"/>
            <a:r>
              <a:rPr lang="ka-GE" sz="2000" dirty="0" smtClean="0"/>
              <a:t>საქართველოში მოხდა იოდის დეფიციტის, როგორც საზოგადოებრივი ჯანმრთელობის ტვირთის ელიმინაცია, მარილის ეფექტური </a:t>
            </a:r>
            <a:r>
              <a:rPr lang="ka-GE" sz="2000" dirty="0" err="1" smtClean="0"/>
              <a:t>იოდირების</a:t>
            </a:r>
            <a:r>
              <a:rPr lang="ka-GE" sz="2000" dirty="0" smtClean="0"/>
              <a:t> საშუალებით.  უნდა შენარჩუნდეს საზოგადოებრივ - კერძო სექტორის პარტნიორობა, მარილის </a:t>
            </a:r>
            <a:r>
              <a:rPr lang="ka-GE" sz="2000" dirty="0" err="1" smtClean="0"/>
              <a:t>იოდირებასა</a:t>
            </a:r>
            <a:r>
              <a:rPr lang="ka-GE" sz="2000" dirty="0" smtClean="0"/>
              <a:t> და  ადეკვატურად იოდირებული მარილის მარკეტინგის სფეროში,  იოდის დეფიციტით გამოწვეული დარღვევების განმეორების თავიდან ასაცილებლად საქართველოში. </a:t>
            </a:r>
            <a:endParaRPr lang="en-US" sz="2000" dirty="0" smtClean="0"/>
          </a:p>
          <a:p>
            <a:pPr lvl="0"/>
            <a:endParaRPr lang="en-US" sz="2000" dirty="0" smtClean="0"/>
          </a:p>
          <a:p>
            <a:pPr lvl="0"/>
            <a:r>
              <a:rPr lang="ka-GE" sz="2000" dirty="0" smtClean="0"/>
              <a:t>ამასთანავე, შესაძლოა საჭიროც იყოს მარილში იოდის კონცენტრაციის შესაძლო შემცირების საკითხის განხილვა.</a:t>
            </a:r>
            <a:endParaRPr lang="en-US" sz="2000" dirty="0">
              <a:solidFill>
                <a:srgbClr val="0070C0"/>
              </a:solidFill>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508000" y="819397"/>
            <a:ext cx="11379200" cy="4845133"/>
          </a:xfrm>
        </p:spPr>
        <p:txBody>
          <a:bodyPr>
            <a:normAutofit lnSpcReduction="10000"/>
          </a:bodyPr>
          <a:lstStyle/>
          <a:p>
            <a:pPr algn="just"/>
            <a:r>
              <a:rPr lang="ka-GE" sz="2000" dirty="0" smtClean="0">
                <a:solidFill>
                  <a:srgbClr val="002060"/>
                </a:solidFill>
              </a:rPr>
              <a:t>2017-2018 წლის პროექტის ძირითადი პოზიციები:</a:t>
            </a:r>
          </a:p>
          <a:p>
            <a:pPr algn="just"/>
            <a:endParaRPr lang="ka-GE" sz="2000" dirty="0" smtClean="0">
              <a:solidFill>
                <a:srgbClr val="002060"/>
              </a:solidFill>
            </a:endParaRPr>
          </a:p>
          <a:p>
            <a:pPr algn="just"/>
            <a:r>
              <a:rPr lang="ka-GE" sz="2000" b="1" dirty="0" smtClean="0">
                <a:solidFill>
                  <a:srgbClr val="C00000"/>
                </a:solidFill>
              </a:rPr>
              <a:t>დაემატება:</a:t>
            </a:r>
          </a:p>
          <a:p>
            <a:pPr algn="just"/>
            <a:r>
              <a:rPr lang="ka-GE" sz="2000" dirty="0" smtClean="0">
                <a:solidFill>
                  <a:srgbClr val="002060"/>
                </a:solidFill>
              </a:rPr>
              <a:t>- ვიტამინი </a:t>
            </a:r>
            <a:r>
              <a:rPr lang="en-US" sz="2000" dirty="0" smtClean="0">
                <a:solidFill>
                  <a:srgbClr val="002060"/>
                </a:solidFill>
              </a:rPr>
              <a:t>D</a:t>
            </a:r>
            <a:r>
              <a:rPr lang="ka-GE" sz="2000" dirty="0" smtClean="0">
                <a:solidFill>
                  <a:srgbClr val="002060"/>
                </a:solidFill>
              </a:rPr>
              <a:t>-ს და კალციუმის დეფიციტის ლაბორატორიული კვლევები (2 წლამდე ასაკის ბავშვებში)</a:t>
            </a:r>
          </a:p>
          <a:p>
            <a:pPr algn="just">
              <a:buFontTx/>
              <a:buChar char="-"/>
            </a:pPr>
            <a:r>
              <a:rPr lang="ka-GE" sz="2000" dirty="0" smtClean="0">
                <a:solidFill>
                  <a:srgbClr val="002060"/>
                </a:solidFill>
              </a:rPr>
              <a:t> რაქიტის ზედამხედველობა</a:t>
            </a:r>
          </a:p>
          <a:p>
            <a:pPr algn="just"/>
            <a:r>
              <a:rPr lang="ka-GE" sz="2000" dirty="0" smtClean="0">
                <a:solidFill>
                  <a:srgbClr val="002060"/>
                </a:solidFill>
              </a:rPr>
              <a:t>- </a:t>
            </a:r>
            <a:r>
              <a:rPr lang="en-US" sz="2000" dirty="0" smtClean="0">
                <a:solidFill>
                  <a:srgbClr val="002060"/>
                </a:solidFill>
              </a:rPr>
              <a:t>TORCH </a:t>
            </a:r>
            <a:r>
              <a:rPr lang="ka-GE" sz="2000" dirty="0" smtClean="0">
                <a:solidFill>
                  <a:srgbClr val="002060"/>
                </a:solidFill>
              </a:rPr>
              <a:t>ინფექციებზე კვლევები ორსულებში, აგრეთვე კვლევები </a:t>
            </a:r>
            <a:r>
              <a:rPr lang="ka-GE" sz="2000" dirty="0" err="1" smtClean="0">
                <a:solidFill>
                  <a:srgbClr val="002060"/>
                </a:solidFill>
              </a:rPr>
              <a:t>ზიკას</a:t>
            </a:r>
            <a:r>
              <a:rPr lang="ka-GE" sz="2000" dirty="0" smtClean="0">
                <a:solidFill>
                  <a:srgbClr val="002060"/>
                </a:solidFill>
              </a:rPr>
              <a:t> ვირუსზე</a:t>
            </a:r>
            <a:r>
              <a:rPr lang="en-US" sz="2000" dirty="0" smtClean="0">
                <a:solidFill>
                  <a:srgbClr val="002060"/>
                </a:solidFill>
              </a:rPr>
              <a:t> (</a:t>
            </a:r>
            <a:r>
              <a:rPr lang="ka-GE" sz="2000" dirty="0" smtClean="0">
                <a:solidFill>
                  <a:srgbClr val="002060"/>
                </a:solidFill>
              </a:rPr>
              <a:t>გამოყენებული იქნება </a:t>
            </a:r>
            <a:r>
              <a:rPr lang="en-US" sz="2000" dirty="0" smtClean="0">
                <a:solidFill>
                  <a:srgbClr val="002060"/>
                </a:solidFill>
              </a:rPr>
              <a:t>DBS </a:t>
            </a:r>
            <a:r>
              <a:rPr lang="ka-GE" sz="2000" dirty="0" smtClean="0">
                <a:solidFill>
                  <a:srgbClr val="002060"/>
                </a:solidFill>
              </a:rPr>
              <a:t>სისტემები).</a:t>
            </a:r>
          </a:p>
          <a:p>
            <a:pPr algn="just"/>
            <a:endParaRPr lang="ka-GE" sz="2000" dirty="0" smtClean="0">
              <a:solidFill>
                <a:srgbClr val="002060"/>
              </a:solidFill>
            </a:endParaRPr>
          </a:p>
          <a:p>
            <a:pPr algn="just"/>
            <a:r>
              <a:rPr lang="ka-GE" sz="2000" b="1" dirty="0" smtClean="0">
                <a:solidFill>
                  <a:srgbClr val="C00000"/>
                </a:solidFill>
              </a:rPr>
              <a:t>გაგრძელდება:</a:t>
            </a:r>
          </a:p>
          <a:p>
            <a:pPr algn="just">
              <a:buFontTx/>
              <a:buChar char="-"/>
            </a:pPr>
            <a:r>
              <a:rPr lang="en-US" sz="2000" dirty="0" smtClean="0">
                <a:solidFill>
                  <a:srgbClr val="002060"/>
                </a:solidFill>
              </a:rPr>
              <a:t>NTDs </a:t>
            </a:r>
            <a:r>
              <a:rPr lang="ka-GE" sz="2000" dirty="0" smtClean="0">
                <a:solidFill>
                  <a:srgbClr val="002060"/>
                </a:solidFill>
              </a:rPr>
              <a:t>ზედამხედველობა</a:t>
            </a:r>
          </a:p>
          <a:p>
            <a:pPr algn="just">
              <a:buFontTx/>
              <a:buChar char="-"/>
            </a:pPr>
            <a:r>
              <a:rPr lang="ka-GE" sz="2000" dirty="0" smtClean="0">
                <a:solidFill>
                  <a:srgbClr val="002060"/>
                </a:solidFill>
              </a:rPr>
              <a:t> ანემიების ზედამხედველობა</a:t>
            </a:r>
            <a:endParaRPr lang="en-US" sz="2000" dirty="0" smtClean="0">
              <a:solidFill>
                <a:srgbClr val="002060"/>
              </a:solidFill>
            </a:endParaRPr>
          </a:p>
          <a:p>
            <a:pPr algn="just"/>
            <a:r>
              <a:rPr lang="en-US" sz="2000" dirty="0" smtClean="0">
                <a:solidFill>
                  <a:srgbClr val="002060"/>
                </a:solidFill>
              </a:rPr>
              <a:t>- </a:t>
            </a:r>
            <a:r>
              <a:rPr lang="ka-GE" sz="2000" dirty="0" err="1" smtClean="0">
                <a:solidFill>
                  <a:srgbClr val="002060"/>
                </a:solidFill>
              </a:rPr>
              <a:t>ანთროპომეტრული</a:t>
            </a:r>
            <a:r>
              <a:rPr lang="ka-GE" sz="2000" dirty="0" smtClean="0">
                <a:solidFill>
                  <a:srgbClr val="002060"/>
                </a:solidFill>
              </a:rPr>
              <a:t> გაზომვები</a:t>
            </a:r>
          </a:p>
          <a:p>
            <a:pPr algn="just">
              <a:buFontTx/>
              <a:buChar char="-"/>
            </a:pPr>
            <a:endParaRPr lang="ka-GE" sz="2000" dirty="0" smtClean="0">
              <a:solidFill>
                <a:srgbClr val="002060"/>
              </a:solidFill>
            </a:endParaRPr>
          </a:p>
          <a:p>
            <a:pPr algn="just"/>
            <a:endParaRPr lang="en-US" sz="2000" dirty="0" smtClean="0">
              <a:solidFill>
                <a:srgbClr val="002060"/>
              </a:solidFill>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508000" y="1676400"/>
            <a:ext cx="11379200" cy="1752600"/>
          </a:xfrm>
        </p:spPr>
        <p:txBody>
          <a:bodyPr>
            <a:normAutofit/>
          </a:bodyPr>
          <a:lstStyle/>
          <a:p>
            <a:endParaRPr lang="en-US" sz="1600" dirty="0" smtClean="0">
              <a:solidFill>
                <a:srgbClr val="002060"/>
              </a:solidFill>
            </a:endParaRPr>
          </a:p>
          <a:p>
            <a:endParaRPr lang="en-US" sz="1600" dirty="0" smtClean="0">
              <a:solidFill>
                <a:srgbClr val="002060"/>
              </a:solidFill>
            </a:endParaRPr>
          </a:p>
          <a:p>
            <a:r>
              <a:rPr lang="ka-GE" sz="4400" dirty="0" smtClean="0">
                <a:solidFill>
                  <a:srgbClr val="002060"/>
                </a:solidFill>
              </a:rPr>
              <a:t>გმადლობთ</a:t>
            </a:r>
            <a:r>
              <a:rPr lang="en-US" sz="4400" dirty="0" smtClean="0">
                <a:solidFill>
                  <a:srgbClr val="002060"/>
                </a:solidFill>
              </a:rPr>
              <a:t>!</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519875" y="892629"/>
            <a:ext cx="11379200" cy="4648200"/>
          </a:xfrm>
        </p:spPr>
        <p:txBody>
          <a:bodyPr>
            <a:normAutofit lnSpcReduction="10000"/>
          </a:bodyPr>
          <a:lstStyle/>
          <a:p>
            <a:pPr algn="just"/>
            <a:r>
              <a:rPr lang="ka-GE" sz="1800" b="1" dirty="0" smtClean="0">
                <a:solidFill>
                  <a:srgbClr val="002060"/>
                </a:solidFill>
              </a:rPr>
              <a:t>მიდგომა:</a:t>
            </a:r>
            <a:r>
              <a:rPr lang="en-US" sz="1800" b="1" dirty="0" smtClean="0">
                <a:solidFill>
                  <a:srgbClr val="002060"/>
                </a:solidFill>
              </a:rPr>
              <a:t> </a:t>
            </a:r>
            <a:r>
              <a:rPr lang="ka-GE" sz="1800" dirty="0" err="1" smtClean="0">
                <a:solidFill>
                  <a:srgbClr val="002060"/>
                </a:solidFill>
              </a:rPr>
              <a:t>ნუტრიციული</a:t>
            </a:r>
            <a:r>
              <a:rPr lang="ka-GE" sz="1800" dirty="0" smtClean="0">
                <a:solidFill>
                  <a:srgbClr val="002060"/>
                </a:solidFill>
              </a:rPr>
              <a:t> ზედამხედველობის საწარმოებლად შერჩეული იქნა </a:t>
            </a:r>
            <a:r>
              <a:rPr lang="ka-GE" sz="1800" dirty="0" err="1" smtClean="0">
                <a:solidFill>
                  <a:srgbClr val="002060"/>
                </a:solidFill>
              </a:rPr>
              <a:t>სენტინელური</a:t>
            </a:r>
            <a:r>
              <a:rPr lang="ka-GE" sz="1800" dirty="0" smtClean="0">
                <a:solidFill>
                  <a:srgbClr val="002060"/>
                </a:solidFill>
              </a:rPr>
              <a:t> ზედამხედველობის სისტემის ფორმირების სტრატეგია საქართველოში, მისი </a:t>
            </a:r>
            <a:r>
              <a:rPr lang="ka-GE" sz="1800" dirty="0" err="1" smtClean="0">
                <a:solidFill>
                  <a:srgbClr val="002060"/>
                </a:solidFill>
              </a:rPr>
              <a:t>ხარჯთ</a:t>
            </a:r>
            <a:r>
              <a:rPr lang="ka-GE" sz="1800" dirty="0" smtClean="0">
                <a:solidFill>
                  <a:srgbClr val="002060"/>
                </a:solidFill>
              </a:rPr>
              <a:t>-ეფექტურობის და სტაბილური ფუნქციონირების დადებითი მახასიათებლების გათვალისწინებით. იგი იძლევა როგორც მოსახლეობის </a:t>
            </a:r>
            <a:r>
              <a:rPr lang="ka-GE" sz="1800" dirty="0" err="1" smtClean="0">
                <a:solidFill>
                  <a:srgbClr val="002060"/>
                </a:solidFill>
              </a:rPr>
              <a:t>ნუტრიციული</a:t>
            </a:r>
            <a:r>
              <a:rPr lang="ka-GE" sz="1800" dirty="0" smtClean="0">
                <a:solidFill>
                  <a:srgbClr val="002060"/>
                </a:solidFill>
              </a:rPr>
              <a:t> სტატუსის მუდმივი ზედამხედველობის და ტენდენციების გამოვლენის, ასევე განხორციელებული ინტერვენციების ეფექტურობის შეფასების საშუალებას.  </a:t>
            </a:r>
          </a:p>
          <a:p>
            <a:pPr algn="just"/>
            <a:endParaRPr lang="en-US" sz="1800" i="1" dirty="0" smtClean="0">
              <a:solidFill>
                <a:srgbClr val="002060"/>
              </a:solidFill>
            </a:endParaRPr>
          </a:p>
          <a:p>
            <a:pPr algn="l"/>
            <a:r>
              <a:rPr lang="ka-GE" sz="1800" b="1" dirty="0" smtClean="0">
                <a:solidFill>
                  <a:srgbClr val="002060"/>
                </a:solidFill>
              </a:rPr>
              <a:t>1. </a:t>
            </a:r>
            <a:r>
              <a:rPr lang="ka-GE" sz="1800" b="1" dirty="0" err="1" smtClean="0">
                <a:solidFill>
                  <a:srgbClr val="002060"/>
                </a:solidFill>
              </a:rPr>
              <a:t>სენტინელური</a:t>
            </a:r>
            <a:r>
              <a:rPr lang="ka-GE" sz="1800" b="1" dirty="0" smtClean="0">
                <a:solidFill>
                  <a:srgbClr val="002060"/>
                </a:solidFill>
              </a:rPr>
              <a:t> ადგილების შერჩევა. შერჩეული იქნა 4 რეგიონი: 1. თბილისი, 2 კახეთი (ლაგოდეხი), 3. აჭარა (ბათუმი), და 4. სამეგრელო (მარტვილი). </a:t>
            </a:r>
            <a:r>
              <a:rPr lang="ka-GE" sz="1800" dirty="0" smtClean="0">
                <a:solidFill>
                  <a:srgbClr val="002060"/>
                </a:solidFill>
              </a:rPr>
              <a:t>თითოეულ ამ რეგიონში შეირჩა 2 </a:t>
            </a:r>
            <a:r>
              <a:rPr lang="ka-GE" sz="1800" dirty="0" err="1" smtClean="0">
                <a:solidFill>
                  <a:srgbClr val="002060"/>
                </a:solidFill>
              </a:rPr>
              <a:t>სენტინელური</a:t>
            </a:r>
            <a:r>
              <a:rPr lang="ka-GE" sz="1800" dirty="0" smtClean="0">
                <a:solidFill>
                  <a:srgbClr val="002060"/>
                </a:solidFill>
              </a:rPr>
              <a:t> დაწესებულება: 1. ბავშვთა კონტინგენტისთვის (ბავშვთა სამედიცინო დაწესებულება/პოლიკლინიკა) და 2. ორსულებისთვის (საკონსულტაციო დაწესებულება/სამშობიარო).</a:t>
            </a:r>
          </a:p>
          <a:p>
            <a:pPr algn="l"/>
            <a:endParaRPr lang="en-US" sz="1800" dirty="0" smtClean="0">
              <a:solidFill>
                <a:srgbClr val="002060"/>
              </a:solidFill>
            </a:endParaRPr>
          </a:p>
          <a:p>
            <a:pPr algn="l"/>
            <a:r>
              <a:rPr lang="ka-GE" sz="1800" b="1" dirty="0" smtClean="0">
                <a:solidFill>
                  <a:srgbClr val="002060"/>
                </a:solidFill>
              </a:rPr>
              <a:t>2. სამიზნე ჯგუფების შერჩევა: </a:t>
            </a:r>
            <a:r>
              <a:rPr lang="ka-GE" sz="1800" dirty="0" smtClean="0">
                <a:solidFill>
                  <a:srgbClr val="002060"/>
                </a:solidFill>
              </a:rPr>
              <a:t>შემდეგი სამიზნე ჯგუფები იქნა შერჩეული:  1) ორსულები, 2) ბავშვები 12-23 თვის ასაკში, 3) სასკოლო ასაკის (12-12.99 წ) ბავშვები.</a:t>
            </a:r>
          </a:p>
          <a:p>
            <a:pPr algn="l"/>
            <a:endParaRPr lang="en-US" sz="1800" dirty="0" smtClean="0">
              <a:solidFill>
                <a:srgbClr val="002060"/>
              </a:solidFill>
            </a:endParaRPr>
          </a:p>
          <a:p>
            <a:pPr algn="l"/>
            <a:r>
              <a:rPr lang="ka-GE" sz="1800" b="1" dirty="0" smtClean="0">
                <a:solidFill>
                  <a:srgbClr val="002060"/>
                </a:solidFill>
              </a:rPr>
              <a:t>3. ინდიკატორების შერჩევა: </a:t>
            </a:r>
            <a:r>
              <a:rPr lang="ka-GE" sz="1800" dirty="0" smtClean="0">
                <a:solidFill>
                  <a:srgbClr val="002060"/>
                </a:solidFill>
              </a:rPr>
              <a:t>შერჩეული იქნა 3 </a:t>
            </a:r>
            <a:r>
              <a:rPr lang="ka-GE" sz="1800" dirty="0" err="1" smtClean="0">
                <a:solidFill>
                  <a:srgbClr val="002060"/>
                </a:solidFill>
              </a:rPr>
              <a:t>ნუტრიციული</a:t>
            </a:r>
            <a:r>
              <a:rPr lang="ka-GE" sz="1800" b="1" dirty="0" smtClean="0">
                <a:solidFill>
                  <a:srgbClr val="002060"/>
                </a:solidFill>
              </a:rPr>
              <a:t> </a:t>
            </a:r>
            <a:r>
              <a:rPr lang="ka-GE" sz="1800" dirty="0" smtClean="0">
                <a:solidFill>
                  <a:srgbClr val="002060"/>
                </a:solidFill>
              </a:rPr>
              <a:t>ინდიკატორი: </a:t>
            </a:r>
            <a:r>
              <a:rPr lang="ka-GE" sz="1800" b="1" dirty="0" smtClean="0">
                <a:solidFill>
                  <a:srgbClr val="002060"/>
                </a:solidFill>
              </a:rPr>
              <a:t>რკინა, იოდი, და </a:t>
            </a:r>
            <a:r>
              <a:rPr lang="ka-GE" sz="1800" b="1" dirty="0" err="1" smtClean="0">
                <a:solidFill>
                  <a:srgbClr val="002060"/>
                </a:solidFill>
              </a:rPr>
              <a:t>ფოლატი</a:t>
            </a:r>
            <a:r>
              <a:rPr lang="ka-GE" sz="1800" dirty="0" smtClean="0">
                <a:solidFill>
                  <a:srgbClr val="002060"/>
                </a:solidFill>
              </a:rPr>
              <a:t>. 1) ორსულები (რკინა იოდი, </a:t>
            </a:r>
            <a:r>
              <a:rPr lang="ka-GE" sz="1800" dirty="0" err="1" smtClean="0">
                <a:solidFill>
                  <a:srgbClr val="002060"/>
                </a:solidFill>
              </a:rPr>
              <a:t>ფოლატი</a:t>
            </a:r>
            <a:r>
              <a:rPr lang="ka-GE" sz="1800" dirty="0" smtClean="0">
                <a:solidFill>
                  <a:srgbClr val="002060"/>
                </a:solidFill>
              </a:rPr>
              <a:t>) 2) ბავშვები 12-23 თვის ასაკში (რკინა), 3) სასკოლო ასაკის (12-12.99 წ) ბავშვები (იოდი).</a:t>
            </a:r>
            <a:endParaRPr lang="en-US" sz="1800" dirty="0">
              <a:solidFill>
                <a:srgbClr val="002060"/>
              </a:solidFill>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914400" y="381001"/>
            <a:ext cx="10363200" cy="1142999"/>
          </a:xfrm>
        </p:spPr>
        <p:txBody>
          <a:bodyPr>
            <a:noAutofit/>
          </a:bodyPr>
          <a:lstStyle/>
          <a:p>
            <a:r>
              <a:rPr lang="ka-GE" sz="1600" dirty="0" smtClean="0"/>
              <a:t>„მიკრონუტრიენტთა დეფიციტის ზედამხედველობის გაძლიერება საქართველოში</a:t>
            </a:r>
            <a:r>
              <a:rPr lang="en-US" sz="1600" dirty="0" smtClean="0"/>
              <a:t>” </a:t>
            </a:r>
            <a:br>
              <a:rPr lang="en-US" sz="1600" dirty="0" smtClean="0"/>
            </a:br>
            <a:r>
              <a:rPr lang="en-US" sz="1600" dirty="0" smtClean="0"/>
              <a:t/>
            </a:r>
            <a:br>
              <a:rPr lang="en-US" sz="1600" dirty="0" smtClean="0"/>
            </a:br>
            <a:r>
              <a:rPr lang="ka-GE" sz="1600" i="1" dirty="0" smtClean="0"/>
              <a:t>კოლაბორაციული პროექტი</a:t>
            </a:r>
            <a:r>
              <a:rPr lang="en-US" sz="1600" i="1" dirty="0" smtClean="0"/>
              <a:t> </a:t>
            </a:r>
            <a:r>
              <a:rPr lang="ka-GE" sz="1600" i="1" dirty="0" smtClean="0"/>
              <a:t>/</a:t>
            </a:r>
            <a:r>
              <a:rPr lang="en-US" sz="1600" i="1" dirty="0" smtClean="0"/>
              <a:t> CDC </a:t>
            </a:r>
            <a:r>
              <a:rPr lang="ka-GE" sz="1600" i="1" dirty="0" smtClean="0"/>
              <a:t>აშშ</a:t>
            </a:r>
            <a:r>
              <a:rPr lang="en-US" sz="1600" i="1" dirty="0" smtClean="0"/>
              <a:t> – NCDC </a:t>
            </a:r>
            <a:r>
              <a:rPr lang="ka-GE" sz="1600" i="1" dirty="0" smtClean="0"/>
              <a:t>საქართველო</a:t>
            </a:r>
            <a:endParaRPr lang="en-US" sz="1600" i="1" dirty="0"/>
          </a:p>
        </p:txBody>
      </p:sp>
      <p:sp>
        <p:nvSpPr>
          <p:cNvPr id="3" name="Subtitle 2"/>
          <p:cNvSpPr>
            <a:spLocks noGrp="1"/>
          </p:cNvSpPr>
          <p:nvPr>
            <p:ph type="subTitle" idx="1"/>
          </p:nvPr>
        </p:nvSpPr>
        <p:spPr>
          <a:xfrm>
            <a:off x="508000" y="1676400"/>
            <a:ext cx="11379200" cy="4648200"/>
          </a:xfrm>
        </p:spPr>
        <p:txBody>
          <a:bodyPr>
            <a:normAutofit/>
          </a:bodyPr>
          <a:lstStyle/>
          <a:p>
            <a:pPr algn="just"/>
            <a:r>
              <a:rPr lang="ka-GE" sz="1800" b="1" u="sng" dirty="0">
                <a:solidFill>
                  <a:srgbClr val="002060"/>
                </a:solidFill>
              </a:rPr>
              <a:t>ინდიკატორების შერჩევა </a:t>
            </a:r>
            <a:r>
              <a:rPr lang="en-US" sz="1800" b="1" u="sng" dirty="0" smtClean="0">
                <a:solidFill>
                  <a:srgbClr val="002060"/>
                </a:solidFill>
              </a:rPr>
              <a:t> </a:t>
            </a:r>
            <a:r>
              <a:rPr lang="ka-GE" sz="1800" b="1" u="sng" dirty="0" smtClean="0">
                <a:solidFill>
                  <a:srgbClr val="002060"/>
                </a:solidFill>
              </a:rPr>
              <a:t>სამიზნე </a:t>
            </a:r>
            <a:r>
              <a:rPr lang="en-US" sz="1800" b="1" u="sng" dirty="0" smtClean="0">
                <a:solidFill>
                  <a:srgbClr val="002060"/>
                </a:solidFill>
              </a:rPr>
              <a:t> </a:t>
            </a:r>
            <a:r>
              <a:rPr lang="ka-GE" sz="1800" b="1" u="sng" dirty="0" smtClean="0">
                <a:solidFill>
                  <a:srgbClr val="002060"/>
                </a:solidFill>
              </a:rPr>
              <a:t>ჯგუფების მიხედვით</a:t>
            </a:r>
            <a:r>
              <a:rPr lang="en-US" sz="1800" b="1" dirty="0" smtClean="0">
                <a:solidFill>
                  <a:srgbClr val="002060"/>
                </a:solidFill>
              </a:rPr>
              <a:t>. </a:t>
            </a:r>
            <a:endParaRPr lang="ka-GE" sz="1800" b="1" dirty="0" smtClean="0">
              <a:solidFill>
                <a:srgbClr val="002060"/>
              </a:solidFill>
            </a:endParaRPr>
          </a:p>
          <a:p>
            <a:pPr algn="just"/>
            <a:endParaRPr lang="en-US" sz="1800" dirty="0">
              <a:solidFill>
                <a:srgbClr val="002060"/>
              </a:solidFill>
            </a:endParaRPr>
          </a:p>
          <a:p>
            <a:pPr algn="just"/>
            <a:r>
              <a:rPr lang="en-US" sz="1800" dirty="0">
                <a:solidFill>
                  <a:srgbClr val="002060"/>
                </a:solidFill>
              </a:rPr>
              <a:t>1. </a:t>
            </a:r>
            <a:r>
              <a:rPr lang="ka-GE" sz="1800" dirty="0" smtClean="0">
                <a:solidFill>
                  <a:srgbClr val="002060"/>
                </a:solidFill>
              </a:rPr>
              <a:t>ჰემოგლობინი</a:t>
            </a:r>
            <a:r>
              <a:rPr lang="en-US" sz="1800" dirty="0" smtClean="0">
                <a:solidFill>
                  <a:srgbClr val="002060"/>
                </a:solidFill>
              </a:rPr>
              <a:t> /</a:t>
            </a:r>
            <a:r>
              <a:rPr lang="ka-GE" sz="1800" dirty="0" err="1" smtClean="0">
                <a:solidFill>
                  <a:srgbClr val="002060"/>
                </a:solidFill>
              </a:rPr>
              <a:t>სენტინელში</a:t>
            </a:r>
            <a:r>
              <a:rPr lang="ka-GE" sz="1800" dirty="0" smtClean="0">
                <a:solidFill>
                  <a:srgbClr val="002060"/>
                </a:solidFill>
              </a:rPr>
              <a:t> შესულ ყველა ორსულს</a:t>
            </a:r>
            <a:r>
              <a:rPr lang="en-US" sz="1800" dirty="0" smtClean="0">
                <a:solidFill>
                  <a:srgbClr val="002060"/>
                </a:solidFill>
              </a:rPr>
              <a:t> (</a:t>
            </a:r>
            <a:r>
              <a:rPr lang="ka-GE" sz="1800" dirty="0" smtClean="0">
                <a:solidFill>
                  <a:srgbClr val="002060"/>
                </a:solidFill>
              </a:rPr>
              <a:t>1-ლი ტრიმესტრი</a:t>
            </a:r>
            <a:r>
              <a:rPr lang="en-US" sz="1800" dirty="0" smtClean="0">
                <a:solidFill>
                  <a:srgbClr val="002060"/>
                </a:solidFill>
              </a:rPr>
              <a:t>)</a:t>
            </a:r>
            <a:r>
              <a:rPr lang="ka-GE" sz="1800" dirty="0" smtClean="0">
                <a:solidFill>
                  <a:srgbClr val="002060"/>
                </a:solidFill>
              </a:rPr>
              <a:t>.</a:t>
            </a:r>
            <a:endParaRPr lang="en-US" sz="1800" dirty="0">
              <a:solidFill>
                <a:srgbClr val="002060"/>
              </a:solidFill>
            </a:endParaRPr>
          </a:p>
          <a:p>
            <a:pPr algn="just"/>
            <a:r>
              <a:rPr lang="en-US" sz="1800" dirty="0">
                <a:solidFill>
                  <a:srgbClr val="002060"/>
                </a:solidFill>
              </a:rPr>
              <a:t>2. </a:t>
            </a:r>
            <a:r>
              <a:rPr lang="ka-GE" sz="1800" dirty="0" smtClean="0">
                <a:solidFill>
                  <a:srgbClr val="002060"/>
                </a:solidFill>
              </a:rPr>
              <a:t>რკინა, </a:t>
            </a:r>
            <a:r>
              <a:rPr lang="ka-GE" sz="1800" dirty="0" err="1" smtClean="0">
                <a:solidFill>
                  <a:srgbClr val="002060"/>
                </a:solidFill>
              </a:rPr>
              <a:t>ფოლატი</a:t>
            </a:r>
            <a:r>
              <a:rPr lang="ka-GE" sz="1800" dirty="0" smtClean="0">
                <a:solidFill>
                  <a:srgbClr val="002060"/>
                </a:solidFill>
              </a:rPr>
              <a:t>, იოდი </a:t>
            </a:r>
            <a:r>
              <a:rPr lang="en-US" sz="1800" dirty="0" smtClean="0">
                <a:solidFill>
                  <a:srgbClr val="002060"/>
                </a:solidFill>
              </a:rPr>
              <a:t>(</a:t>
            </a:r>
            <a:r>
              <a:rPr lang="ka-GE" sz="1800" dirty="0" smtClean="0">
                <a:solidFill>
                  <a:srgbClr val="002060"/>
                </a:solidFill>
              </a:rPr>
              <a:t>ლაბორატორიული კვლევა</a:t>
            </a:r>
            <a:r>
              <a:rPr lang="en-US" sz="1800" dirty="0" smtClean="0">
                <a:solidFill>
                  <a:srgbClr val="002060"/>
                </a:solidFill>
              </a:rPr>
              <a:t>) </a:t>
            </a:r>
            <a:r>
              <a:rPr lang="ka-GE" sz="1800" dirty="0" smtClean="0">
                <a:solidFill>
                  <a:srgbClr val="002060"/>
                </a:solidFill>
              </a:rPr>
              <a:t>ორსულებში</a:t>
            </a:r>
            <a:r>
              <a:rPr lang="en-US" sz="1800" dirty="0" smtClean="0">
                <a:solidFill>
                  <a:srgbClr val="002060"/>
                </a:solidFill>
              </a:rPr>
              <a:t> (</a:t>
            </a:r>
            <a:r>
              <a:rPr lang="ka-GE" sz="1800" dirty="0" smtClean="0">
                <a:solidFill>
                  <a:srgbClr val="002060"/>
                </a:solidFill>
              </a:rPr>
              <a:t>1-ლი ტრიმესტრი</a:t>
            </a:r>
            <a:r>
              <a:rPr lang="en-US" sz="1800" dirty="0" smtClean="0">
                <a:solidFill>
                  <a:srgbClr val="002060"/>
                </a:solidFill>
              </a:rPr>
              <a:t>) </a:t>
            </a:r>
            <a:endParaRPr lang="en-US" sz="1800" dirty="0">
              <a:solidFill>
                <a:srgbClr val="002060"/>
              </a:solidFill>
            </a:endParaRPr>
          </a:p>
          <a:p>
            <a:pPr algn="just"/>
            <a:r>
              <a:rPr lang="en-US" sz="1800" dirty="0">
                <a:solidFill>
                  <a:srgbClr val="002060"/>
                </a:solidFill>
              </a:rPr>
              <a:t>3. </a:t>
            </a:r>
            <a:r>
              <a:rPr lang="ka-GE" sz="1800" dirty="0" smtClean="0">
                <a:solidFill>
                  <a:srgbClr val="002060"/>
                </a:solidFill>
              </a:rPr>
              <a:t>ჰემოგლობინი</a:t>
            </a:r>
            <a:r>
              <a:rPr lang="en-US" sz="1800" dirty="0" smtClean="0">
                <a:solidFill>
                  <a:srgbClr val="002060"/>
                </a:solidFill>
              </a:rPr>
              <a:t> /</a:t>
            </a:r>
            <a:r>
              <a:rPr lang="ka-GE" sz="1800" dirty="0" err="1" smtClean="0">
                <a:solidFill>
                  <a:srgbClr val="002060"/>
                </a:solidFill>
              </a:rPr>
              <a:t>სენტინელში</a:t>
            </a:r>
            <a:r>
              <a:rPr lang="ka-GE" sz="1800" dirty="0" smtClean="0">
                <a:solidFill>
                  <a:srgbClr val="002060"/>
                </a:solidFill>
              </a:rPr>
              <a:t> იმუნიზაციაზე შესულ ყველა 12-23 თვის ბავშვს</a:t>
            </a:r>
            <a:endParaRPr lang="en-US" sz="1800" dirty="0">
              <a:solidFill>
                <a:srgbClr val="002060"/>
              </a:solidFill>
            </a:endParaRPr>
          </a:p>
          <a:p>
            <a:pPr algn="just"/>
            <a:r>
              <a:rPr lang="en-US" sz="1800" dirty="0">
                <a:solidFill>
                  <a:srgbClr val="002060"/>
                </a:solidFill>
              </a:rPr>
              <a:t>4. </a:t>
            </a:r>
            <a:r>
              <a:rPr lang="ka-GE" sz="1800" dirty="0" smtClean="0">
                <a:solidFill>
                  <a:srgbClr val="002060"/>
                </a:solidFill>
              </a:rPr>
              <a:t>რკინა და იოდი</a:t>
            </a:r>
            <a:r>
              <a:rPr lang="en-US" sz="1800" dirty="0" smtClean="0">
                <a:solidFill>
                  <a:srgbClr val="002060"/>
                </a:solidFill>
              </a:rPr>
              <a:t> (</a:t>
            </a:r>
            <a:r>
              <a:rPr lang="ka-GE" sz="1800" dirty="0" smtClean="0">
                <a:solidFill>
                  <a:srgbClr val="002060"/>
                </a:solidFill>
              </a:rPr>
              <a:t>ლაბორატორიული კვლევა</a:t>
            </a:r>
            <a:r>
              <a:rPr lang="en-US" sz="1800" dirty="0" smtClean="0">
                <a:solidFill>
                  <a:srgbClr val="002060"/>
                </a:solidFill>
              </a:rPr>
              <a:t>)  </a:t>
            </a:r>
            <a:r>
              <a:rPr lang="ka-GE" sz="1800" dirty="0" smtClean="0">
                <a:solidFill>
                  <a:srgbClr val="002060"/>
                </a:solidFill>
              </a:rPr>
              <a:t>ბავშვებში</a:t>
            </a:r>
            <a:r>
              <a:rPr lang="en-US" sz="1800" dirty="0" smtClean="0">
                <a:solidFill>
                  <a:srgbClr val="002060"/>
                </a:solidFill>
              </a:rPr>
              <a:t>: </a:t>
            </a:r>
            <a:r>
              <a:rPr lang="ka-GE" sz="1800" dirty="0" smtClean="0">
                <a:solidFill>
                  <a:srgbClr val="002060"/>
                </a:solidFill>
              </a:rPr>
              <a:t>ა</a:t>
            </a:r>
            <a:r>
              <a:rPr lang="en-US" sz="1800" dirty="0" smtClean="0">
                <a:solidFill>
                  <a:srgbClr val="002060"/>
                </a:solidFill>
              </a:rPr>
              <a:t>) </a:t>
            </a:r>
            <a:r>
              <a:rPr lang="ka-GE" sz="1800" dirty="0" smtClean="0">
                <a:solidFill>
                  <a:srgbClr val="002060"/>
                </a:solidFill>
              </a:rPr>
              <a:t>რკინა</a:t>
            </a:r>
            <a:r>
              <a:rPr lang="en-US" sz="1800" dirty="0" smtClean="0">
                <a:solidFill>
                  <a:srgbClr val="002060"/>
                </a:solidFill>
              </a:rPr>
              <a:t> </a:t>
            </a:r>
            <a:r>
              <a:rPr lang="ka-GE" sz="1800" dirty="0" smtClean="0">
                <a:solidFill>
                  <a:srgbClr val="002060"/>
                </a:solidFill>
              </a:rPr>
              <a:t>12-23 თვის ბავშვებში</a:t>
            </a:r>
            <a:r>
              <a:rPr lang="en-US" sz="1800" dirty="0" smtClean="0">
                <a:solidFill>
                  <a:srgbClr val="002060"/>
                </a:solidFill>
              </a:rPr>
              <a:t>, </a:t>
            </a:r>
            <a:r>
              <a:rPr lang="ka-GE" sz="1800" dirty="0" smtClean="0">
                <a:solidFill>
                  <a:srgbClr val="002060"/>
                </a:solidFill>
              </a:rPr>
              <a:t>და</a:t>
            </a:r>
            <a:r>
              <a:rPr lang="en-US" sz="1800" dirty="0" smtClean="0">
                <a:solidFill>
                  <a:srgbClr val="002060"/>
                </a:solidFill>
              </a:rPr>
              <a:t> </a:t>
            </a:r>
            <a:r>
              <a:rPr lang="ka-GE" sz="1800" dirty="0" smtClean="0">
                <a:solidFill>
                  <a:srgbClr val="002060"/>
                </a:solidFill>
              </a:rPr>
              <a:t>ბ</a:t>
            </a:r>
            <a:r>
              <a:rPr lang="en-US" sz="1800" dirty="0" smtClean="0">
                <a:solidFill>
                  <a:srgbClr val="002060"/>
                </a:solidFill>
              </a:rPr>
              <a:t>) </a:t>
            </a:r>
            <a:r>
              <a:rPr lang="ka-GE" sz="1800" dirty="0" smtClean="0">
                <a:solidFill>
                  <a:srgbClr val="002060"/>
                </a:solidFill>
              </a:rPr>
              <a:t>იოდი - სასკოლო ასაკის ბავშვებში (</a:t>
            </a:r>
            <a:r>
              <a:rPr lang="en-US" sz="1800" dirty="0" smtClean="0">
                <a:solidFill>
                  <a:srgbClr val="002060"/>
                </a:solidFill>
              </a:rPr>
              <a:t>12-12.99 </a:t>
            </a:r>
            <a:r>
              <a:rPr lang="ka-GE" sz="1800" dirty="0" smtClean="0">
                <a:solidFill>
                  <a:srgbClr val="002060"/>
                </a:solidFill>
              </a:rPr>
              <a:t>წ</a:t>
            </a:r>
            <a:r>
              <a:rPr lang="en-US" sz="1800" dirty="0" smtClean="0">
                <a:solidFill>
                  <a:srgbClr val="002060"/>
                </a:solidFill>
              </a:rPr>
              <a:t>.). </a:t>
            </a:r>
            <a:endParaRPr lang="en-US" sz="1800" dirty="0">
              <a:solidFill>
                <a:srgbClr val="002060"/>
              </a:solidFill>
            </a:endParaRPr>
          </a:p>
          <a:p>
            <a:pPr algn="just"/>
            <a:r>
              <a:rPr lang="en-US" sz="1800" dirty="0">
                <a:solidFill>
                  <a:srgbClr val="002060"/>
                </a:solidFill>
              </a:rPr>
              <a:t>5. </a:t>
            </a:r>
            <a:r>
              <a:rPr lang="ka-GE" sz="1800" dirty="0" err="1" smtClean="0">
                <a:solidFill>
                  <a:srgbClr val="002060"/>
                </a:solidFill>
              </a:rPr>
              <a:t>ანთროპომეტრული</a:t>
            </a:r>
            <a:r>
              <a:rPr lang="ka-GE" sz="1800" dirty="0" smtClean="0">
                <a:solidFill>
                  <a:srgbClr val="002060"/>
                </a:solidFill>
              </a:rPr>
              <a:t> გაზომვები ბავშვებში</a:t>
            </a:r>
            <a:r>
              <a:rPr lang="en-US" sz="1800" dirty="0" smtClean="0">
                <a:solidFill>
                  <a:srgbClr val="002060"/>
                </a:solidFill>
              </a:rPr>
              <a:t>.</a:t>
            </a:r>
            <a:endParaRPr lang="en-US" sz="1800" dirty="0">
              <a:solidFill>
                <a:srgbClr val="002060"/>
              </a:solidFill>
            </a:endParaRPr>
          </a:p>
          <a:p>
            <a:pPr algn="just"/>
            <a:r>
              <a:rPr lang="en-US" sz="1800" dirty="0">
                <a:solidFill>
                  <a:srgbClr val="002060"/>
                </a:solidFill>
              </a:rPr>
              <a:t>6. NTDs </a:t>
            </a:r>
            <a:r>
              <a:rPr lang="ka-GE" sz="1800" dirty="0" smtClean="0">
                <a:solidFill>
                  <a:srgbClr val="002060"/>
                </a:solidFill>
              </a:rPr>
              <a:t>(ნერვული მილის დეფექტების) ზედამხედველობა</a:t>
            </a:r>
            <a:r>
              <a:rPr lang="en-US" sz="1800" dirty="0" smtClean="0">
                <a:solidFill>
                  <a:srgbClr val="002060"/>
                </a:solidFill>
              </a:rPr>
              <a:t> (</a:t>
            </a:r>
            <a:r>
              <a:rPr lang="ka-GE" sz="1800" dirty="0" smtClean="0">
                <a:solidFill>
                  <a:srgbClr val="002060"/>
                </a:solidFill>
              </a:rPr>
              <a:t>პროექტში ჩართულ </a:t>
            </a:r>
            <a:r>
              <a:rPr lang="ka-GE" sz="1800" dirty="0" err="1" smtClean="0">
                <a:solidFill>
                  <a:srgbClr val="002060"/>
                </a:solidFill>
              </a:rPr>
              <a:t>სენტინელებში</a:t>
            </a:r>
            <a:r>
              <a:rPr lang="ka-GE" sz="1800" dirty="0" smtClean="0">
                <a:solidFill>
                  <a:srgbClr val="002060"/>
                </a:solidFill>
              </a:rPr>
              <a:t>)</a:t>
            </a:r>
            <a:r>
              <a:rPr lang="en-US" sz="1800" dirty="0" smtClean="0">
                <a:solidFill>
                  <a:srgbClr val="002060"/>
                </a:solidFill>
              </a:rPr>
              <a:t>.</a:t>
            </a:r>
            <a:endParaRPr lang="en-US" sz="1800" dirty="0">
              <a:solidFill>
                <a:srgbClr val="002060"/>
              </a:solidFill>
            </a:endParaRPr>
          </a:p>
          <a:p>
            <a:pPr algn="just"/>
            <a:endParaRPr lang="en-US" sz="2200" i="1" dirty="0" smtClean="0">
              <a:solidFill>
                <a:srgbClr val="002060"/>
              </a:solidFill>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591127" y="726373"/>
            <a:ext cx="11379200" cy="4950031"/>
          </a:xfrm>
        </p:spPr>
        <p:txBody>
          <a:bodyPr>
            <a:normAutofit/>
          </a:bodyPr>
          <a:lstStyle/>
          <a:p>
            <a:pPr algn="just"/>
            <a:r>
              <a:rPr lang="ka-GE" sz="1600" dirty="0" smtClean="0"/>
              <a:t>შედეგები</a:t>
            </a:r>
            <a:r>
              <a:rPr lang="en-US" sz="1600" dirty="0" smtClean="0"/>
              <a:t>:</a:t>
            </a:r>
          </a:p>
          <a:p>
            <a:pPr algn="just"/>
            <a:r>
              <a:rPr lang="ka-GE" sz="1800" b="1" dirty="0">
                <a:solidFill>
                  <a:schemeClr val="tx1"/>
                </a:solidFill>
              </a:rPr>
              <a:t>1</a:t>
            </a:r>
            <a:r>
              <a:rPr lang="en-US" sz="1800" b="1" dirty="0">
                <a:solidFill>
                  <a:schemeClr val="tx1"/>
                </a:solidFill>
              </a:rPr>
              <a:t>.1 </a:t>
            </a:r>
            <a:r>
              <a:rPr lang="ka-GE" sz="1800" b="1" dirty="0" smtClean="0">
                <a:solidFill>
                  <a:schemeClr val="tx1"/>
                </a:solidFill>
              </a:rPr>
              <a:t>ჰემოგლობინი</a:t>
            </a:r>
            <a:r>
              <a:rPr lang="en-US" sz="1800" b="1" dirty="0" smtClean="0">
                <a:solidFill>
                  <a:schemeClr val="tx1"/>
                </a:solidFill>
              </a:rPr>
              <a:t>  (</a:t>
            </a:r>
            <a:r>
              <a:rPr lang="ka-GE" sz="1800" b="1" dirty="0" smtClean="0">
                <a:solidFill>
                  <a:schemeClr val="tx1"/>
                </a:solidFill>
              </a:rPr>
              <a:t>ანემია)</a:t>
            </a:r>
            <a:r>
              <a:rPr lang="en-US" sz="1800" b="1" dirty="0" smtClean="0">
                <a:solidFill>
                  <a:schemeClr val="tx1"/>
                </a:solidFill>
              </a:rPr>
              <a:t> –</a:t>
            </a:r>
            <a:r>
              <a:rPr lang="ka-GE" sz="1800" b="1" dirty="0" smtClean="0">
                <a:solidFill>
                  <a:schemeClr val="tx1"/>
                </a:solidFill>
              </a:rPr>
              <a:t>წლების მიხედვით</a:t>
            </a:r>
            <a:r>
              <a:rPr lang="en-US" sz="1800" b="1" dirty="0" smtClean="0">
                <a:solidFill>
                  <a:schemeClr val="tx1"/>
                </a:solidFill>
              </a:rPr>
              <a:t> (2016-2017)</a:t>
            </a:r>
            <a:endParaRPr lang="en-US" sz="1800" dirty="0" smtClean="0">
              <a:solidFill>
                <a:schemeClr val="tx1"/>
              </a:solidFill>
            </a:endParaRPr>
          </a:p>
          <a:p>
            <a:pPr algn="just"/>
            <a:endParaRPr lang="en-US" sz="2200" i="1" dirty="0" smtClean="0">
              <a:solidFill>
                <a:schemeClr val="tx1"/>
              </a:solidFill>
            </a:endParaRPr>
          </a:p>
        </p:txBody>
      </p:sp>
      <p:graphicFrame>
        <p:nvGraphicFramePr>
          <p:cNvPr id="4" name="Table 3"/>
          <p:cNvGraphicFramePr>
            <a:graphicFrameLocks noGrp="1"/>
          </p:cNvGraphicFramePr>
          <p:nvPr/>
        </p:nvGraphicFramePr>
        <p:xfrm>
          <a:off x="650504" y="1754579"/>
          <a:ext cx="10972800" cy="3292434"/>
        </p:xfrm>
        <a:graphic>
          <a:graphicData uri="http://schemas.openxmlformats.org/drawingml/2006/table">
            <a:tbl>
              <a:tblPr firstRow="1" bandRow="1">
                <a:tableStyleId>{5C22544A-7EE6-4342-B048-85BDC9FD1C3A}</a:tableStyleId>
              </a:tblPr>
              <a:tblGrid>
                <a:gridCol w="988540"/>
                <a:gridCol w="1285103"/>
                <a:gridCol w="1891957"/>
                <a:gridCol w="1828800"/>
                <a:gridCol w="304800"/>
                <a:gridCol w="1320800"/>
                <a:gridCol w="1625600"/>
                <a:gridCol w="1727200"/>
              </a:tblGrid>
              <a:tr h="1188577">
                <a:tc>
                  <a:txBody>
                    <a:bodyPr/>
                    <a:lstStyle/>
                    <a:p>
                      <a:pPr marL="0" marR="0" algn="just">
                        <a:lnSpc>
                          <a:spcPct val="115000"/>
                        </a:lnSpc>
                        <a:spcBef>
                          <a:spcPts val="0"/>
                        </a:spcBef>
                        <a:spcAft>
                          <a:spcPts val="0"/>
                        </a:spcAft>
                      </a:pPr>
                      <a:r>
                        <a:rPr lang="ka-GE" sz="1600" dirty="0" smtClean="0">
                          <a:solidFill>
                            <a:srgbClr val="FFFF00"/>
                          </a:solidFill>
                          <a:latin typeface="Times New Roman"/>
                          <a:ea typeface="Calibri"/>
                          <a:cs typeface="Times New Roman"/>
                        </a:rPr>
                        <a:t>წლები</a:t>
                      </a:r>
                      <a:endParaRPr lang="en-US" sz="1600" dirty="0">
                        <a:solidFill>
                          <a:srgbClr val="FFFF00"/>
                        </a:solidFill>
                        <a:latin typeface="Calibri"/>
                        <a:ea typeface="Calibri"/>
                        <a:cs typeface="Times New Roman"/>
                      </a:endParaRPr>
                    </a:p>
                  </a:txBody>
                  <a:tcPr marT="0" marB="0"/>
                </a:tc>
                <a:tc>
                  <a:txBody>
                    <a:bodyPr/>
                    <a:lstStyle/>
                    <a:p>
                      <a:pPr marL="0" marR="0" algn="just">
                        <a:lnSpc>
                          <a:spcPct val="115000"/>
                        </a:lnSpc>
                        <a:spcBef>
                          <a:spcPts val="0"/>
                        </a:spcBef>
                        <a:spcAft>
                          <a:spcPts val="0"/>
                        </a:spcAft>
                      </a:pPr>
                      <a:r>
                        <a:rPr lang="ka-GE" sz="1600" dirty="0">
                          <a:solidFill>
                            <a:srgbClr val="FFFF00"/>
                          </a:solidFill>
                          <a:latin typeface="Times New Roman"/>
                          <a:ea typeface="Calibri"/>
                          <a:cs typeface="Times New Roman"/>
                        </a:rPr>
                        <a:t>1</a:t>
                      </a:r>
                      <a:r>
                        <a:rPr lang="en-US" sz="1600" dirty="0">
                          <a:solidFill>
                            <a:srgbClr val="FFFF00"/>
                          </a:solidFill>
                          <a:latin typeface="Times New Roman"/>
                          <a:ea typeface="Calibri"/>
                          <a:cs typeface="Times New Roman"/>
                        </a:rPr>
                        <a:t>2-23 </a:t>
                      </a:r>
                      <a:r>
                        <a:rPr lang="ka-GE" sz="1600" dirty="0" smtClean="0">
                          <a:solidFill>
                            <a:srgbClr val="FFFF00"/>
                          </a:solidFill>
                          <a:latin typeface="Times New Roman"/>
                          <a:ea typeface="Calibri"/>
                          <a:cs typeface="Times New Roman"/>
                        </a:rPr>
                        <a:t>თვის ბავშვები</a:t>
                      </a:r>
                      <a:endParaRPr lang="en-US" sz="1600" dirty="0">
                        <a:solidFill>
                          <a:srgbClr val="FFFF00"/>
                        </a:solidFill>
                        <a:latin typeface="Calibri"/>
                        <a:ea typeface="Calibri"/>
                        <a:cs typeface="Times New Roman"/>
                      </a:endParaRPr>
                    </a:p>
                  </a:txBody>
                  <a:tcPr marT="0" marB="0"/>
                </a:tc>
                <a:tc>
                  <a:txBody>
                    <a:bodyPr/>
                    <a:lstStyle/>
                    <a:p>
                      <a:pPr marL="0" marR="0" algn="just">
                        <a:lnSpc>
                          <a:spcPct val="115000"/>
                        </a:lnSpc>
                        <a:spcBef>
                          <a:spcPts val="0"/>
                        </a:spcBef>
                        <a:spcAft>
                          <a:spcPts val="0"/>
                        </a:spcAft>
                      </a:pPr>
                      <a:r>
                        <a:rPr lang="ka-GE" sz="1600" dirty="0" smtClean="0">
                          <a:solidFill>
                            <a:srgbClr val="FFFF00"/>
                          </a:solidFill>
                          <a:latin typeface="Times New Roman"/>
                          <a:ea typeface="Calibri"/>
                          <a:cs typeface="Times New Roman"/>
                        </a:rPr>
                        <a:t>(ანემია)</a:t>
                      </a:r>
                      <a:endParaRPr lang="en-US" sz="1600" dirty="0">
                        <a:solidFill>
                          <a:srgbClr val="FFFF00"/>
                        </a:solidFill>
                        <a:latin typeface="Calibri"/>
                        <a:ea typeface="Calibri"/>
                        <a:cs typeface="Times New Roman"/>
                      </a:endParaRPr>
                    </a:p>
                    <a:p>
                      <a:pPr marL="0" marR="0" algn="just">
                        <a:lnSpc>
                          <a:spcPct val="115000"/>
                        </a:lnSpc>
                        <a:spcBef>
                          <a:spcPts val="0"/>
                        </a:spcBef>
                        <a:spcAft>
                          <a:spcPts val="0"/>
                        </a:spcAft>
                      </a:pPr>
                      <a:r>
                        <a:rPr lang="ka-GE" sz="1600" dirty="0">
                          <a:solidFill>
                            <a:srgbClr val="FFFF00"/>
                          </a:solidFill>
                          <a:latin typeface="Times New Roman"/>
                          <a:ea typeface="Calibri"/>
                          <a:cs typeface="Times New Roman"/>
                        </a:rPr>
                        <a:t> </a:t>
                      </a:r>
                      <a:r>
                        <a:rPr lang="en-US" sz="1600" b="1" dirty="0" err="1" smtClean="0">
                          <a:solidFill>
                            <a:srgbClr val="FFFF00"/>
                          </a:solidFill>
                          <a:latin typeface="Times New Roman"/>
                          <a:ea typeface="Calibri"/>
                          <a:cs typeface="Times New Roman"/>
                        </a:rPr>
                        <a:t>Hb</a:t>
                      </a:r>
                      <a:r>
                        <a:rPr lang="en-US" sz="1600" dirty="0" smtClean="0">
                          <a:solidFill>
                            <a:srgbClr val="FFFF00"/>
                          </a:solidFill>
                          <a:latin typeface="Times New Roman"/>
                          <a:ea typeface="Calibri"/>
                          <a:cs typeface="Times New Roman"/>
                        </a:rPr>
                        <a:t>&lt;110 </a:t>
                      </a:r>
                      <a:r>
                        <a:rPr lang="en-US" sz="1600" dirty="0">
                          <a:solidFill>
                            <a:srgbClr val="FFFF00"/>
                          </a:solidFill>
                          <a:latin typeface="Times New Roman"/>
                          <a:ea typeface="Calibri"/>
                          <a:cs typeface="Times New Roman"/>
                        </a:rPr>
                        <a:t>g/L</a:t>
                      </a:r>
                      <a:endParaRPr lang="en-US" sz="1600" dirty="0">
                        <a:solidFill>
                          <a:srgbClr val="FFFF00"/>
                        </a:solidFill>
                        <a:latin typeface="Calibri"/>
                        <a:ea typeface="Calibri"/>
                        <a:cs typeface="Times New Roman"/>
                      </a:endParaRPr>
                    </a:p>
                  </a:txBody>
                  <a:tcPr marT="0" marB="0"/>
                </a:tc>
                <a:tc>
                  <a:txBody>
                    <a:bodyPr/>
                    <a:lstStyle/>
                    <a:p>
                      <a:pPr marL="0" marR="0" algn="just">
                        <a:lnSpc>
                          <a:spcPct val="115000"/>
                        </a:lnSpc>
                        <a:spcBef>
                          <a:spcPts val="0"/>
                        </a:spcBef>
                        <a:spcAft>
                          <a:spcPts val="0"/>
                        </a:spcAft>
                      </a:pPr>
                      <a:r>
                        <a:rPr lang="ka-GE" sz="1600" dirty="0" smtClean="0">
                          <a:solidFill>
                            <a:srgbClr val="FFFF00"/>
                          </a:solidFill>
                          <a:latin typeface="Times New Roman"/>
                          <a:ea typeface="Calibri"/>
                          <a:cs typeface="Times New Roman"/>
                        </a:rPr>
                        <a:t>მძიმე ანემია</a:t>
                      </a:r>
                      <a:endParaRPr lang="en-US" sz="1600" dirty="0">
                        <a:solidFill>
                          <a:srgbClr val="FFFF00"/>
                        </a:solidFill>
                        <a:latin typeface="Calibri"/>
                        <a:ea typeface="Calibri"/>
                        <a:cs typeface="Times New Roman"/>
                      </a:endParaRPr>
                    </a:p>
                    <a:p>
                      <a:pPr marL="0" marR="0" algn="just">
                        <a:lnSpc>
                          <a:spcPct val="115000"/>
                        </a:lnSpc>
                        <a:spcBef>
                          <a:spcPts val="0"/>
                        </a:spcBef>
                        <a:spcAft>
                          <a:spcPts val="0"/>
                        </a:spcAft>
                      </a:pPr>
                      <a:r>
                        <a:rPr lang="en-US" sz="1600" b="1" dirty="0" err="1">
                          <a:solidFill>
                            <a:srgbClr val="FFFF00"/>
                          </a:solidFill>
                          <a:latin typeface="Times New Roman"/>
                          <a:ea typeface="Calibri"/>
                          <a:cs typeface="Times New Roman"/>
                        </a:rPr>
                        <a:t>Hb</a:t>
                      </a:r>
                      <a:r>
                        <a:rPr lang="en-US" sz="1600" b="1" dirty="0">
                          <a:solidFill>
                            <a:srgbClr val="FFFF00"/>
                          </a:solidFill>
                          <a:latin typeface="Times New Roman"/>
                          <a:ea typeface="Calibri"/>
                          <a:cs typeface="Times New Roman"/>
                        </a:rPr>
                        <a:t> </a:t>
                      </a:r>
                      <a:r>
                        <a:rPr lang="en-US" sz="1600" dirty="0">
                          <a:solidFill>
                            <a:srgbClr val="FFFF00"/>
                          </a:solidFill>
                          <a:latin typeface="Times New Roman"/>
                          <a:ea typeface="Calibri"/>
                          <a:cs typeface="Times New Roman"/>
                        </a:rPr>
                        <a:t>&lt;70 g/L</a:t>
                      </a:r>
                      <a:endParaRPr lang="en-US" sz="1600" dirty="0">
                        <a:solidFill>
                          <a:srgbClr val="FFFF00"/>
                        </a:solidFill>
                        <a:latin typeface="Calibri"/>
                        <a:ea typeface="Calibri"/>
                        <a:cs typeface="Times New Roman"/>
                      </a:endParaRPr>
                    </a:p>
                  </a:txBody>
                  <a:tcPr marT="0" marB="0"/>
                </a:tc>
                <a:tc>
                  <a:txBody>
                    <a:bodyPr/>
                    <a:lstStyle/>
                    <a:p>
                      <a:endParaRPr lang="en-US" sz="1600" dirty="0">
                        <a:solidFill>
                          <a:srgbClr val="FFFF00"/>
                        </a:solidFill>
                      </a:endParaRPr>
                    </a:p>
                  </a:txBody>
                  <a:tcPr marL="121920" marR="121920"/>
                </a:tc>
                <a:tc>
                  <a:txBody>
                    <a:bodyPr/>
                    <a:lstStyle/>
                    <a:p>
                      <a:pPr marL="0" marR="0" algn="just">
                        <a:lnSpc>
                          <a:spcPct val="115000"/>
                        </a:lnSpc>
                        <a:spcBef>
                          <a:spcPts val="0"/>
                        </a:spcBef>
                        <a:spcAft>
                          <a:spcPts val="0"/>
                        </a:spcAft>
                      </a:pPr>
                      <a:r>
                        <a:rPr lang="ka-GE" sz="1600" dirty="0" smtClean="0">
                          <a:solidFill>
                            <a:srgbClr val="FFFF00"/>
                          </a:solidFill>
                          <a:latin typeface="Times New Roman"/>
                          <a:ea typeface="Calibri"/>
                          <a:cs typeface="Times New Roman"/>
                        </a:rPr>
                        <a:t>ორსული</a:t>
                      </a:r>
                      <a:endParaRPr lang="en-US" sz="1600" dirty="0">
                        <a:solidFill>
                          <a:srgbClr val="FFFF00"/>
                        </a:solidFill>
                        <a:latin typeface="Calibri"/>
                        <a:ea typeface="Calibri"/>
                        <a:cs typeface="Times New Roman"/>
                      </a:endParaRPr>
                    </a:p>
                  </a:txBody>
                  <a:tcPr marT="0" marB="0"/>
                </a:tc>
                <a:tc>
                  <a:txBody>
                    <a:bodyPr/>
                    <a:lstStyle/>
                    <a:p>
                      <a:pPr marL="0" marR="0" algn="just">
                        <a:lnSpc>
                          <a:spcPct val="115000"/>
                        </a:lnSpc>
                        <a:spcBef>
                          <a:spcPts val="0"/>
                        </a:spcBef>
                        <a:spcAft>
                          <a:spcPts val="0"/>
                        </a:spcAft>
                      </a:pPr>
                      <a:r>
                        <a:rPr lang="ka-GE" sz="1600" dirty="0" smtClean="0">
                          <a:solidFill>
                            <a:srgbClr val="FFFF00"/>
                          </a:solidFill>
                          <a:latin typeface="Times New Roman"/>
                          <a:ea typeface="Calibri"/>
                          <a:cs typeface="Times New Roman"/>
                        </a:rPr>
                        <a:t>(ანემია)</a:t>
                      </a:r>
                      <a:endParaRPr lang="en-US" sz="1600" dirty="0">
                        <a:solidFill>
                          <a:srgbClr val="FFFF00"/>
                        </a:solidFill>
                        <a:latin typeface="Calibri"/>
                        <a:ea typeface="Calibri"/>
                        <a:cs typeface="Times New Roman"/>
                      </a:endParaRPr>
                    </a:p>
                    <a:p>
                      <a:pPr marL="0" marR="0" algn="just">
                        <a:lnSpc>
                          <a:spcPct val="115000"/>
                        </a:lnSpc>
                        <a:spcBef>
                          <a:spcPts val="0"/>
                        </a:spcBef>
                        <a:spcAft>
                          <a:spcPts val="0"/>
                        </a:spcAft>
                      </a:pPr>
                      <a:r>
                        <a:rPr lang="ka-GE" sz="1600" dirty="0">
                          <a:solidFill>
                            <a:srgbClr val="FFFF00"/>
                          </a:solidFill>
                          <a:latin typeface="Times New Roman"/>
                          <a:ea typeface="Calibri"/>
                          <a:cs typeface="Times New Roman"/>
                        </a:rPr>
                        <a:t> </a:t>
                      </a:r>
                      <a:r>
                        <a:rPr lang="en-US" sz="1600" b="1" dirty="0" err="1" smtClean="0">
                          <a:solidFill>
                            <a:srgbClr val="FFFF00"/>
                          </a:solidFill>
                          <a:latin typeface="Times New Roman"/>
                          <a:ea typeface="Calibri"/>
                          <a:cs typeface="Times New Roman"/>
                        </a:rPr>
                        <a:t>Hb</a:t>
                      </a:r>
                      <a:r>
                        <a:rPr lang="en-US" sz="1600" dirty="0" smtClean="0">
                          <a:solidFill>
                            <a:srgbClr val="FFFF00"/>
                          </a:solidFill>
                          <a:latin typeface="Times New Roman"/>
                          <a:ea typeface="Calibri"/>
                          <a:cs typeface="Times New Roman"/>
                        </a:rPr>
                        <a:t>&lt;110 </a:t>
                      </a:r>
                      <a:r>
                        <a:rPr lang="en-US" sz="1600" dirty="0">
                          <a:solidFill>
                            <a:srgbClr val="FFFF00"/>
                          </a:solidFill>
                          <a:latin typeface="Times New Roman"/>
                          <a:ea typeface="Calibri"/>
                          <a:cs typeface="Times New Roman"/>
                        </a:rPr>
                        <a:t>g/L</a:t>
                      </a:r>
                      <a:endParaRPr lang="en-US" sz="1600" dirty="0">
                        <a:solidFill>
                          <a:srgbClr val="FFFF00"/>
                        </a:solidFill>
                        <a:latin typeface="Calibri"/>
                        <a:ea typeface="Calibri"/>
                        <a:cs typeface="Times New Roman"/>
                      </a:endParaRPr>
                    </a:p>
                  </a:txBody>
                  <a:tcPr marT="0" marB="0"/>
                </a:tc>
                <a:tc>
                  <a:txBody>
                    <a:bodyPr/>
                    <a:lstStyle/>
                    <a:p>
                      <a:pPr marL="0" marR="0" algn="just">
                        <a:lnSpc>
                          <a:spcPct val="115000"/>
                        </a:lnSpc>
                        <a:spcBef>
                          <a:spcPts val="0"/>
                        </a:spcBef>
                        <a:spcAft>
                          <a:spcPts val="0"/>
                        </a:spcAft>
                      </a:pPr>
                      <a:r>
                        <a:rPr lang="ka-GE" sz="1600" dirty="0" smtClean="0">
                          <a:solidFill>
                            <a:srgbClr val="FFFF00"/>
                          </a:solidFill>
                          <a:latin typeface="Times New Roman"/>
                          <a:ea typeface="Calibri"/>
                          <a:cs typeface="Times New Roman"/>
                        </a:rPr>
                        <a:t>მძიმე ანემია</a:t>
                      </a:r>
                      <a:endParaRPr lang="en-US" sz="1600" dirty="0" smtClean="0">
                        <a:solidFill>
                          <a:srgbClr val="FFFF00"/>
                        </a:solidFill>
                        <a:latin typeface="+mn-lt"/>
                        <a:ea typeface="Calibri"/>
                        <a:cs typeface="Times New Roman"/>
                      </a:endParaRPr>
                    </a:p>
                    <a:p>
                      <a:pPr marL="0" marR="0" algn="just">
                        <a:lnSpc>
                          <a:spcPct val="115000"/>
                        </a:lnSpc>
                        <a:spcBef>
                          <a:spcPts val="0"/>
                        </a:spcBef>
                        <a:spcAft>
                          <a:spcPts val="0"/>
                        </a:spcAft>
                      </a:pPr>
                      <a:r>
                        <a:rPr lang="en-US" sz="1600" b="1" dirty="0" err="1" smtClean="0">
                          <a:solidFill>
                            <a:srgbClr val="FFFF00"/>
                          </a:solidFill>
                          <a:latin typeface="Times New Roman"/>
                          <a:ea typeface="Calibri"/>
                          <a:cs typeface="Times New Roman"/>
                        </a:rPr>
                        <a:t>Hb</a:t>
                      </a:r>
                      <a:r>
                        <a:rPr lang="en-US" sz="1600" b="1" dirty="0" smtClean="0">
                          <a:solidFill>
                            <a:srgbClr val="FFFF00"/>
                          </a:solidFill>
                          <a:latin typeface="Times New Roman"/>
                          <a:ea typeface="Calibri"/>
                          <a:cs typeface="Times New Roman"/>
                        </a:rPr>
                        <a:t> </a:t>
                      </a:r>
                      <a:r>
                        <a:rPr lang="en-US" sz="1600" dirty="0">
                          <a:solidFill>
                            <a:srgbClr val="FFFF00"/>
                          </a:solidFill>
                          <a:latin typeface="Times New Roman"/>
                          <a:ea typeface="Calibri"/>
                          <a:cs typeface="Times New Roman"/>
                        </a:rPr>
                        <a:t>&lt;70 g/L</a:t>
                      </a:r>
                      <a:endParaRPr lang="en-US" sz="1600" dirty="0">
                        <a:solidFill>
                          <a:srgbClr val="FFFF00"/>
                        </a:solidFill>
                        <a:latin typeface="Calibri"/>
                        <a:ea typeface="Calibri"/>
                        <a:cs typeface="Times New Roman"/>
                      </a:endParaRPr>
                    </a:p>
                  </a:txBody>
                  <a:tcPr marT="0" marB="0"/>
                </a:tc>
              </a:tr>
              <a:tr h="559837">
                <a:tc>
                  <a:txBody>
                    <a:bodyPr/>
                    <a:lstStyle/>
                    <a:p>
                      <a:pPr marL="0" marR="0" algn="just">
                        <a:lnSpc>
                          <a:spcPct val="115000"/>
                        </a:lnSpc>
                        <a:spcBef>
                          <a:spcPts val="0"/>
                        </a:spcBef>
                        <a:spcAft>
                          <a:spcPts val="0"/>
                        </a:spcAft>
                      </a:pPr>
                      <a:r>
                        <a:rPr lang="en-US" sz="2000" dirty="0" smtClean="0">
                          <a:solidFill>
                            <a:schemeClr val="tx1"/>
                          </a:solidFill>
                          <a:latin typeface="Calibri"/>
                          <a:ea typeface="Calibri"/>
                          <a:cs typeface="Times New Roman"/>
                        </a:rPr>
                        <a:t>2016</a:t>
                      </a:r>
                      <a:endParaRPr lang="en-US" sz="2000" dirty="0">
                        <a:solidFill>
                          <a:schemeClr val="tx1"/>
                        </a:solidFill>
                        <a:latin typeface="Calibri"/>
                        <a:ea typeface="Calibri"/>
                        <a:cs typeface="Times New Roman"/>
                      </a:endParaRPr>
                    </a:p>
                  </a:txBody>
                  <a:tcPr marT="0" marB="0"/>
                </a:tc>
                <a:tc>
                  <a:txBody>
                    <a:bodyPr/>
                    <a:lstStyle/>
                    <a:p>
                      <a:pPr marL="0" marR="0" algn="just">
                        <a:lnSpc>
                          <a:spcPct val="115000"/>
                        </a:lnSpc>
                        <a:spcBef>
                          <a:spcPts val="0"/>
                        </a:spcBef>
                        <a:spcAft>
                          <a:spcPts val="0"/>
                        </a:spcAft>
                      </a:pPr>
                      <a:r>
                        <a:rPr lang="en-US" sz="2000" dirty="0" smtClean="0">
                          <a:solidFill>
                            <a:schemeClr val="tx1"/>
                          </a:solidFill>
                          <a:latin typeface="Calibri"/>
                          <a:ea typeface="Calibri"/>
                          <a:cs typeface="Times New Roman"/>
                        </a:rPr>
                        <a:t>516</a:t>
                      </a:r>
                      <a:endParaRPr lang="en-US" sz="2000" dirty="0">
                        <a:solidFill>
                          <a:schemeClr val="tx1"/>
                        </a:solidFill>
                        <a:latin typeface="Calibri"/>
                        <a:ea typeface="Calibri"/>
                        <a:cs typeface="Times New Roman"/>
                      </a:endParaRPr>
                    </a:p>
                  </a:txBody>
                  <a:tcPr marT="0" marB="0"/>
                </a:tc>
                <a:tc>
                  <a:txBody>
                    <a:bodyPr/>
                    <a:lstStyle/>
                    <a:p>
                      <a:pPr marL="0" marR="0" algn="just">
                        <a:lnSpc>
                          <a:spcPct val="115000"/>
                        </a:lnSpc>
                        <a:spcBef>
                          <a:spcPts val="0"/>
                        </a:spcBef>
                        <a:spcAft>
                          <a:spcPts val="0"/>
                        </a:spcAft>
                      </a:pPr>
                      <a:r>
                        <a:rPr lang="en-US" sz="2000" dirty="0" smtClean="0">
                          <a:solidFill>
                            <a:schemeClr val="tx1"/>
                          </a:solidFill>
                          <a:latin typeface="Calibri"/>
                          <a:ea typeface="Calibri"/>
                          <a:cs typeface="Times New Roman"/>
                        </a:rPr>
                        <a:t>33.7%</a:t>
                      </a:r>
                      <a:endParaRPr lang="en-US" sz="2000" dirty="0">
                        <a:solidFill>
                          <a:schemeClr val="tx1"/>
                        </a:solidFill>
                        <a:latin typeface="Calibri"/>
                        <a:ea typeface="Calibri"/>
                        <a:cs typeface="Times New Roman"/>
                      </a:endParaRPr>
                    </a:p>
                  </a:txBody>
                  <a:tcPr marT="0" marB="0"/>
                </a:tc>
                <a:tc>
                  <a:txBody>
                    <a:bodyPr/>
                    <a:lstStyle/>
                    <a:p>
                      <a:pPr marL="0" marR="0">
                        <a:lnSpc>
                          <a:spcPct val="115000"/>
                        </a:lnSpc>
                        <a:spcBef>
                          <a:spcPts val="0"/>
                        </a:spcBef>
                        <a:spcAft>
                          <a:spcPts val="0"/>
                        </a:spcAft>
                      </a:pPr>
                      <a:r>
                        <a:rPr lang="ka-GE" sz="2000" dirty="0" smtClean="0">
                          <a:latin typeface="Sylfaen"/>
                          <a:ea typeface="Calibri"/>
                          <a:cs typeface="Times New Roman"/>
                        </a:rPr>
                        <a:t>0.0% </a:t>
                      </a:r>
                      <a:endParaRPr lang="en-US" sz="2000" dirty="0">
                        <a:latin typeface="+mn-lt"/>
                        <a:ea typeface="Calibri"/>
                        <a:cs typeface="Times New Roman"/>
                      </a:endParaRPr>
                    </a:p>
                  </a:txBody>
                  <a:tcPr marT="0" marB="0"/>
                </a:tc>
                <a:tc>
                  <a:txBody>
                    <a:bodyPr/>
                    <a:lstStyle/>
                    <a:p>
                      <a:endParaRPr lang="en-US" sz="2000" dirty="0">
                        <a:solidFill>
                          <a:schemeClr val="tx1"/>
                        </a:solidFill>
                      </a:endParaRPr>
                    </a:p>
                  </a:txBody>
                  <a:tcPr marL="121920" marR="121920"/>
                </a:tc>
                <a:tc>
                  <a:txBody>
                    <a:bodyPr/>
                    <a:lstStyle/>
                    <a:p>
                      <a:pPr marL="0" marR="0" algn="just">
                        <a:lnSpc>
                          <a:spcPct val="115000"/>
                        </a:lnSpc>
                        <a:spcBef>
                          <a:spcPts val="0"/>
                        </a:spcBef>
                        <a:spcAft>
                          <a:spcPts val="0"/>
                        </a:spcAft>
                      </a:pPr>
                      <a:r>
                        <a:rPr lang="en-US" sz="2000" dirty="0" smtClean="0">
                          <a:solidFill>
                            <a:schemeClr val="tx1"/>
                          </a:solidFill>
                          <a:latin typeface="Calibri"/>
                          <a:ea typeface="Calibri"/>
                          <a:cs typeface="Times New Roman"/>
                        </a:rPr>
                        <a:t>1680</a:t>
                      </a:r>
                      <a:endParaRPr lang="en-US" sz="2000" dirty="0">
                        <a:solidFill>
                          <a:schemeClr val="tx1"/>
                        </a:solidFill>
                        <a:latin typeface="Calibri"/>
                        <a:ea typeface="Calibri"/>
                        <a:cs typeface="Times New Roman"/>
                      </a:endParaRPr>
                    </a:p>
                  </a:txBody>
                  <a:tcPr marT="0" marB="0"/>
                </a:tc>
                <a:tc>
                  <a:txBody>
                    <a:bodyPr/>
                    <a:lstStyle/>
                    <a:p>
                      <a:pPr marL="0" marR="0" algn="just">
                        <a:lnSpc>
                          <a:spcPct val="115000"/>
                        </a:lnSpc>
                        <a:spcBef>
                          <a:spcPts val="0"/>
                        </a:spcBef>
                        <a:spcAft>
                          <a:spcPts val="0"/>
                        </a:spcAft>
                      </a:pPr>
                      <a:r>
                        <a:rPr lang="en-US" sz="2000" dirty="0" smtClean="0">
                          <a:solidFill>
                            <a:schemeClr val="tx1"/>
                          </a:solidFill>
                          <a:latin typeface="Calibri"/>
                          <a:ea typeface="Calibri"/>
                          <a:cs typeface="Times New Roman"/>
                        </a:rPr>
                        <a:t>6.3%</a:t>
                      </a:r>
                      <a:endParaRPr lang="en-US" sz="2000" dirty="0">
                        <a:solidFill>
                          <a:schemeClr val="tx1"/>
                        </a:solidFill>
                        <a:latin typeface="Calibri"/>
                        <a:ea typeface="Calibri"/>
                        <a:cs typeface="Times New Roman"/>
                      </a:endParaRPr>
                    </a:p>
                  </a:txBody>
                  <a:tcPr marT="0" marB="0"/>
                </a:tc>
                <a:tc>
                  <a:txBody>
                    <a:bodyPr/>
                    <a:lstStyle/>
                    <a:p>
                      <a:pPr marL="0" marR="0">
                        <a:lnSpc>
                          <a:spcPct val="115000"/>
                        </a:lnSpc>
                        <a:spcBef>
                          <a:spcPts val="0"/>
                        </a:spcBef>
                        <a:spcAft>
                          <a:spcPts val="0"/>
                        </a:spcAft>
                      </a:pPr>
                      <a:r>
                        <a:rPr lang="ka-GE" sz="2000" smtClean="0">
                          <a:latin typeface="Sylfaen"/>
                          <a:ea typeface="Calibri"/>
                          <a:cs typeface="Times New Roman"/>
                        </a:rPr>
                        <a:t>0.0% </a:t>
                      </a:r>
                      <a:endParaRPr lang="en-US" sz="2000" dirty="0">
                        <a:latin typeface="+mn-lt"/>
                        <a:ea typeface="Calibri"/>
                        <a:cs typeface="Times New Roman"/>
                      </a:endParaRPr>
                    </a:p>
                  </a:txBody>
                  <a:tcPr marT="0" marB="0"/>
                </a:tc>
              </a:tr>
              <a:tr h="559837">
                <a:tc>
                  <a:txBody>
                    <a:bodyPr/>
                    <a:lstStyle/>
                    <a:p>
                      <a:pPr marL="0" marR="0" algn="just">
                        <a:lnSpc>
                          <a:spcPct val="115000"/>
                        </a:lnSpc>
                        <a:spcBef>
                          <a:spcPts val="0"/>
                        </a:spcBef>
                        <a:spcAft>
                          <a:spcPts val="0"/>
                        </a:spcAft>
                      </a:pPr>
                      <a:r>
                        <a:rPr lang="en-US" sz="2000" dirty="0" smtClean="0">
                          <a:solidFill>
                            <a:schemeClr val="tx1"/>
                          </a:solidFill>
                          <a:latin typeface="Calibri"/>
                          <a:ea typeface="Calibri"/>
                          <a:cs typeface="Times New Roman"/>
                        </a:rPr>
                        <a:t>2017</a:t>
                      </a:r>
                      <a:endParaRPr lang="en-US" sz="2000" dirty="0">
                        <a:solidFill>
                          <a:schemeClr val="tx1"/>
                        </a:solidFill>
                        <a:latin typeface="Calibri"/>
                        <a:ea typeface="Calibri"/>
                        <a:cs typeface="Times New Roman"/>
                      </a:endParaRPr>
                    </a:p>
                  </a:txBody>
                  <a:tcPr marT="0" marB="0"/>
                </a:tc>
                <a:tc>
                  <a:txBody>
                    <a:bodyPr/>
                    <a:lstStyle/>
                    <a:p>
                      <a:pPr marL="0" marR="0">
                        <a:lnSpc>
                          <a:spcPct val="115000"/>
                        </a:lnSpc>
                        <a:spcBef>
                          <a:spcPts val="0"/>
                        </a:spcBef>
                        <a:spcAft>
                          <a:spcPts val="0"/>
                        </a:spcAft>
                      </a:pPr>
                      <a:r>
                        <a:rPr lang="en-US" sz="2000" dirty="0">
                          <a:latin typeface="Sylfaen"/>
                          <a:ea typeface="Calibri"/>
                          <a:cs typeface="Times New Roman"/>
                        </a:rPr>
                        <a:t>423</a:t>
                      </a:r>
                      <a:endParaRPr lang="en-US" sz="2000" dirty="0">
                        <a:latin typeface="Calibri"/>
                        <a:ea typeface="Calibri"/>
                        <a:cs typeface="Times New Roman"/>
                      </a:endParaRPr>
                    </a:p>
                  </a:txBody>
                  <a:tcPr marT="0" marB="0"/>
                </a:tc>
                <a:tc>
                  <a:txBody>
                    <a:bodyPr/>
                    <a:lstStyle/>
                    <a:p>
                      <a:pPr marL="0" marR="0">
                        <a:lnSpc>
                          <a:spcPct val="115000"/>
                        </a:lnSpc>
                        <a:spcBef>
                          <a:spcPts val="0"/>
                        </a:spcBef>
                        <a:spcAft>
                          <a:spcPts val="0"/>
                        </a:spcAft>
                      </a:pPr>
                      <a:r>
                        <a:rPr lang="ka-GE" sz="2000" dirty="0">
                          <a:latin typeface="Sylfaen"/>
                          <a:ea typeface="Calibri"/>
                          <a:cs typeface="Times New Roman"/>
                        </a:rPr>
                        <a:t>3</a:t>
                      </a:r>
                      <a:r>
                        <a:rPr lang="en-US" sz="2000" dirty="0">
                          <a:latin typeface="Sylfaen"/>
                          <a:ea typeface="Calibri"/>
                          <a:cs typeface="Times New Roman"/>
                        </a:rPr>
                        <a:t>4</a:t>
                      </a:r>
                      <a:r>
                        <a:rPr lang="ka-GE" sz="2000" dirty="0">
                          <a:latin typeface="Sylfaen"/>
                          <a:ea typeface="Calibri"/>
                          <a:cs typeface="Times New Roman"/>
                        </a:rPr>
                        <a:t>.</a:t>
                      </a:r>
                      <a:r>
                        <a:rPr lang="en-US" sz="2000" dirty="0">
                          <a:latin typeface="Sylfaen"/>
                          <a:ea typeface="Calibri"/>
                          <a:cs typeface="Times New Roman"/>
                        </a:rPr>
                        <a:t>3</a:t>
                      </a:r>
                      <a:r>
                        <a:rPr lang="ka-GE" sz="2000" dirty="0">
                          <a:latin typeface="Sylfaen"/>
                          <a:ea typeface="Calibri"/>
                          <a:cs typeface="Times New Roman"/>
                        </a:rPr>
                        <a:t> % </a:t>
                      </a:r>
                      <a:endParaRPr lang="en-US" sz="2000" dirty="0">
                        <a:latin typeface="Calibri"/>
                        <a:ea typeface="Calibri"/>
                        <a:cs typeface="Times New Roman"/>
                      </a:endParaRPr>
                    </a:p>
                  </a:txBody>
                  <a:tcPr marT="0" marB="0"/>
                </a:tc>
                <a:tc>
                  <a:txBody>
                    <a:bodyPr/>
                    <a:lstStyle/>
                    <a:p>
                      <a:pPr marL="0" marR="0">
                        <a:lnSpc>
                          <a:spcPct val="115000"/>
                        </a:lnSpc>
                        <a:spcBef>
                          <a:spcPts val="0"/>
                        </a:spcBef>
                        <a:spcAft>
                          <a:spcPts val="0"/>
                        </a:spcAft>
                      </a:pPr>
                      <a:r>
                        <a:rPr lang="ka-GE" sz="2000" dirty="0">
                          <a:latin typeface="Sylfaen"/>
                          <a:ea typeface="Calibri"/>
                          <a:cs typeface="Times New Roman"/>
                        </a:rPr>
                        <a:t>0.0% </a:t>
                      </a:r>
                      <a:endParaRPr lang="en-US" sz="2000" dirty="0">
                        <a:latin typeface="Calibri"/>
                        <a:ea typeface="Calibri"/>
                        <a:cs typeface="Times New Roman"/>
                      </a:endParaRPr>
                    </a:p>
                  </a:txBody>
                  <a:tcPr marT="0" marB="0"/>
                </a:tc>
                <a:tc>
                  <a:txBody>
                    <a:bodyPr/>
                    <a:lstStyle/>
                    <a:p>
                      <a:endParaRPr lang="en-US" sz="2000" dirty="0">
                        <a:solidFill>
                          <a:schemeClr val="tx1"/>
                        </a:solidFill>
                      </a:endParaRPr>
                    </a:p>
                  </a:txBody>
                  <a:tcPr marL="121920" marR="121920"/>
                </a:tc>
                <a:tc>
                  <a:txBody>
                    <a:bodyPr/>
                    <a:lstStyle/>
                    <a:p>
                      <a:pPr marL="0" marR="0">
                        <a:lnSpc>
                          <a:spcPct val="115000"/>
                        </a:lnSpc>
                        <a:spcBef>
                          <a:spcPts val="0"/>
                        </a:spcBef>
                        <a:spcAft>
                          <a:spcPts val="0"/>
                        </a:spcAft>
                      </a:pPr>
                      <a:r>
                        <a:rPr lang="en-US" sz="2000" dirty="0">
                          <a:latin typeface="Sylfaen"/>
                          <a:ea typeface="Calibri"/>
                          <a:cs typeface="Times New Roman"/>
                        </a:rPr>
                        <a:t>1110</a:t>
                      </a:r>
                      <a:endParaRPr lang="en-US" sz="2000" dirty="0">
                        <a:latin typeface="Calibri"/>
                        <a:ea typeface="Calibri"/>
                        <a:cs typeface="Times New Roman"/>
                      </a:endParaRPr>
                    </a:p>
                  </a:txBody>
                  <a:tcPr marT="0" marB="0"/>
                </a:tc>
                <a:tc>
                  <a:txBody>
                    <a:bodyPr/>
                    <a:lstStyle/>
                    <a:p>
                      <a:pPr marL="0" marR="0">
                        <a:lnSpc>
                          <a:spcPct val="115000"/>
                        </a:lnSpc>
                        <a:spcBef>
                          <a:spcPts val="0"/>
                        </a:spcBef>
                        <a:spcAft>
                          <a:spcPts val="0"/>
                        </a:spcAft>
                      </a:pPr>
                      <a:r>
                        <a:rPr lang="ka-GE" sz="2000" dirty="0">
                          <a:latin typeface="Sylfaen"/>
                          <a:ea typeface="Calibri"/>
                          <a:cs typeface="Times New Roman"/>
                        </a:rPr>
                        <a:t>8.</a:t>
                      </a:r>
                      <a:r>
                        <a:rPr lang="en-US" sz="2000" dirty="0">
                          <a:latin typeface="Sylfaen"/>
                          <a:ea typeface="Calibri"/>
                          <a:cs typeface="Times New Roman"/>
                        </a:rPr>
                        <a:t>4</a:t>
                      </a:r>
                      <a:r>
                        <a:rPr lang="ka-GE" sz="2000" dirty="0">
                          <a:latin typeface="Sylfaen"/>
                          <a:ea typeface="Calibri"/>
                          <a:cs typeface="Times New Roman"/>
                        </a:rPr>
                        <a:t>% </a:t>
                      </a:r>
                      <a:endParaRPr lang="en-US" sz="2000" dirty="0">
                        <a:latin typeface="Calibri"/>
                        <a:ea typeface="Calibri"/>
                        <a:cs typeface="Times New Roman"/>
                      </a:endParaRPr>
                    </a:p>
                  </a:txBody>
                  <a:tcPr marT="0" marB="0"/>
                </a:tc>
                <a:tc>
                  <a:txBody>
                    <a:bodyPr/>
                    <a:lstStyle/>
                    <a:p>
                      <a:pPr marL="0" marR="0">
                        <a:lnSpc>
                          <a:spcPct val="115000"/>
                        </a:lnSpc>
                        <a:spcBef>
                          <a:spcPts val="0"/>
                        </a:spcBef>
                        <a:spcAft>
                          <a:spcPts val="0"/>
                        </a:spcAft>
                      </a:pPr>
                      <a:r>
                        <a:rPr lang="ka-GE" sz="2000" dirty="0">
                          <a:latin typeface="Sylfaen"/>
                          <a:ea typeface="Calibri"/>
                          <a:cs typeface="Times New Roman"/>
                        </a:rPr>
                        <a:t>0.0% </a:t>
                      </a:r>
                      <a:endParaRPr lang="en-US" sz="2000" dirty="0">
                        <a:latin typeface="Calibri"/>
                        <a:ea typeface="Calibri"/>
                        <a:cs typeface="Times New Roman"/>
                      </a:endParaRPr>
                    </a:p>
                  </a:txBody>
                  <a:tcPr marT="0" marB="0"/>
                </a:tc>
              </a:tr>
              <a:tr h="460233">
                <a:tc>
                  <a:txBody>
                    <a:bodyPr/>
                    <a:lstStyle/>
                    <a:p>
                      <a:pPr marL="0" marR="0" algn="just">
                        <a:lnSpc>
                          <a:spcPct val="115000"/>
                        </a:lnSpc>
                        <a:spcBef>
                          <a:spcPts val="0"/>
                        </a:spcBef>
                        <a:spcAft>
                          <a:spcPts val="0"/>
                        </a:spcAft>
                      </a:pPr>
                      <a:endParaRPr lang="en-US" sz="2000" dirty="0">
                        <a:solidFill>
                          <a:schemeClr val="tx1"/>
                        </a:solidFill>
                        <a:latin typeface="Calibri"/>
                        <a:ea typeface="Calibri"/>
                        <a:cs typeface="Times New Roman"/>
                      </a:endParaRPr>
                    </a:p>
                  </a:txBody>
                  <a:tcPr marT="0" marB="0"/>
                </a:tc>
                <a:tc>
                  <a:txBody>
                    <a:bodyPr/>
                    <a:lstStyle/>
                    <a:p>
                      <a:pPr marL="0" marR="0">
                        <a:lnSpc>
                          <a:spcPct val="115000"/>
                        </a:lnSpc>
                        <a:spcBef>
                          <a:spcPts val="0"/>
                        </a:spcBef>
                        <a:spcAft>
                          <a:spcPts val="0"/>
                        </a:spcAft>
                      </a:pPr>
                      <a:endParaRPr lang="en-US" sz="2000" dirty="0">
                        <a:latin typeface="Calibri"/>
                        <a:ea typeface="Calibri"/>
                        <a:cs typeface="Times New Roman"/>
                      </a:endParaRPr>
                    </a:p>
                  </a:txBody>
                  <a:tcPr marT="0" marB="0"/>
                </a:tc>
                <a:tc>
                  <a:txBody>
                    <a:bodyPr/>
                    <a:lstStyle/>
                    <a:p>
                      <a:pPr marL="0" marR="0">
                        <a:lnSpc>
                          <a:spcPct val="115000"/>
                        </a:lnSpc>
                        <a:spcBef>
                          <a:spcPts val="0"/>
                        </a:spcBef>
                        <a:spcAft>
                          <a:spcPts val="0"/>
                        </a:spcAft>
                      </a:pPr>
                      <a:endParaRPr lang="en-US" sz="2000" dirty="0">
                        <a:latin typeface="Calibri"/>
                        <a:ea typeface="Calibri"/>
                        <a:cs typeface="Times New Roman"/>
                      </a:endParaRPr>
                    </a:p>
                  </a:txBody>
                  <a:tcPr marT="0" marB="0"/>
                </a:tc>
                <a:tc>
                  <a:txBody>
                    <a:bodyPr/>
                    <a:lstStyle/>
                    <a:p>
                      <a:pPr marL="0" marR="0">
                        <a:lnSpc>
                          <a:spcPct val="115000"/>
                        </a:lnSpc>
                        <a:spcBef>
                          <a:spcPts val="0"/>
                        </a:spcBef>
                        <a:spcAft>
                          <a:spcPts val="0"/>
                        </a:spcAft>
                      </a:pPr>
                      <a:endParaRPr lang="en-US" sz="2000" dirty="0">
                        <a:latin typeface="Calibri"/>
                        <a:ea typeface="Calibri"/>
                        <a:cs typeface="Times New Roman"/>
                      </a:endParaRPr>
                    </a:p>
                  </a:txBody>
                  <a:tcPr marT="0" marB="0"/>
                </a:tc>
                <a:tc>
                  <a:txBody>
                    <a:bodyPr/>
                    <a:lstStyle/>
                    <a:p>
                      <a:endParaRPr lang="en-US" sz="2000" dirty="0">
                        <a:solidFill>
                          <a:schemeClr val="tx1"/>
                        </a:solidFill>
                      </a:endParaRPr>
                    </a:p>
                  </a:txBody>
                  <a:tcPr marL="121920" marR="121920"/>
                </a:tc>
                <a:tc>
                  <a:txBody>
                    <a:bodyPr/>
                    <a:lstStyle/>
                    <a:p>
                      <a:pPr marL="0" marR="0">
                        <a:lnSpc>
                          <a:spcPct val="115000"/>
                        </a:lnSpc>
                        <a:spcBef>
                          <a:spcPts val="0"/>
                        </a:spcBef>
                        <a:spcAft>
                          <a:spcPts val="0"/>
                        </a:spcAft>
                      </a:pPr>
                      <a:endParaRPr lang="en-US" sz="2000" dirty="0">
                        <a:latin typeface="Calibri"/>
                        <a:ea typeface="Calibri"/>
                        <a:cs typeface="Times New Roman"/>
                      </a:endParaRPr>
                    </a:p>
                  </a:txBody>
                  <a:tcPr marT="0" marB="0"/>
                </a:tc>
                <a:tc>
                  <a:txBody>
                    <a:bodyPr/>
                    <a:lstStyle/>
                    <a:p>
                      <a:pPr marL="0" marR="0">
                        <a:lnSpc>
                          <a:spcPct val="115000"/>
                        </a:lnSpc>
                        <a:spcBef>
                          <a:spcPts val="0"/>
                        </a:spcBef>
                        <a:spcAft>
                          <a:spcPts val="0"/>
                        </a:spcAft>
                      </a:pPr>
                      <a:endParaRPr lang="en-US" sz="2000" dirty="0">
                        <a:latin typeface="Calibri"/>
                        <a:ea typeface="Calibri"/>
                        <a:cs typeface="Times New Roman"/>
                      </a:endParaRPr>
                    </a:p>
                  </a:txBody>
                  <a:tcPr marT="0" marB="0"/>
                </a:tc>
                <a:tc>
                  <a:txBody>
                    <a:bodyPr/>
                    <a:lstStyle/>
                    <a:p>
                      <a:pPr marL="0" marR="0">
                        <a:lnSpc>
                          <a:spcPct val="115000"/>
                        </a:lnSpc>
                        <a:spcBef>
                          <a:spcPts val="0"/>
                        </a:spcBef>
                        <a:spcAft>
                          <a:spcPts val="0"/>
                        </a:spcAft>
                      </a:pPr>
                      <a:endParaRPr lang="en-US" sz="2000" dirty="0">
                        <a:latin typeface="Calibri"/>
                        <a:ea typeface="Calibri"/>
                        <a:cs typeface="Times New Roman"/>
                      </a:endParaRPr>
                    </a:p>
                  </a:txBody>
                  <a:tcPr marT="0" marB="0"/>
                </a:tc>
              </a:tr>
              <a:tr h="523950">
                <a:tc>
                  <a:txBody>
                    <a:bodyPr/>
                    <a:lstStyle/>
                    <a:p>
                      <a:pPr marL="0" marR="0" algn="just">
                        <a:lnSpc>
                          <a:spcPct val="115000"/>
                        </a:lnSpc>
                        <a:spcBef>
                          <a:spcPts val="0"/>
                        </a:spcBef>
                        <a:spcAft>
                          <a:spcPts val="0"/>
                        </a:spcAft>
                      </a:pPr>
                      <a:r>
                        <a:rPr lang="ka-GE" sz="2000" dirty="0" smtClean="0">
                          <a:solidFill>
                            <a:schemeClr val="tx1"/>
                          </a:solidFill>
                          <a:latin typeface="Times New Roman"/>
                          <a:ea typeface="Calibri"/>
                          <a:cs typeface="Times New Roman"/>
                        </a:rPr>
                        <a:t>სულ</a:t>
                      </a:r>
                      <a:endParaRPr lang="ka-GE" sz="2000" dirty="0">
                        <a:solidFill>
                          <a:schemeClr val="tx1"/>
                        </a:solidFill>
                        <a:latin typeface="Times New Roman"/>
                        <a:ea typeface="Calibri"/>
                        <a:cs typeface="Times New Roman"/>
                      </a:endParaRPr>
                    </a:p>
                  </a:txBody>
                  <a:tcPr marT="0" marB="0"/>
                </a:tc>
                <a:tc>
                  <a:txBody>
                    <a:bodyPr/>
                    <a:lstStyle/>
                    <a:p>
                      <a:pPr marL="0" marR="0">
                        <a:lnSpc>
                          <a:spcPct val="115000"/>
                        </a:lnSpc>
                        <a:spcBef>
                          <a:spcPts val="0"/>
                        </a:spcBef>
                        <a:spcAft>
                          <a:spcPts val="0"/>
                        </a:spcAft>
                      </a:pPr>
                      <a:r>
                        <a:rPr lang="en-US" sz="2000" dirty="0">
                          <a:latin typeface="Sylfaen"/>
                          <a:ea typeface="Calibri"/>
                          <a:cs typeface="Times New Roman"/>
                        </a:rPr>
                        <a:t>939 </a:t>
                      </a:r>
                      <a:endParaRPr lang="en-US" sz="2000" dirty="0">
                        <a:latin typeface="Calibri"/>
                        <a:ea typeface="Calibri"/>
                        <a:cs typeface="Times New Roman"/>
                      </a:endParaRPr>
                    </a:p>
                  </a:txBody>
                  <a:tcPr marT="0" marB="0"/>
                </a:tc>
                <a:tc>
                  <a:txBody>
                    <a:bodyPr/>
                    <a:lstStyle/>
                    <a:p>
                      <a:pPr marL="0" marR="0">
                        <a:lnSpc>
                          <a:spcPct val="115000"/>
                        </a:lnSpc>
                        <a:spcBef>
                          <a:spcPts val="0"/>
                        </a:spcBef>
                        <a:spcAft>
                          <a:spcPts val="0"/>
                        </a:spcAft>
                      </a:pPr>
                      <a:r>
                        <a:rPr lang="ka-GE" sz="2000">
                          <a:latin typeface="Sylfaen"/>
                          <a:ea typeface="Calibri"/>
                          <a:cs typeface="Times New Roman"/>
                        </a:rPr>
                        <a:t>34 % </a:t>
                      </a:r>
                      <a:endParaRPr lang="en-US" sz="2000">
                        <a:latin typeface="Calibri"/>
                        <a:ea typeface="Calibri"/>
                        <a:cs typeface="Times New Roman"/>
                      </a:endParaRPr>
                    </a:p>
                  </a:txBody>
                  <a:tcPr marT="0" marB="0"/>
                </a:tc>
                <a:tc>
                  <a:txBody>
                    <a:bodyPr/>
                    <a:lstStyle/>
                    <a:p>
                      <a:pPr marL="0" marR="0">
                        <a:lnSpc>
                          <a:spcPct val="115000"/>
                        </a:lnSpc>
                        <a:spcBef>
                          <a:spcPts val="0"/>
                        </a:spcBef>
                        <a:spcAft>
                          <a:spcPts val="0"/>
                        </a:spcAft>
                      </a:pPr>
                      <a:r>
                        <a:rPr lang="ka-GE" sz="2000" dirty="0">
                          <a:latin typeface="Sylfaen"/>
                          <a:ea typeface="Calibri"/>
                          <a:cs typeface="Times New Roman"/>
                        </a:rPr>
                        <a:t>0.0% </a:t>
                      </a:r>
                      <a:endParaRPr lang="en-US" sz="2000" dirty="0">
                        <a:latin typeface="Calibri"/>
                        <a:ea typeface="Calibri"/>
                        <a:cs typeface="Times New Roman"/>
                      </a:endParaRPr>
                    </a:p>
                  </a:txBody>
                  <a:tcPr marT="0" marB="0"/>
                </a:tc>
                <a:tc>
                  <a:txBody>
                    <a:bodyPr/>
                    <a:lstStyle/>
                    <a:p>
                      <a:pPr marL="0" marR="0" algn="just">
                        <a:lnSpc>
                          <a:spcPct val="115000"/>
                        </a:lnSpc>
                        <a:spcBef>
                          <a:spcPts val="0"/>
                        </a:spcBef>
                        <a:spcAft>
                          <a:spcPts val="0"/>
                        </a:spcAft>
                      </a:pPr>
                      <a:endParaRPr lang="en-US" sz="2000" dirty="0">
                        <a:solidFill>
                          <a:schemeClr val="tx1"/>
                        </a:solidFill>
                        <a:highlight>
                          <a:srgbClr val="FFFF00"/>
                        </a:highlight>
                        <a:latin typeface="Times New Roman"/>
                        <a:ea typeface="Calibri"/>
                        <a:cs typeface="Times New Roman"/>
                      </a:endParaRPr>
                    </a:p>
                  </a:txBody>
                  <a:tcPr marT="0" marB="0"/>
                </a:tc>
                <a:tc>
                  <a:txBody>
                    <a:bodyPr/>
                    <a:lstStyle/>
                    <a:p>
                      <a:pPr marL="0" marR="0">
                        <a:lnSpc>
                          <a:spcPct val="115000"/>
                        </a:lnSpc>
                        <a:spcBef>
                          <a:spcPts val="0"/>
                        </a:spcBef>
                        <a:spcAft>
                          <a:spcPts val="0"/>
                        </a:spcAft>
                      </a:pPr>
                      <a:r>
                        <a:rPr lang="ka-GE" sz="2000" dirty="0">
                          <a:latin typeface="Sylfaen"/>
                          <a:ea typeface="Calibri"/>
                          <a:cs typeface="Times New Roman"/>
                        </a:rPr>
                        <a:t>2</a:t>
                      </a:r>
                      <a:r>
                        <a:rPr lang="en-US" sz="2000" dirty="0">
                          <a:latin typeface="Sylfaen"/>
                          <a:ea typeface="Calibri"/>
                          <a:cs typeface="Times New Roman"/>
                        </a:rPr>
                        <a:t>790</a:t>
                      </a:r>
                      <a:endParaRPr lang="en-US" sz="2000" dirty="0">
                        <a:latin typeface="Calibri"/>
                        <a:ea typeface="Calibri"/>
                        <a:cs typeface="Times New Roman"/>
                      </a:endParaRPr>
                    </a:p>
                  </a:txBody>
                  <a:tcPr marT="0" marB="0"/>
                </a:tc>
                <a:tc>
                  <a:txBody>
                    <a:bodyPr/>
                    <a:lstStyle/>
                    <a:p>
                      <a:pPr marL="0" marR="0">
                        <a:lnSpc>
                          <a:spcPct val="115000"/>
                        </a:lnSpc>
                        <a:spcBef>
                          <a:spcPts val="0"/>
                        </a:spcBef>
                        <a:spcAft>
                          <a:spcPts val="0"/>
                        </a:spcAft>
                      </a:pPr>
                      <a:r>
                        <a:rPr lang="ka-GE" sz="2000" dirty="0">
                          <a:latin typeface="Sylfaen"/>
                          <a:ea typeface="Calibri"/>
                          <a:cs typeface="Times New Roman"/>
                        </a:rPr>
                        <a:t>7.</a:t>
                      </a:r>
                      <a:r>
                        <a:rPr lang="en-US" sz="2000" dirty="0">
                          <a:latin typeface="Sylfaen"/>
                          <a:ea typeface="Calibri"/>
                          <a:cs typeface="Times New Roman"/>
                        </a:rPr>
                        <a:t>4</a:t>
                      </a:r>
                      <a:r>
                        <a:rPr lang="ka-GE" sz="2000" dirty="0">
                          <a:latin typeface="Sylfaen"/>
                          <a:ea typeface="Calibri"/>
                          <a:cs typeface="Times New Roman"/>
                        </a:rPr>
                        <a:t> % </a:t>
                      </a:r>
                      <a:endParaRPr lang="en-US" sz="2000" dirty="0">
                        <a:latin typeface="Calibri"/>
                        <a:ea typeface="Calibri"/>
                        <a:cs typeface="Times New Roman"/>
                      </a:endParaRPr>
                    </a:p>
                  </a:txBody>
                  <a:tcPr marT="0" marB="0"/>
                </a:tc>
                <a:tc>
                  <a:txBody>
                    <a:bodyPr/>
                    <a:lstStyle/>
                    <a:p>
                      <a:pPr marL="0" marR="0">
                        <a:lnSpc>
                          <a:spcPct val="115000"/>
                        </a:lnSpc>
                        <a:spcBef>
                          <a:spcPts val="0"/>
                        </a:spcBef>
                        <a:spcAft>
                          <a:spcPts val="0"/>
                        </a:spcAft>
                      </a:pPr>
                      <a:r>
                        <a:rPr lang="ka-GE" sz="2000" dirty="0">
                          <a:latin typeface="Sylfaen"/>
                          <a:ea typeface="Calibri"/>
                          <a:cs typeface="Times New Roman"/>
                        </a:rPr>
                        <a:t>0.0% </a:t>
                      </a:r>
                      <a:endParaRPr lang="en-US" sz="2000" dirty="0">
                        <a:latin typeface="Calibri"/>
                        <a:ea typeface="Calibri"/>
                        <a:cs typeface="Times New Roman"/>
                      </a:endParaRPr>
                    </a:p>
                  </a:txBody>
                  <a:tcPr marT="0" marB="0"/>
                </a:tc>
              </a:tr>
            </a:tbl>
          </a:graphicData>
        </a:graphic>
      </p:graphicFrame>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531750" y="763979"/>
            <a:ext cx="11379200" cy="4648200"/>
          </a:xfrm>
        </p:spPr>
        <p:txBody>
          <a:bodyPr>
            <a:normAutofit/>
          </a:bodyPr>
          <a:lstStyle/>
          <a:p>
            <a:pPr algn="just"/>
            <a:r>
              <a:rPr lang="en-US" sz="1800" dirty="0" smtClean="0">
                <a:solidFill>
                  <a:schemeClr val="tx1"/>
                </a:solidFill>
              </a:rPr>
              <a:t>1.2 </a:t>
            </a:r>
            <a:r>
              <a:rPr lang="ka-GE" sz="1800" dirty="0" smtClean="0">
                <a:solidFill>
                  <a:schemeClr val="tx1"/>
                </a:solidFill>
              </a:rPr>
              <a:t>ჰემოგლობინი (ანემია)</a:t>
            </a:r>
            <a:r>
              <a:rPr lang="en-US" sz="1800" dirty="0" smtClean="0">
                <a:solidFill>
                  <a:schemeClr val="tx1"/>
                </a:solidFill>
              </a:rPr>
              <a:t> </a:t>
            </a:r>
            <a:r>
              <a:rPr lang="ka-GE" sz="1800" dirty="0" smtClean="0">
                <a:solidFill>
                  <a:schemeClr val="tx1"/>
                </a:solidFill>
              </a:rPr>
              <a:t> /</a:t>
            </a:r>
            <a:r>
              <a:rPr lang="en-US" sz="1800" dirty="0" smtClean="0">
                <a:solidFill>
                  <a:schemeClr val="tx1"/>
                </a:solidFill>
              </a:rPr>
              <a:t>2016 </a:t>
            </a:r>
            <a:r>
              <a:rPr lang="ka-GE" sz="1800" dirty="0" smtClean="0">
                <a:solidFill>
                  <a:schemeClr val="tx1"/>
                </a:solidFill>
              </a:rPr>
              <a:t>- 2017</a:t>
            </a:r>
            <a:endParaRPr lang="en-US" sz="1800" dirty="0" smtClean="0">
              <a:solidFill>
                <a:schemeClr val="tx1"/>
              </a:solidFill>
            </a:endParaRPr>
          </a:p>
        </p:txBody>
      </p:sp>
      <p:graphicFrame>
        <p:nvGraphicFramePr>
          <p:cNvPr id="4" name="Table 3"/>
          <p:cNvGraphicFramePr>
            <a:graphicFrameLocks noGrp="1"/>
          </p:cNvGraphicFramePr>
          <p:nvPr/>
        </p:nvGraphicFramePr>
        <p:xfrm>
          <a:off x="723075" y="1333005"/>
          <a:ext cx="10464803" cy="3346130"/>
        </p:xfrm>
        <a:graphic>
          <a:graphicData uri="http://schemas.openxmlformats.org/drawingml/2006/table">
            <a:tbl>
              <a:tblPr firstRow="1" bandRow="1">
                <a:tableStyleId>{5C22544A-7EE6-4342-B048-85BDC9FD1C3A}</a:tableStyleId>
              </a:tblPr>
              <a:tblGrid>
                <a:gridCol w="1930400"/>
                <a:gridCol w="2032000"/>
                <a:gridCol w="2032000"/>
                <a:gridCol w="1524000"/>
                <a:gridCol w="2946403"/>
              </a:tblGrid>
              <a:tr h="838200">
                <a:tc>
                  <a:txBody>
                    <a:bodyPr/>
                    <a:lstStyle/>
                    <a:p>
                      <a:pPr marL="0" marR="0" algn="just">
                        <a:lnSpc>
                          <a:spcPct val="115000"/>
                        </a:lnSpc>
                        <a:spcBef>
                          <a:spcPts val="0"/>
                        </a:spcBef>
                        <a:spcAft>
                          <a:spcPts val="0"/>
                        </a:spcAft>
                      </a:pPr>
                      <a:r>
                        <a:rPr lang="ka-GE" sz="1600" dirty="0" smtClean="0">
                          <a:solidFill>
                            <a:srgbClr val="FFFF00"/>
                          </a:solidFill>
                          <a:latin typeface="Times New Roman"/>
                          <a:ea typeface="Calibri"/>
                          <a:cs typeface="Times New Roman"/>
                        </a:rPr>
                        <a:t>რეგიონი</a:t>
                      </a:r>
                      <a:endParaRPr lang="en-US" sz="1600" dirty="0">
                        <a:solidFill>
                          <a:srgbClr val="FFFF00"/>
                        </a:solidFill>
                        <a:latin typeface="Calibri"/>
                        <a:ea typeface="Calibri"/>
                        <a:cs typeface="Times New Roman"/>
                      </a:endParaRPr>
                    </a:p>
                  </a:txBody>
                  <a:tcPr marT="0" marB="0"/>
                </a:tc>
                <a:tc>
                  <a:txBody>
                    <a:bodyPr/>
                    <a:lstStyle/>
                    <a:p>
                      <a:pPr marL="0" marR="0" algn="just">
                        <a:lnSpc>
                          <a:spcPct val="115000"/>
                        </a:lnSpc>
                        <a:spcBef>
                          <a:spcPts val="0"/>
                        </a:spcBef>
                        <a:spcAft>
                          <a:spcPts val="0"/>
                        </a:spcAft>
                      </a:pPr>
                      <a:r>
                        <a:rPr lang="ka-GE" sz="1600" dirty="0">
                          <a:solidFill>
                            <a:srgbClr val="FFFF00"/>
                          </a:solidFill>
                          <a:latin typeface="Times New Roman"/>
                          <a:ea typeface="Calibri"/>
                          <a:cs typeface="Times New Roman"/>
                        </a:rPr>
                        <a:t>1</a:t>
                      </a:r>
                      <a:r>
                        <a:rPr lang="en-US" sz="1600" dirty="0">
                          <a:solidFill>
                            <a:srgbClr val="FFFF00"/>
                          </a:solidFill>
                          <a:latin typeface="Times New Roman"/>
                          <a:ea typeface="Calibri"/>
                          <a:cs typeface="Times New Roman"/>
                        </a:rPr>
                        <a:t>2-23 </a:t>
                      </a:r>
                      <a:r>
                        <a:rPr lang="ka-GE" sz="1600" dirty="0" smtClean="0">
                          <a:solidFill>
                            <a:srgbClr val="FFFF00"/>
                          </a:solidFill>
                          <a:latin typeface="Times New Roman"/>
                          <a:ea typeface="Calibri"/>
                          <a:cs typeface="Times New Roman"/>
                        </a:rPr>
                        <a:t>თვის ბავშვი</a:t>
                      </a:r>
                      <a:endParaRPr lang="en-US" sz="1600" dirty="0">
                        <a:solidFill>
                          <a:srgbClr val="FFFF00"/>
                        </a:solidFill>
                        <a:latin typeface="Calibri"/>
                        <a:ea typeface="Calibri"/>
                        <a:cs typeface="Times New Roman"/>
                      </a:endParaRPr>
                    </a:p>
                  </a:txBody>
                  <a:tcPr marT="0" marB="0"/>
                </a:tc>
                <a:tc>
                  <a:txBody>
                    <a:bodyPr/>
                    <a:lstStyle/>
                    <a:p>
                      <a:pPr marL="0" marR="0" algn="just">
                        <a:lnSpc>
                          <a:spcPct val="115000"/>
                        </a:lnSpc>
                        <a:spcBef>
                          <a:spcPts val="0"/>
                        </a:spcBef>
                        <a:spcAft>
                          <a:spcPts val="0"/>
                        </a:spcAft>
                      </a:pPr>
                      <a:r>
                        <a:rPr lang="ka-GE" sz="1800" dirty="0" smtClean="0">
                          <a:solidFill>
                            <a:srgbClr val="FFFF00"/>
                          </a:solidFill>
                          <a:latin typeface="Times New Roman"/>
                          <a:ea typeface="Calibri"/>
                          <a:cs typeface="Times New Roman"/>
                        </a:rPr>
                        <a:t>(ანემია)</a:t>
                      </a:r>
                      <a:endParaRPr lang="en-US" sz="1800" dirty="0" smtClean="0">
                        <a:solidFill>
                          <a:srgbClr val="FFFF00"/>
                        </a:solidFill>
                        <a:latin typeface="+mn-lt"/>
                        <a:ea typeface="Calibri"/>
                        <a:cs typeface="Times New Roman"/>
                      </a:endParaRPr>
                    </a:p>
                    <a:p>
                      <a:pPr marL="0" marR="0" algn="just">
                        <a:lnSpc>
                          <a:spcPct val="115000"/>
                        </a:lnSpc>
                        <a:spcBef>
                          <a:spcPts val="0"/>
                        </a:spcBef>
                        <a:spcAft>
                          <a:spcPts val="0"/>
                        </a:spcAft>
                      </a:pPr>
                      <a:r>
                        <a:rPr lang="ka-GE" sz="1800" dirty="0" smtClean="0">
                          <a:solidFill>
                            <a:srgbClr val="FFFF00"/>
                          </a:solidFill>
                          <a:latin typeface="Times New Roman"/>
                          <a:ea typeface="Calibri"/>
                          <a:cs typeface="Times New Roman"/>
                        </a:rPr>
                        <a:t> </a:t>
                      </a:r>
                      <a:r>
                        <a:rPr lang="en-US" sz="1800" b="1" dirty="0" err="1" smtClean="0">
                          <a:solidFill>
                            <a:srgbClr val="FFFF00"/>
                          </a:solidFill>
                          <a:latin typeface="Times New Roman"/>
                          <a:ea typeface="Calibri"/>
                          <a:cs typeface="Times New Roman"/>
                        </a:rPr>
                        <a:t>Hb</a:t>
                      </a:r>
                      <a:r>
                        <a:rPr lang="en-US" sz="1800" dirty="0" smtClean="0">
                          <a:solidFill>
                            <a:srgbClr val="FFFF00"/>
                          </a:solidFill>
                          <a:latin typeface="Times New Roman"/>
                          <a:ea typeface="Calibri"/>
                          <a:cs typeface="Times New Roman"/>
                        </a:rPr>
                        <a:t>&lt;110 g/L</a:t>
                      </a:r>
                      <a:endParaRPr lang="en-US" sz="1800" dirty="0">
                        <a:solidFill>
                          <a:srgbClr val="FFFF00"/>
                        </a:solidFill>
                        <a:latin typeface="+mn-lt"/>
                        <a:ea typeface="Calibri"/>
                        <a:cs typeface="Times New Roman"/>
                      </a:endParaRPr>
                    </a:p>
                  </a:txBody>
                  <a:tcPr marT="0" marB="0"/>
                </a:tc>
                <a:tc>
                  <a:txBody>
                    <a:bodyPr/>
                    <a:lstStyle/>
                    <a:p>
                      <a:pPr marL="0" marR="0" algn="just">
                        <a:lnSpc>
                          <a:spcPct val="115000"/>
                        </a:lnSpc>
                        <a:spcBef>
                          <a:spcPts val="0"/>
                        </a:spcBef>
                        <a:spcAft>
                          <a:spcPts val="0"/>
                        </a:spcAft>
                      </a:pPr>
                      <a:r>
                        <a:rPr lang="ka-GE" sz="1800" dirty="0" smtClean="0">
                          <a:solidFill>
                            <a:srgbClr val="FFFF00"/>
                          </a:solidFill>
                          <a:latin typeface="Times New Roman"/>
                          <a:ea typeface="Calibri"/>
                          <a:cs typeface="Times New Roman"/>
                        </a:rPr>
                        <a:t>ორსული</a:t>
                      </a:r>
                      <a:endParaRPr lang="en-US" sz="1800" dirty="0">
                        <a:solidFill>
                          <a:srgbClr val="FFFF00"/>
                        </a:solidFill>
                        <a:latin typeface="Calibri"/>
                        <a:ea typeface="Calibri"/>
                        <a:cs typeface="Times New Roman"/>
                      </a:endParaRPr>
                    </a:p>
                  </a:txBody>
                  <a:tcPr marT="0" marB="0"/>
                </a:tc>
                <a:tc>
                  <a:txBody>
                    <a:bodyPr/>
                    <a:lstStyle/>
                    <a:p>
                      <a:pPr marL="0" marR="0" algn="just">
                        <a:lnSpc>
                          <a:spcPct val="115000"/>
                        </a:lnSpc>
                        <a:spcBef>
                          <a:spcPts val="0"/>
                        </a:spcBef>
                        <a:spcAft>
                          <a:spcPts val="0"/>
                        </a:spcAft>
                      </a:pPr>
                      <a:r>
                        <a:rPr lang="ka-GE" sz="1800" dirty="0" smtClean="0">
                          <a:solidFill>
                            <a:srgbClr val="FFFF00"/>
                          </a:solidFill>
                          <a:latin typeface="Times New Roman"/>
                          <a:ea typeface="Calibri"/>
                          <a:cs typeface="Times New Roman"/>
                        </a:rPr>
                        <a:t>(ანემია)</a:t>
                      </a:r>
                      <a:endParaRPr lang="en-US" sz="1800" dirty="0" smtClean="0">
                        <a:solidFill>
                          <a:srgbClr val="FFFF00"/>
                        </a:solidFill>
                        <a:latin typeface="+mn-lt"/>
                        <a:ea typeface="Calibri"/>
                        <a:cs typeface="Times New Roman"/>
                      </a:endParaRPr>
                    </a:p>
                    <a:p>
                      <a:pPr marL="0" marR="0" algn="just">
                        <a:lnSpc>
                          <a:spcPct val="115000"/>
                        </a:lnSpc>
                        <a:spcBef>
                          <a:spcPts val="0"/>
                        </a:spcBef>
                        <a:spcAft>
                          <a:spcPts val="0"/>
                        </a:spcAft>
                      </a:pPr>
                      <a:r>
                        <a:rPr lang="ka-GE" sz="1800" dirty="0" smtClean="0">
                          <a:solidFill>
                            <a:srgbClr val="FFFF00"/>
                          </a:solidFill>
                          <a:latin typeface="Times New Roman"/>
                          <a:ea typeface="Calibri"/>
                          <a:cs typeface="Times New Roman"/>
                        </a:rPr>
                        <a:t> </a:t>
                      </a:r>
                      <a:r>
                        <a:rPr lang="en-US" sz="1800" b="1" dirty="0" err="1" smtClean="0">
                          <a:solidFill>
                            <a:srgbClr val="FFFF00"/>
                          </a:solidFill>
                          <a:latin typeface="Times New Roman"/>
                          <a:ea typeface="Calibri"/>
                          <a:cs typeface="Times New Roman"/>
                        </a:rPr>
                        <a:t>Hb</a:t>
                      </a:r>
                      <a:r>
                        <a:rPr lang="en-US" sz="1800" dirty="0" smtClean="0">
                          <a:solidFill>
                            <a:srgbClr val="FFFF00"/>
                          </a:solidFill>
                          <a:latin typeface="Times New Roman"/>
                          <a:ea typeface="Calibri"/>
                          <a:cs typeface="Times New Roman"/>
                        </a:rPr>
                        <a:t>&lt;110 g/L</a:t>
                      </a:r>
                      <a:endParaRPr lang="en-US" sz="1800" dirty="0">
                        <a:solidFill>
                          <a:srgbClr val="FFFF00"/>
                        </a:solidFill>
                        <a:latin typeface="+mn-lt"/>
                        <a:ea typeface="Calibri"/>
                        <a:cs typeface="Times New Roman"/>
                      </a:endParaRPr>
                    </a:p>
                  </a:txBody>
                  <a:tcPr marT="0" marB="0"/>
                </a:tc>
              </a:tr>
              <a:tr h="371856">
                <a:tc>
                  <a:txBody>
                    <a:bodyPr/>
                    <a:lstStyle/>
                    <a:p>
                      <a:pPr marL="0" marR="0" algn="just">
                        <a:lnSpc>
                          <a:spcPct val="115000"/>
                        </a:lnSpc>
                        <a:spcBef>
                          <a:spcPts val="0"/>
                        </a:spcBef>
                        <a:spcAft>
                          <a:spcPts val="0"/>
                        </a:spcAft>
                      </a:pPr>
                      <a:endParaRPr lang="en-US" sz="1100" dirty="0">
                        <a:latin typeface="Calibri"/>
                        <a:ea typeface="Calibri"/>
                        <a:cs typeface="Times New Roman"/>
                      </a:endParaRPr>
                    </a:p>
                  </a:txBody>
                  <a:tcPr marT="0" marB="0"/>
                </a:tc>
                <a:tc>
                  <a:txBody>
                    <a:bodyPr/>
                    <a:lstStyle/>
                    <a:p>
                      <a:pPr marL="0" marR="0" algn="just">
                        <a:lnSpc>
                          <a:spcPct val="115000"/>
                        </a:lnSpc>
                        <a:spcBef>
                          <a:spcPts val="0"/>
                        </a:spcBef>
                        <a:spcAft>
                          <a:spcPts val="0"/>
                        </a:spcAft>
                      </a:pPr>
                      <a:endParaRPr lang="en-US" sz="1100" dirty="0">
                        <a:latin typeface="Calibri"/>
                        <a:ea typeface="Calibri"/>
                        <a:cs typeface="Times New Roman"/>
                      </a:endParaRPr>
                    </a:p>
                  </a:txBody>
                  <a:tcPr marT="0" marB="0"/>
                </a:tc>
                <a:tc>
                  <a:txBody>
                    <a:bodyPr/>
                    <a:lstStyle/>
                    <a:p>
                      <a:pPr marL="0" marR="0" algn="just">
                        <a:lnSpc>
                          <a:spcPct val="115000"/>
                        </a:lnSpc>
                        <a:spcBef>
                          <a:spcPts val="0"/>
                        </a:spcBef>
                        <a:spcAft>
                          <a:spcPts val="0"/>
                        </a:spcAft>
                      </a:pPr>
                      <a:r>
                        <a:rPr lang="ka-GE" sz="1100" dirty="0" smtClean="0">
                          <a:solidFill>
                            <a:srgbClr val="002060"/>
                          </a:solidFill>
                          <a:latin typeface="Times New Roman"/>
                          <a:ea typeface="Calibri"/>
                          <a:cs typeface="Times New Roman"/>
                        </a:rPr>
                        <a:t>სულ</a:t>
                      </a:r>
                      <a:endParaRPr lang="en-US" sz="1100" dirty="0">
                        <a:latin typeface="Calibri"/>
                        <a:ea typeface="Calibri"/>
                        <a:cs typeface="Times New Roman"/>
                      </a:endParaRPr>
                    </a:p>
                  </a:txBody>
                  <a:tcPr marT="0" marB="0"/>
                </a:tc>
                <a:tc>
                  <a:txBody>
                    <a:bodyPr/>
                    <a:lstStyle/>
                    <a:p>
                      <a:pPr marL="0" marR="0" algn="just">
                        <a:lnSpc>
                          <a:spcPct val="115000"/>
                        </a:lnSpc>
                        <a:spcBef>
                          <a:spcPts val="0"/>
                        </a:spcBef>
                        <a:spcAft>
                          <a:spcPts val="0"/>
                        </a:spcAft>
                      </a:pPr>
                      <a:endParaRPr lang="en-US" sz="1100" dirty="0">
                        <a:latin typeface="Calibri"/>
                        <a:ea typeface="Calibri"/>
                        <a:cs typeface="Times New Roman"/>
                      </a:endParaRPr>
                    </a:p>
                  </a:txBody>
                  <a:tcPr marT="0" marB="0"/>
                </a:tc>
                <a:tc>
                  <a:txBody>
                    <a:bodyPr/>
                    <a:lstStyle/>
                    <a:p>
                      <a:pPr marL="0" marR="0" algn="just">
                        <a:lnSpc>
                          <a:spcPct val="115000"/>
                        </a:lnSpc>
                        <a:spcBef>
                          <a:spcPts val="0"/>
                        </a:spcBef>
                        <a:spcAft>
                          <a:spcPts val="0"/>
                        </a:spcAft>
                      </a:pPr>
                      <a:r>
                        <a:rPr lang="ka-GE" sz="1100" dirty="0" smtClean="0">
                          <a:solidFill>
                            <a:srgbClr val="002060"/>
                          </a:solidFill>
                          <a:latin typeface="Times New Roman"/>
                          <a:ea typeface="Calibri"/>
                          <a:cs typeface="Times New Roman"/>
                        </a:rPr>
                        <a:t>სულ</a:t>
                      </a:r>
                      <a:endParaRPr lang="en-US" sz="1100" dirty="0">
                        <a:latin typeface="Calibri"/>
                        <a:ea typeface="Calibri"/>
                        <a:cs typeface="Times New Roman"/>
                      </a:endParaRPr>
                    </a:p>
                  </a:txBody>
                  <a:tcPr marT="0" marB="0"/>
                </a:tc>
              </a:tr>
              <a:tr h="361251">
                <a:tc>
                  <a:txBody>
                    <a:bodyPr/>
                    <a:lstStyle/>
                    <a:p>
                      <a:pPr marL="0" marR="0" algn="just">
                        <a:lnSpc>
                          <a:spcPct val="115000"/>
                        </a:lnSpc>
                        <a:spcBef>
                          <a:spcPts val="0"/>
                        </a:spcBef>
                        <a:spcAft>
                          <a:spcPts val="0"/>
                        </a:spcAft>
                      </a:pPr>
                      <a:r>
                        <a:rPr lang="ka-GE" sz="1800" dirty="0" smtClean="0">
                          <a:solidFill>
                            <a:srgbClr val="002060"/>
                          </a:solidFill>
                          <a:latin typeface="Times New Roman"/>
                          <a:ea typeface="Calibri"/>
                          <a:cs typeface="Times New Roman"/>
                        </a:rPr>
                        <a:t>თბილისი</a:t>
                      </a:r>
                      <a:endParaRPr lang="en-US" sz="1800" dirty="0">
                        <a:latin typeface="Calibri"/>
                        <a:ea typeface="Calibri"/>
                        <a:cs typeface="Times New Roman"/>
                      </a:endParaRPr>
                    </a:p>
                  </a:txBody>
                  <a:tcPr marT="0" marB="0"/>
                </a:tc>
                <a:tc>
                  <a:txBody>
                    <a:bodyPr/>
                    <a:lstStyle/>
                    <a:p>
                      <a:pPr marL="0" marR="0" algn="just">
                        <a:lnSpc>
                          <a:spcPct val="115000"/>
                        </a:lnSpc>
                        <a:spcBef>
                          <a:spcPts val="0"/>
                        </a:spcBef>
                        <a:spcAft>
                          <a:spcPts val="0"/>
                        </a:spcAft>
                      </a:pPr>
                      <a:r>
                        <a:rPr lang="ka-GE" sz="1800" dirty="0" smtClean="0">
                          <a:solidFill>
                            <a:srgbClr val="002060"/>
                          </a:solidFill>
                          <a:latin typeface="Times New Roman"/>
                          <a:ea typeface="Calibri"/>
                          <a:cs typeface="Times New Roman"/>
                        </a:rPr>
                        <a:t>240</a:t>
                      </a:r>
                      <a:endParaRPr lang="en-US" sz="1800" dirty="0">
                        <a:latin typeface="Calibri"/>
                        <a:ea typeface="Calibri"/>
                        <a:cs typeface="Times New Roman"/>
                      </a:endParaRPr>
                    </a:p>
                  </a:txBody>
                  <a:tcPr marT="0" marB="0"/>
                </a:tc>
                <a:tc>
                  <a:txBody>
                    <a:bodyPr/>
                    <a:lstStyle/>
                    <a:p>
                      <a:pPr marL="0" marR="0" algn="just">
                        <a:lnSpc>
                          <a:spcPct val="115000"/>
                        </a:lnSpc>
                        <a:spcBef>
                          <a:spcPts val="0"/>
                        </a:spcBef>
                        <a:spcAft>
                          <a:spcPts val="0"/>
                        </a:spcAft>
                      </a:pPr>
                      <a:r>
                        <a:rPr lang="ka-GE" sz="1800" dirty="0" smtClean="0">
                          <a:solidFill>
                            <a:srgbClr val="002060"/>
                          </a:solidFill>
                          <a:latin typeface="Times New Roman"/>
                          <a:ea typeface="Calibri"/>
                          <a:cs typeface="Times New Roman"/>
                        </a:rPr>
                        <a:t>30.0%</a:t>
                      </a:r>
                      <a:endParaRPr lang="en-US" sz="1800" dirty="0">
                        <a:latin typeface="Calibri"/>
                        <a:ea typeface="Calibri"/>
                        <a:cs typeface="Times New Roman"/>
                      </a:endParaRPr>
                    </a:p>
                  </a:txBody>
                  <a:tcPr marT="0" marB="0"/>
                </a:tc>
                <a:tc>
                  <a:txBody>
                    <a:bodyPr/>
                    <a:lstStyle/>
                    <a:p>
                      <a:pPr marL="0" marR="0" algn="just">
                        <a:lnSpc>
                          <a:spcPct val="115000"/>
                        </a:lnSpc>
                        <a:spcBef>
                          <a:spcPts val="0"/>
                        </a:spcBef>
                        <a:spcAft>
                          <a:spcPts val="0"/>
                        </a:spcAft>
                      </a:pPr>
                      <a:r>
                        <a:rPr lang="ka-GE" sz="1600" dirty="0" smtClean="0">
                          <a:solidFill>
                            <a:srgbClr val="002060"/>
                          </a:solidFill>
                          <a:latin typeface="Times New Roman"/>
                          <a:ea typeface="Calibri"/>
                          <a:cs typeface="Times New Roman"/>
                        </a:rPr>
                        <a:t>758</a:t>
                      </a:r>
                      <a:endParaRPr lang="en-US" sz="1600" dirty="0">
                        <a:latin typeface="Calibri"/>
                        <a:ea typeface="Calibri"/>
                        <a:cs typeface="Times New Roman"/>
                      </a:endParaRPr>
                    </a:p>
                  </a:txBody>
                  <a:tcPr marT="0" marB="0"/>
                </a:tc>
                <a:tc>
                  <a:txBody>
                    <a:bodyPr/>
                    <a:lstStyle/>
                    <a:p>
                      <a:pPr marL="0" marR="0" algn="just">
                        <a:lnSpc>
                          <a:spcPct val="115000"/>
                        </a:lnSpc>
                        <a:spcBef>
                          <a:spcPts val="0"/>
                        </a:spcBef>
                        <a:spcAft>
                          <a:spcPts val="0"/>
                        </a:spcAft>
                      </a:pPr>
                      <a:r>
                        <a:rPr lang="ka-GE" sz="1600" dirty="0" smtClean="0">
                          <a:solidFill>
                            <a:srgbClr val="002060"/>
                          </a:solidFill>
                          <a:latin typeface="Times New Roman"/>
                          <a:ea typeface="Calibri"/>
                          <a:cs typeface="Times New Roman"/>
                        </a:rPr>
                        <a:t>4.2%</a:t>
                      </a:r>
                      <a:endParaRPr lang="en-US" sz="1600" dirty="0">
                        <a:latin typeface="Calibri"/>
                        <a:ea typeface="Calibri"/>
                        <a:cs typeface="Times New Roman"/>
                      </a:endParaRPr>
                    </a:p>
                  </a:txBody>
                  <a:tcPr marT="0" marB="0"/>
                </a:tc>
              </a:tr>
              <a:tr h="361251">
                <a:tc>
                  <a:txBody>
                    <a:bodyPr/>
                    <a:lstStyle/>
                    <a:p>
                      <a:pPr marL="0" marR="0" algn="just">
                        <a:lnSpc>
                          <a:spcPct val="115000"/>
                        </a:lnSpc>
                        <a:spcBef>
                          <a:spcPts val="0"/>
                        </a:spcBef>
                        <a:spcAft>
                          <a:spcPts val="0"/>
                        </a:spcAft>
                      </a:pPr>
                      <a:r>
                        <a:rPr lang="ka-GE" sz="1800" dirty="0" smtClean="0">
                          <a:solidFill>
                            <a:srgbClr val="002060"/>
                          </a:solidFill>
                          <a:latin typeface="Times New Roman"/>
                          <a:ea typeface="Calibri"/>
                          <a:cs typeface="Times New Roman"/>
                        </a:rPr>
                        <a:t>კახეთი</a:t>
                      </a:r>
                      <a:endParaRPr lang="en-US" sz="1800" dirty="0">
                        <a:latin typeface="Calibri"/>
                        <a:ea typeface="Calibri"/>
                        <a:cs typeface="Times New Roman"/>
                      </a:endParaRPr>
                    </a:p>
                  </a:txBody>
                  <a:tcPr marT="0" marB="0"/>
                </a:tc>
                <a:tc>
                  <a:txBody>
                    <a:bodyPr/>
                    <a:lstStyle/>
                    <a:p>
                      <a:pPr marL="0" marR="0" algn="just">
                        <a:lnSpc>
                          <a:spcPct val="115000"/>
                        </a:lnSpc>
                        <a:spcBef>
                          <a:spcPts val="0"/>
                        </a:spcBef>
                        <a:spcAft>
                          <a:spcPts val="0"/>
                        </a:spcAft>
                      </a:pPr>
                      <a:r>
                        <a:rPr lang="ka-GE" sz="1800" dirty="0" smtClean="0">
                          <a:solidFill>
                            <a:srgbClr val="002060"/>
                          </a:solidFill>
                          <a:latin typeface="Times New Roman"/>
                          <a:ea typeface="Calibri"/>
                          <a:cs typeface="Times New Roman"/>
                        </a:rPr>
                        <a:t>336</a:t>
                      </a:r>
                      <a:endParaRPr lang="en-US" sz="1800" dirty="0">
                        <a:latin typeface="Calibri"/>
                        <a:ea typeface="Calibri"/>
                        <a:cs typeface="Times New Roman"/>
                      </a:endParaRPr>
                    </a:p>
                  </a:txBody>
                  <a:tcPr marT="0" marB="0"/>
                </a:tc>
                <a:tc>
                  <a:txBody>
                    <a:bodyPr/>
                    <a:lstStyle/>
                    <a:p>
                      <a:pPr marL="0" marR="0" algn="just">
                        <a:lnSpc>
                          <a:spcPct val="115000"/>
                        </a:lnSpc>
                        <a:spcBef>
                          <a:spcPts val="0"/>
                        </a:spcBef>
                        <a:spcAft>
                          <a:spcPts val="0"/>
                        </a:spcAft>
                      </a:pPr>
                      <a:r>
                        <a:rPr lang="ka-GE" sz="1800" dirty="0" smtClean="0">
                          <a:solidFill>
                            <a:srgbClr val="002060"/>
                          </a:solidFill>
                          <a:latin typeface="Times New Roman"/>
                          <a:ea typeface="Calibri"/>
                          <a:cs typeface="Times New Roman"/>
                        </a:rPr>
                        <a:t>40.0%</a:t>
                      </a:r>
                      <a:endParaRPr lang="en-US" sz="1800" dirty="0">
                        <a:latin typeface="Calibri"/>
                        <a:ea typeface="Calibri"/>
                        <a:cs typeface="Times New Roman"/>
                      </a:endParaRPr>
                    </a:p>
                  </a:txBody>
                  <a:tcPr marT="0" marB="0"/>
                </a:tc>
                <a:tc>
                  <a:txBody>
                    <a:bodyPr/>
                    <a:lstStyle/>
                    <a:p>
                      <a:pPr marL="0" marR="0" algn="just">
                        <a:lnSpc>
                          <a:spcPct val="115000"/>
                        </a:lnSpc>
                        <a:spcBef>
                          <a:spcPts val="0"/>
                        </a:spcBef>
                        <a:spcAft>
                          <a:spcPts val="0"/>
                        </a:spcAft>
                      </a:pPr>
                      <a:r>
                        <a:rPr lang="ka-GE" sz="1600" dirty="0" smtClean="0">
                          <a:solidFill>
                            <a:srgbClr val="002060"/>
                          </a:solidFill>
                          <a:latin typeface="Times New Roman"/>
                          <a:ea typeface="Calibri"/>
                          <a:cs typeface="Times New Roman"/>
                        </a:rPr>
                        <a:t>209</a:t>
                      </a:r>
                      <a:endParaRPr lang="en-US" sz="1600" dirty="0">
                        <a:latin typeface="Calibri"/>
                        <a:ea typeface="Calibri"/>
                        <a:cs typeface="Times New Roman"/>
                      </a:endParaRPr>
                    </a:p>
                  </a:txBody>
                  <a:tcPr marT="0" marB="0"/>
                </a:tc>
                <a:tc>
                  <a:txBody>
                    <a:bodyPr/>
                    <a:lstStyle/>
                    <a:p>
                      <a:pPr marL="0" marR="0" algn="just">
                        <a:lnSpc>
                          <a:spcPct val="115000"/>
                        </a:lnSpc>
                        <a:spcBef>
                          <a:spcPts val="0"/>
                        </a:spcBef>
                        <a:spcAft>
                          <a:spcPts val="0"/>
                        </a:spcAft>
                      </a:pPr>
                      <a:r>
                        <a:rPr lang="ka-GE" sz="1600" dirty="0" smtClean="0">
                          <a:solidFill>
                            <a:srgbClr val="002060"/>
                          </a:solidFill>
                          <a:latin typeface="Times New Roman"/>
                          <a:ea typeface="Calibri"/>
                          <a:cs typeface="Times New Roman"/>
                        </a:rPr>
                        <a:t>11</a:t>
                      </a:r>
                      <a:r>
                        <a:rPr lang="en-US" sz="1600" dirty="0" smtClean="0">
                          <a:solidFill>
                            <a:srgbClr val="002060"/>
                          </a:solidFill>
                          <a:latin typeface="Times New Roman"/>
                          <a:ea typeface="Calibri"/>
                          <a:cs typeface="Times New Roman"/>
                        </a:rPr>
                        <a:t>.</a:t>
                      </a:r>
                      <a:r>
                        <a:rPr lang="ka-GE" sz="1600" dirty="0" smtClean="0">
                          <a:solidFill>
                            <a:srgbClr val="002060"/>
                          </a:solidFill>
                          <a:latin typeface="Times New Roman"/>
                          <a:ea typeface="Calibri"/>
                          <a:cs typeface="Times New Roman"/>
                        </a:rPr>
                        <a:t>4%</a:t>
                      </a:r>
                      <a:endParaRPr lang="en-US" sz="1600" dirty="0">
                        <a:latin typeface="Calibri"/>
                        <a:ea typeface="Calibri"/>
                        <a:cs typeface="Times New Roman"/>
                      </a:endParaRPr>
                    </a:p>
                  </a:txBody>
                  <a:tcPr marT="0" marB="0"/>
                </a:tc>
              </a:tr>
              <a:tr h="361251">
                <a:tc>
                  <a:txBody>
                    <a:bodyPr/>
                    <a:lstStyle/>
                    <a:p>
                      <a:pPr marL="0" marR="0" algn="just">
                        <a:lnSpc>
                          <a:spcPct val="115000"/>
                        </a:lnSpc>
                        <a:spcBef>
                          <a:spcPts val="0"/>
                        </a:spcBef>
                        <a:spcAft>
                          <a:spcPts val="0"/>
                        </a:spcAft>
                      </a:pPr>
                      <a:r>
                        <a:rPr lang="ka-GE" sz="1800" dirty="0" smtClean="0">
                          <a:solidFill>
                            <a:srgbClr val="002060"/>
                          </a:solidFill>
                          <a:latin typeface="Times New Roman"/>
                          <a:ea typeface="Calibri"/>
                          <a:cs typeface="Times New Roman"/>
                        </a:rPr>
                        <a:t>აჭარა</a:t>
                      </a:r>
                      <a:endParaRPr lang="en-US" sz="1800" dirty="0">
                        <a:latin typeface="Calibri"/>
                        <a:ea typeface="Calibri"/>
                        <a:cs typeface="Times New Roman"/>
                      </a:endParaRPr>
                    </a:p>
                  </a:txBody>
                  <a:tcPr marT="0" marB="0"/>
                </a:tc>
                <a:tc>
                  <a:txBody>
                    <a:bodyPr/>
                    <a:lstStyle/>
                    <a:p>
                      <a:pPr marL="0" marR="0" algn="just">
                        <a:lnSpc>
                          <a:spcPct val="115000"/>
                        </a:lnSpc>
                        <a:spcBef>
                          <a:spcPts val="0"/>
                        </a:spcBef>
                        <a:spcAft>
                          <a:spcPts val="0"/>
                        </a:spcAft>
                      </a:pPr>
                      <a:r>
                        <a:rPr lang="ka-GE" sz="1800" dirty="0" smtClean="0">
                          <a:solidFill>
                            <a:srgbClr val="002060"/>
                          </a:solidFill>
                          <a:latin typeface="Times New Roman"/>
                          <a:ea typeface="Calibri"/>
                          <a:cs typeface="Times New Roman"/>
                        </a:rPr>
                        <a:t>174</a:t>
                      </a:r>
                      <a:endParaRPr lang="en-US" sz="1800" dirty="0">
                        <a:latin typeface="Calibri"/>
                        <a:ea typeface="Calibri"/>
                        <a:cs typeface="Times New Roman"/>
                      </a:endParaRPr>
                    </a:p>
                  </a:txBody>
                  <a:tcPr marT="0" marB="0"/>
                </a:tc>
                <a:tc>
                  <a:txBody>
                    <a:bodyPr/>
                    <a:lstStyle/>
                    <a:p>
                      <a:pPr marL="0" marR="0" algn="just">
                        <a:lnSpc>
                          <a:spcPct val="115000"/>
                        </a:lnSpc>
                        <a:spcBef>
                          <a:spcPts val="0"/>
                        </a:spcBef>
                        <a:spcAft>
                          <a:spcPts val="0"/>
                        </a:spcAft>
                      </a:pPr>
                      <a:r>
                        <a:rPr lang="ka-GE" sz="1800" dirty="0" smtClean="0">
                          <a:solidFill>
                            <a:srgbClr val="002060"/>
                          </a:solidFill>
                          <a:latin typeface="Times New Roman"/>
                          <a:ea typeface="Calibri"/>
                          <a:cs typeface="Times New Roman"/>
                        </a:rPr>
                        <a:t>40.2%</a:t>
                      </a:r>
                      <a:endParaRPr lang="en-US" sz="1800" dirty="0">
                        <a:latin typeface="Calibri"/>
                        <a:ea typeface="Calibri"/>
                        <a:cs typeface="Times New Roman"/>
                      </a:endParaRPr>
                    </a:p>
                  </a:txBody>
                  <a:tcPr marT="0" marB="0"/>
                </a:tc>
                <a:tc>
                  <a:txBody>
                    <a:bodyPr/>
                    <a:lstStyle/>
                    <a:p>
                      <a:pPr marL="0" marR="0" algn="just">
                        <a:lnSpc>
                          <a:spcPct val="115000"/>
                        </a:lnSpc>
                        <a:spcBef>
                          <a:spcPts val="0"/>
                        </a:spcBef>
                        <a:spcAft>
                          <a:spcPts val="0"/>
                        </a:spcAft>
                      </a:pPr>
                      <a:r>
                        <a:rPr lang="ka-GE" sz="1600" dirty="0" smtClean="0">
                          <a:solidFill>
                            <a:srgbClr val="002060"/>
                          </a:solidFill>
                          <a:latin typeface="Times New Roman"/>
                          <a:ea typeface="Calibri"/>
                          <a:cs typeface="Times New Roman"/>
                        </a:rPr>
                        <a:t>1606</a:t>
                      </a:r>
                      <a:endParaRPr lang="en-US" sz="1600" dirty="0">
                        <a:latin typeface="Calibri"/>
                        <a:ea typeface="Calibri"/>
                        <a:cs typeface="Times New Roman"/>
                      </a:endParaRPr>
                    </a:p>
                  </a:txBody>
                  <a:tcPr marT="0" marB="0"/>
                </a:tc>
                <a:tc>
                  <a:txBody>
                    <a:bodyPr/>
                    <a:lstStyle/>
                    <a:p>
                      <a:pPr marL="0" marR="0" algn="just">
                        <a:lnSpc>
                          <a:spcPct val="115000"/>
                        </a:lnSpc>
                        <a:spcBef>
                          <a:spcPts val="0"/>
                        </a:spcBef>
                        <a:spcAft>
                          <a:spcPts val="0"/>
                        </a:spcAft>
                      </a:pPr>
                      <a:r>
                        <a:rPr lang="ka-GE" sz="1600" dirty="0" smtClean="0">
                          <a:solidFill>
                            <a:srgbClr val="002060"/>
                          </a:solidFill>
                          <a:latin typeface="Times New Roman"/>
                          <a:ea typeface="Calibri"/>
                          <a:cs typeface="Times New Roman"/>
                        </a:rPr>
                        <a:t>8.1%</a:t>
                      </a:r>
                      <a:endParaRPr lang="en-US" sz="1600" dirty="0">
                        <a:latin typeface="Calibri"/>
                        <a:ea typeface="Calibri"/>
                        <a:cs typeface="Times New Roman"/>
                      </a:endParaRPr>
                    </a:p>
                  </a:txBody>
                  <a:tcPr marT="0" marB="0"/>
                </a:tc>
              </a:tr>
              <a:tr h="375602">
                <a:tc>
                  <a:txBody>
                    <a:bodyPr/>
                    <a:lstStyle/>
                    <a:p>
                      <a:pPr marL="0" marR="0" algn="just">
                        <a:lnSpc>
                          <a:spcPct val="115000"/>
                        </a:lnSpc>
                        <a:spcBef>
                          <a:spcPts val="0"/>
                        </a:spcBef>
                        <a:spcAft>
                          <a:spcPts val="0"/>
                        </a:spcAft>
                      </a:pPr>
                      <a:r>
                        <a:rPr lang="ka-GE" sz="1800" dirty="0" smtClean="0">
                          <a:solidFill>
                            <a:srgbClr val="002060"/>
                          </a:solidFill>
                          <a:latin typeface="Times New Roman"/>
                          <a:ea typeface="Calibri"/>
                          <a:cs typeface="Times New Roman"/>
                        </a:rPr>
                        <a:t>სამეგრელო</a:t>
                      </a:r>
                      <a:endParaRPr lang="en-US" sz="1800" dirty="0">
                        <a:latin typeface="Calibri"/>
                        <a:ea typeface="Calibri"/>
                        <a:cs typeface="Times New Roman"/>
                      </a:endParaRPr>
                    </a:p>
                  </a:txBody>
                  <a:tcPr marT="0" marB="0"/>
                </a:tc>
                <a:tc>
                  <a:txBody>
                    <a:bodyPr/>
                    <a:lstStyle/>
                    <a:p>
                      <a:pPr marL="0" marR="0" algn="just">
                        <a:lnSpc>
                          <a:spcPct val="115000"/>
                        </a:lnSpc>
                        <a:spcBef>
                          <a:spcPts val="0"/>
                        </a:spcBef>
                        <a:spcAft>
                          <a:spcPts val="0"/>
                        </a:spcAft>
                      </a:pPr>
                      <a:r>
                        <a:rPr lang="ka-GE" sz="1800" dirty="0" smtClean="0">
                          <a:solidFill>
                            <a:srgbClr val="002060"/>
                          </a:solidFill>
                          <a:latin typeface="Times New Roman"/>
                          <a:ea typeface="Calibri"/>
                          <a:cs typeface="Times New Roman"/>
                        </a:rPr>
                        <a:t>190</a:t>
                      </a:r>
                      <a:endParaRPr lang="en-US" sz="1800" dirty="0">
                        <a:latin typeface="Calibri"/>
                        <a:ea typeface="Calibri"/>
                        <a:cs typeface="Times New Roman"/>
                      </a:endParaRPr>
                    </a:p>
                  </a:txBody>
                  <a:tcPr marT="0" marB="0"/>
                </a:tc>
                <a:tc>
                  <a:txBody>
                    <a:bodyPr/>
                    <a:lstStyle/>
                    <a:p>
                      <a:pPr marL="0" marR="0" algn="just">
                        <a:lnSpc>
                          <a:spcPct val="115000"/>
                        </a:lnSpc>
                        <a:spcBef>
                          <a:spcPts val="0"/>
                        </a:spcBef>
                        <a:spcAft>
                          <a:spcPts val="0"/>
                        </a:spcAft>
                      </a:pPr>
                      <a:r>
                        <a:rPr lang="ka-GE" sz="1800" dirty="0" smtClean="0">
                          <a:solidFill>
                            <a:srgbClr val="002060"/>
                          </a:solidFill>
                          <a:latin typeface="Times New Roman"/>
                          <a:ea typeface="Calibri"/>
                          <a:cs typeface="Times New Roman"/>
                        </a:rPr>
                        <a:t>24.3%</a:t>
                      </a:r>
                      <a:endParaRPr lang="en-US" sz="1800" dirty="0">
                        <a:latin typeface="Calibri"/>
                        <a:ea typeface="Calibri"/>
                        <a:cs typeface="Times New Roman"/>
                      </a:endParaRPr>
                    </a:p>
                  </a:txBody>
                  <a:tcPr marT="0" marB="0"/>
                </a:tc>
                <a:tc>
                  <a:txBody>
                    <a:bodyPr/>
                    <a:lstStyle/>
                    <a:p>
                      <a:pPr marL="0" marR="0" algn="just">
                        <a:lnSpc>
                          <a:spcPct val="115000"/>
                        </a:lnSpc>
                        <a:spcBef>
                          <a:spcPts val="0"/>
                        </a:spcBef>
                        <a:spcAft>
                          <a:spcPts val="0"/>
                        </a:spcAft>
                      </a:pPr>
                      <a:r>
                        <a:rPr lang="ka-GE" sz="1600" dirty="0" smtClean="0">
                          <a:solidFill>
                            <a:srgbClr val="002060"/>
                          </a:solidFill>
                          <a:latin typeface="Times New Roman"/>
                          <a:ea typeface="Calibri"/>
                          <a:cs typeface="Times New Roman"/>
                        </a:rPr>
                        <a:t>217</a:t>
                      </a:r>
                      <a:endParaRPr lang="en-US" sz="1600" dirty="0">
                        <a:latin typeface="Calibri"/>
                        <a:ea typeface="Calibri"/>
                        <a:cs typeface="Times New Roman"/>
                      </a:endParaRPr>
                    </a:p>
                  </a:txBody>
                  <a:tcPr marT="0" marB="0"/>
                </a:tc>
                <a:tc>
                  <a:txBody>
                    <a:bodyPr/>
                    <a:lstStyle/>
                    <a:p>
                      <a:pPr marL="0" marR="0" algn="just">
                        <a:lnSpc>
                          <a:spcPct val="115000"/>
                        </a:lnSpc>
                        <a:spcBef>
                          <a:spcPts val="0"/>
                        </a:spcBef>
                        <a:spcAft>
                          <a:spcPts val="0"/>
                        </a:spcAft>
                      </a:pPr>
                      <a:r>
                        <a:rPr lang="ka-GE" sz="1600" dirty="0" smtClean="0">
                          <a:solidFill>
                            <a:srgbClr val="002060"/>
                          </a:solidFill>
                          <a:latin typeface="Times New Roman"/>
                          <a:ea typeface="Calibri"/>
                          <a:cs typeface="Times New Roman"/>
                        </a:rPr>
                        <a:t>8.7%</a:t>
                      </a:r>
                      <a:endParaRPr lang="en-US" sz="1600" dirty="0">
                        <a:latin typeface="Calibri"/>
                        <a:ea typeface="Calibri"/>
                        <a:cs typeface="Times New Roman"/>
                      </a:endParaRPr>
                    </a:p>
                  </a:txBody>
                  <a:tcPr marT="0" marB="0"/>
                </a:tc>
              </a:tr>
              <a:tr h="149989">
                <a:tc>
                  <a:txBody>
                    <a:bodyPr/>
                    <a:lstStyle/>
                    <a:p>
                      <a:pPr marL="0" marR="0" algn="just">
                        <a:lnSpc>
                          <a:spcPct val="115000"/>
                        </a:lnSpc>
                        <a:spcBef>
                          <a:spcPts val="0"/>
                        </a:spcBef>
                        <a:spcAft>
                          <a:spcPts val="0"/>
                        </a:spcAft>
                      </a:pPr>
                      <a:endParaRPr lang="en-US" sz="1800" dirty="0">
                        <a:latin typeface="Calibri"/>
                        <a:ea typeface="Calibri"/>
                        <a:cs typeface="Times New Roman"/>
                      </a:endParaRPr>
                    </a:p>
                  </a:txBody>
                  <a:tcPr marT="0" marB="0"/>
                </a:tc>
                <a:tc>
                  <a:txBody>
                    <a:bodyPr/>
                    <a:lstStyle/>
                    <a:p>
                      <a:pPr marL="0" marR="0" algn="just">
                        <a:lnSpc>
                          <a:spcPct val="115000"/>
                        </a:lnSpc>
                        <a:spcBef>
                          <a:spcPts val="0"/>
                        </a:spcBef>
                        <a:spcAft>
                          <a:spcPts val="0"/>
                        </a:spcAft>
                      </a:pPr>
                      <a:endParaRPr lang="en-US" sz="1800" dirty="0">
                        <a:latin typeface="Calibri"/>
                        <a:ea typeface="Calibri"/>
                        <a:cs typeface="Times New Roman"/>
                      </a:endParaRPr>
                    </a:p>
                  </a:txBody>
                  <a:tcPr marT="0" marB="0"/>
                </a:tc>
                <a:tc>
                  <a:txBody>
                    <a:bodyPr/>
                    <a:lstStyle/>
                    <a:p>
                      <a:pPr marL="0" marR="0" algn="just">
                        <a:lnSpc>
                          <a:spcPct val="115000"/>
                        </a:lnSpc>
                        <a:spcBef>
                          <a:spcPts val="0"/>
                        </a:spcBef>
                        <a:spcAft>
                          <a:spcPts val="0"/>
                        </a:spcAft>
                      </a:pPr>
                      <a:endParaRPr lang="en-US" sz="1800" dirty="0">
                        <a:latin typeface="Calibri"/>
                        <a:ea typeface="Calibri"/>
                        <a:cs typeface="Times New Roman"/>
                      </a:endParaRPr>
                    </a:p>
                  </a:txBody>
                  <a:tcPr marT="0" marB="0"/>
                </a:tc>
                <a:tc>
                  <a:txBody>
                    <a:bodyPr/>
                    <a:lstStyle/>
                    <a:p>
                      <a:pPr marL="0" marR="0" algn="just">
                        <a:lnSpc>
                          <a:spcPct val="115000"/>
                        </a:lnSpc>
                        <a:spcBef>
                          <a:spcPts val="0"/>
                        </a:spcBef>
                        <a:spcAft>
                          <a:spcPts val="0"/>
                        </a:spcAft>
                      </a:pPr>
                      <a:endParaRPr lang="en-US" sz="1600" dirty="0">
                        <a:latin typeface="Calibri"/>
                        <a:ea typeface="Calibri"/>
                        <a:cs typeface="Times New Roman"/>
                      </a:endParaRPr>
                    </a:p>
                  </a:txBody>
                  <a:tcPr marT="0" marB="0"/>
                </a:tc>
                <a:tc>
                  <a:txBody>
                    <a:bodyPr/>
                    <a:lstStyle/>
                    <a:p>
                      <a:pPr marL="0" marR="0" algn="just">
                        <a:lnSpc>
                          <a:spcPct val="115000"/>
                        </a:lnSpc>
                        <a:spcBef>
                          <a:spcPts val="0"/>
                        </a:spcBef>
                        <a:spcAft>
                          <a:spcPts val="0"/>
                        </a:spcAft>
                      </a:pPr>
                      <a:endParaRPr lang="en-US" sz="1600" dirty="0">
                        <a:latin typeface="Calibri"/>
                        <a:ea typeface="Calibri"/>
                        <a:cs typeface="Times New Roman"/>
                      </a:endParaRPr>
                    </a:p>
                  </a:txBody>
                  <a:tcPr marT="0" marB="0"/>
                </a:tc>
              </a:tr>
              <a:tr h="361251">
                <a:tc>
                  <a:txBody>
                    <a:bodyPr/>
                    <a:lstStyle/>
                    <a:p>
                      <a:pPr marL="0" marR="0" algn="just">
                        <a:lnSpc>
                          <a:spcPct val="115000"/>
                        </a:lnSpc>
                        <a:spcBef>
                          <a:spcPts val="0"/>
                        </a:spcBef>
                        <a:spcAft>
                          <a:spcPts val="0"/>
                        </a:spcAft>
                      </a:pPr>
                      <a:r>
                        <a:rPr lang="ka-GE" sz="1800" dirty="0" smtClean="0">
                          <a:solidFill>
                            <a:srgbClr val="002060"/>
                          </a:solidFill>
                          <a:latin typeface="Times New Roman"/>
                          <a:ea typeface="Calibri"/>
                          <a:cs typeface="Times New Roman"/>
                        </a:rPr>
                        <a:t>სულ</a:t>
                      </a:r>
                      <a:endParaRPr lang="en-US" sz="1800" dirty="0">
                        <a:latin typeface="Calibri"/>
                        <a:ea typeface="Calibri"/>
                        <a:cs typeface="Times New Roman"/>
                      </a:endParaRPr>
                    </a:p>
                  </a:txBody>
                  <a:tcPr marT="0" marB="0"/>
                </a:tc>
                <a:tc>
                  <a:txBody>
                    <a:bodyPr/>
                    <a:lstStyle/>
                    <a:p>
                      <a:pPr marL="0" marR="0" algn="just">
                        <a:lnSpc>
                          <a:spcPct val="115000"/>
                        </a:lnSpc>
                        <a:spcBef>
                          <a:spcPts val="0"/>
                        </a:spcBef>
                        <a:spcAft>
                          <a:spcPts val="0"/>
                        </a:spcAft>
                      </a:pPr>
                      <a:r>
                        <a:rPr lang="en-US" sz="1800" dirty="0" smtClean="0">
                          <a:latin typeface="Sylfaen"/>
                          <a:ea typeface="Calibri"/>
                          <a:cs typeface="Times New Roman"/>
                        </a:rPr>
                        <a:t>939</a:t>
                      </a:r>
                      <a:endParaRPr lang="en-US" sz="1800" dirty="0">
                        <a:latin typeface="Calibri"/>
                        <a:ea typeface="Calibri"/>
                        <a:cs typeface="Times New Roman"/>
                      </a:endParaRPr>
                    </a:p>
                  </a:txBody>
                  <a:tcPr marT="0" marB="0"/>
                </a:tc>
                <a:tc>
                  <a:txBody>
                    <a:bodyPr/>
                    <a:lstStyle/>
                    <a:p>
                      <a:pPr marL="0" marR="0" algn="just">
                        <a:lnSpc>
                          <a:spcPct val="115000"/>
                        </a:lnSpc>
                        <a:spcBef>
                          <a:spcPts val="0"/>
                        </a:spcBef>
                        <a:spcAft>
                          <a:spcPts val="0"/>
                        </a:spcAft>
                      </a:pPr>
                      <a:r>
                        <a:rPr lang="ka-GE" sz="1800" b="1" dirty="0" smtClean="0">
                          <a:solidFill>
                            <a:srgbClr val="C00000"/>
                          </a:solidFill>
                          <a:latin typeface="Times New Roman"/>
                          <a:ea typeface="Calibri"/>
                          <a:cs typeface="Times New Roman"/>
                        </a:rPr>
                        <a:t>34%</a:t>
                      </a:r>
                      <a:endParaRPr lang="en-US" sz="1800" b="1" dirty="0">
                        <a:solidFill>
                          <a:srgbClr val="C00000"/>
                        </a:solidFill>
                        <a:latin typeface="Calibri"/>
                        <a:ea typeface="Calibri"/>
                        <a:cs typeface="Times New Roman"/>
                      </a:endParaRPr>
                    </a:p>
                  </a:txBody>
                  <a:tcPr marT="0" marB="0"/>
                </a:tc>
                <a:tc>
                  <a:txBody>
                    <a:bodyPr/>
                    <a:lstStyle/>
                    <a:p>
                      <a:pPr marL="0" marR="0">
                        <a:lnSpc>
                          <a:spcPct val="115000"/>
                        </a:lnSpc>
                        <a:spcBef>
                          <a:spcPts val="0"/>
                        </a:spcBef>
                        <a:spcAft>
                          <a:spcPts val="0"/>
                        </a:spcAft>
                      </a:pPr>
                      <a:r>
                        <a:rPr lang="ka-GE" sz="2000" dirty="0">
                          <a:latin typeface="Sylfaen"/>
                          <a:ea typeface="Calibri"/>
                          <a:cs typeface="Times New Roman"/>
                        </a:rPr>
                        <a:t>2</a:t>
                      </a:r>
                      <a:r>
                        <a:rPr lang="en-US" sz="2000" dirty="0">
                          <a:latin typeface="Sylfaen"/>
                          <a:ea typeface="Calibri"/>
                          <a:cs typeface="Times New Roman"/>
                        </a:rPr>
                        <a:t>790</a:t>
                      </a:r>
                      <a:endParaRPr lang="en-US" sz="2000" dirty="0">
                        <a:latin typeface="Calibri"/>
                        <a:ea typeface="Calibri"/>
                        <a:cs typeface="Times New Roman"/>
                      </a:endParaRPr>
                    </a:p>
                  </a:txBody>
                  <a:tcPr marT="0" marB="0"/>
                </a:tc>
                <a:tc>
                  <a:txBody>
                    <a:bodyPr/>
                    <a:lstStyle/>
                    <a:p>
                      <a:pPr marL="0" marR="0">
                        <a:lnSpc>
                          <a:spcPct val="115000"/>
                        </a:lnSpc>
                        <a:spcBef>
                          <a:spcPts val="0"/>
                        </a:spcBef>
                        <a:spcAft>
                          <a:spcPts val="0"/>
                        </a:spcAft>
                      </a:pPr>
                      <a:r>
                        <a:rPr lang="ka-GE" sz="1800" b="1" kern="1200" dirty="0">
                          <a:solidFill>
                            <a:srgbClr val="C00000"/>
                          </a:solidFill>
                          <a:latin typeface="Times New Roman"/>
                          <a:ea typeface="Calibri"/>
                          <a:cs typeface="Times New Roman"/>
                        </a:rPr>
                        <a:t>7.</a:t>
                      </a:r>
                      <a:r>
                        <a:rPr lang="en-US" sz="1800" b="1" kern="1200" dirty="0">
                          <a:solidFill>
                            <a:srgbClr val="C00000"/>
                          </a:solidFill>
                          <a:latin typeface="Times New Roman"/>
                          <a:ea typeface="Calibri"/>
                          <a:cs typeface="Times New Roman"/>
                        </a:rPr>
                        <a:t>4</a:t>
                      </a:r>
                      <a:r>
                        <a:rPr lang="ka-GE" sz="1800" b="1" kern="1200" dirty="0">
                          <a:solidFill>
                            <a:srgbClr val="C00000"/>
                          </a:solidFill>
                          <a:latin typeface="Times New Roman"/>
                          <a:ea typeface="Calibri"/>
                          <a:cs typeface="Times New Roman"/>
                        </a:rPr>
                        <a:t> % </a:t>
                      </a:r>
                      <a:endParaRPr lang="en-US" sz="1800" b="1" kern="1200" dirty="0">
                        <a:solidFill>
                          <a:srgbClr val="C00000"/>
                        </a:solidFill>
                        <a:latin typeface="Times New Roman"/>
                        <a:ea typeface="Calibri"/>
                        <a:cs typeface="Times New Roman"/>
                      </a:endParaRPr>
                    </a:p>
                  </a:txBody>
                  <a:tcPr marT="0" marB="0"/>
                </a:tc>
              </a:tr>
            </a:tbl>
          </a:graphicData>
        </a:graphic>
      </p:graphicFrame>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508000" y="522514"/>
            <a:ext cx="11379200" cy="6030686"/>
          </a:xfrm>
        </p:spPr>
        <p:txBody>
          <a:bodyPr>
            <a:normAutofit/>
          </a:bodyPr>
          <a:lstStyle/>
          <a:p>
            <a:pPr algn="just"/>
            <a:r>
              <a:rPr lang="en-US" sz="1600" b="1" dirty="0" smtClean="0">
                <a:solidFill>
                  <a:schemeClr val="tx1"/>
                </a:solidFill>
              </a:rPr>
              <a:t>2.1 </a:t>
            </a:r>
            <a:r>
              <a:rPr lang="ka-GE" sz="1600" dirty="0" smtClean="0">
                <a:solidFill>
                  <a:schemeClr val="tx1"/>
                </a:solidFill>
              </a:rPr>
              <a:t>ფერიტინი</a:t>
            </a:r>
            <a:r>
              <a:rPr lang="en-US" sz="1600" dirty="0" smtClean="0">
                <a:solidFill>
                  <a:schemeClr val="tx1"/>
                </a:solidFill>
              </a:rPr>
              <a:t> </a:t>
            </a:r>
            <a:r>
              <a:rPr lang="ka-GE" sz="1600" dirty="0" smtClean="0">
                <a:solidFill>
                  <a:schemeClr val="tx1"/>
                </a:solidFill>
              </a:rPr>
              <a:t> (რკინის დეფიციტი)</a:t>
            </a:r>
            <a:r>
              <a:rPr lang="en-US" sz="1600" dirty="0" smtClean="0">
                <a:solidFill>
                  <a:schemeClr val="tx1"/>
                </a:solidFill>
              </a:rPr>
              <a:t>  </a:t>
            </a:r>
            <a:r>
              <a:rPr lang="ka-GE" sz="1600" dirty="0" smtClean="0">
                <a:solidFill>
                  <a:schemeClr val="tx1"/>
                </a:solidFill>
              </a:rPr>
              <a:t>და ფოლატის დეფიციტი </a:t>
            </a:r>
            <a:r>
              <a:rPr lang="en-US" sz="1600" dirty="0" smtClean="0">
                <a:solidFill>
                  <a:schemeClr val="tx1"/>
                </a:solidFill>
              </a:rPr>
              <a:t> -</a:t>
            </a:r>
            <a:r>
              <a:rPr lang="en-US" sz="1600" b="1" dirty="0" smtClean="0">
                <a:solidFill>
                  <a:schemeClr val="tx1"/>
                </a:solidFill>
              </a:rPr>
              <a:t>   </a:t>
            </a:r>
            <a:endParaRPr lang="ka-GE" sz="1600" b="1" dirty="0" smtClean="0">
              <a:solidFill>
                <a:schemeClr val="tx1"/>
              </a:solidFill>
            </a:endParaRPr>
          </a:p>
          <a:p>
            <a:pPr algn="just"/>
            <a:r>
              <a:rPr lang="en-US" sz="1600" b="1" dirty="0" smtClean="0">
                <a:solidFill>
                  <a:schemeClr val="tx1"/>
                </a:solidFill>
              </a:rPr>
              <a:t> </a:t>
            </a:r>
            <a:r>
              <a:rPr lang="ka-GE" sz="1600" b="1" dirty="0" smtClean="0">
                <a:solidFill>
                  <a:schemeClr val="tx1"/>
                </a:solidFill>
              </a:rPr>
              <a:t>წლების  მიხედვით</a:t>
            </a:r>
            <a:r>
              <a:rPr lang="en-US" sz="1600" b="1" dirty="0" smtClean="0">
                <a:solidFill>
                  <a:schemeClr val="tx1"/>
                </a:solidFill>
              </a:rPr>
              <a:t> (2016-2017)</a:t>
            </a:r>
          </a:p>
          <a:p>
            <a:pPr algn="just"/>
            <a:endParaRPr lang="ka-GE" sz="1400" dirty="0" smtClean="0">
              <a:solidFill>
                <a:schemeClr val="tx1"/>
              </a:solidFill>
            </a:endParaRPr>
          </a:p>
          <a:p>
            <a:pPr algn="l"/>
            <a:r>
              <a:rPr lang="ka-GE" sz="1400" dirty="0" smtClean="0">
                <a:solidFill>
                  <a:srgbClr val="002060"/>
                </a:solidFill>
              </a:rPr>
              <a:t>(478 ბავშვიდან,  ვისგანაც სისხლი იქნა აღებული ვენიდან </a:t>
            </a:r>
            <a:r>
              <a:rPr lang="ka-GE" sz="1400" dirty="0" err="1" smtClean="0">
                <a:solidFill>
                  <a:srgbClr val="002060"/>
                </a:solidFill>
              </a:rPr>
              <a:t>ფერიტინზე</a:t>
            </a:r>
            <a:r>
              <a:rPr lang="ka-GE" sz="1400" dirty="0" smtClean="0">
                <a:solidFill>
                  <a:srgbClr val="002060"/>
                </a:solidFill>
              </a:rPr>
              <a:t> საკვლევად – 45.4% იყო ანემიით, და 54.6 % იყო ანემიის გარეშე), და </a:t>
            </a:r>
            <a:endParaRPr lang="en-US" sz="1400" dirty="0" smtClean="0">
              <a:solidFill>
                <a:srgbClr val="002060"/>
              </a:solidFill>
            </a:endParaRPr>
          </a:p>
          <a:p>
            <a:pPr algn="l"/>
            <a:r>
              <a:rPr lang="ka-GE" sz="1400" dirty="0" smtClean="0">
                <a:solidFill>
                  <a:srgbClr val="002060"/>
                </a:solidFill>
              </a:rPr>
              <a:t>(483 ორსულიდან, ვისგანაც სისხლი იქნა აღებული ვენიდან </a:t>
            </a:r>
            <a:r>
              <a:rPr lang="ka-GE" sz="1400" dirty="0" err="1" smtClean="0">
                <a:solidFill>
                  <a:srgbClr val="002060"/>
                </a:solidFill>
              </a:rPr>
              <a:t>ფერიტინზე</a:t>
            </a:r>
            <a:r>
              <a:rPr lang="ka-GE" sz="1400" dirty="0" smtClean="0">
                <a:solidFill>
                  <a:srgbClr val="002060"/>
                </a:solidFill>
              </a:rPr>
              <a:t> და </a:t>
            </a:r>
            <a:r>
              <a:rPr lang="ka-GE" sz="1400" dirty="0" err="1" smtClean="0">
                <a:solidFill>
                  <a:srgbClr val="002060"/>
                </a:solidFill>
              </a:rPr>
              <a:t>ფოლატზე</a:t>
            </a:r>
            <a:r>
              <a:rPr lang="ka-GE" sz="1400" dirty="0" smtClean="0">
                <a:solidFill>
                  <a:srgbClr val="002060"/>
                </a:solidFill>
              </a:rPr>
              <a:t> საკვლევად– 26.4% იყო ანემიით, და 73.6 % იყო ანემიის გარეშე)</a:t>
            </a:r>
            <a:endParaRPr lang="en-US" sz="1400" dirty="0" smtClean="0">
              <a:solidFill>
                <a:srgbClr val="002060"/>
              </a:solidFill>
            </a:endParaRPr>
          </a:p>
          <a:p>
            <a:pPr algn="just"/>
            <a:endParaRPr lang="en-US" sz="1400" i="1" dirty="0" smtClean="0">
              <a:solidFill>
                <a:srgbClr val="002060"/>
              </a:solidFill>
            </a:endParaRPr>
          </a:p>
        </p:txBody>
      </p:sp>
      <p:graphicFrame>
        <p:nvGraphicFramePr>
          <p:cNvPr id="4" name="Table 3"/>
          <p:cNvGraphicFramePr>
            <a:graphicFrameLocks noGrp="1"/>
          </p:cNvGraphicFramePr>
          <p:nvPr/>
        </p:nvGraphicFramePr>
        <p:xfrm>
          <a:off x="621475" y="2650178"/>
          <a:ext cx="10972799" cy="2667000"/>
        </p:xfrm>
        <a:graphic>
          <a:graphicData uri="http://schemas.openxmlformats.org/drawingml/2006/table">
            <a:tbl>
              <a:tblPr firstRow="1" bandRow="1">
                <a:tableStyleId>{5C22544A-7EE6-4342-B048-85BDC9FD1C3A}</a:tableStyleId>
              </a:tblPr>
              <a:tblGrid>
                <a:gridCol w="1406665"/>
                <a:gridCol w="1613651"/>
                <a:gridCol w="1679521"/>
                <a:gridCol w="368040"/>
                <a:gridCol w="1784025"/>
                <a:gridCol w="1885697"/>
                <a:gridCol w="2235200"/>
              </a:tblGrid>
              <a:tr h="1220936">
                <a:tc>
                  <a:txBody>
                    <a:bodyPr/>
                    <a:lstStyle/>
                    <a:p>
                      <a:pPr marL="0" marR="0" algn="just">
                        <a:lnSpc>
                          <a:spcPct val="115000"/>
                        </a:lnSpc>
                        <a:spcBef>
                          <a:spcPts val="0"/>
                        </a:spcBef>
                        <a:spcAft>
                          <a:spcPts val="0"/>
                        </a:spcAft>
                      </a:pPr>
                      <a:r>
                        <a:rPr lang="ka-GE" sz="1600" dirty="0" smtClean="0">
                          <a:solidFill>
                            <a:srgbClr val="FFFF00"/>
                          </a:solidFill>
                          <a:latin typeface="Times New Roman"/>
                          <a:ea typeface="Calibri"/>
                          <a:cs typeface="Times New Roman"/>
                        </a:rPr>
                        <a:t>წლები</a:t>
                      </a:r>
                      <a:endParaRPr lang="en-US" sz="1600" dirty="0">
                        <a:solidFill>
                          <a:srgbClr val="FFFF00"/>
                        </a:solidFill>
                        <a:latin typeface="Calibri"/>
                        <a:ea typeface="Calibri"/>
                        <a:cs typeface="Times New Roman"/>
                      </a:endParaRPr>
                    </a:p>
                  </a:txBody>
                  <a:tcPr marT="0" marB="0"/>
                </a:tc>
                <a:tc>
                  <a:txBody>
                    <a:bodyPr/>
                    <a:lstStyle/>
                    <a:p>
                      <a:pPr marL="0" marR="0" algn="just">
                        <a:lnSpc>
                          <a:spcPct val="115000"/>
                        </a:lnSpc>
                        <a:spcBef>
                          <a:spcPts val="0"/>
                        </a:spcBef>
                        <a:spcAft>
                          <a:spcPts val="0"/>
                        </a:spcAft>
                      </a:pPr>
                      <a:r>
                        <a:rPr lang="ka-GE" sz="1600" dirty="0">
                          <a:solidFill>
                            <a:srgbClr val="FFFF00"/>
                          </a:solidFill>
                          <a:latin typeface="Times New Roman"/>
                          <a:ea typeface="Calibri"/>
                          <a:cs typeface="Times New Roman"/>
                        </a:rPr>
                        <a:t>1</a:t>
                      </a:r>
                      <a:r>
                        <a:rPr lang="en-US" sz="1600" dirty="0">
                          <a:solidFill>
                            <a:srgbClr val="FFFF00"/>
                          </a:solidFill>
                          <a:latin typeface="Times New Roman"/>
                          <a:ea typeface="Calibri"/>
                          <a:cs typeface="Times New Roman"/>
                        </a:rPr>
                        <a:t>2-23 </a:t>
                      </a:r>
                      <a:r>
                        <a:rPr lang="ka-GE" sz="1600" dirty="0" smtClean="0">
                          <a:solidFill>
                            <a:srgbClr val="FFFF00"/>
                          </a:solidFill>
                          <a:latin typeface="Times New Roman"/>
                          <a:ea typeface="Calibri"/>
                          <a:cs typeface="Times New Roman"/>
                        </a:rPr>
                        <a:t>თვის ბავშვები</a:t>
                      </a:r>
                      <a:endParaRPr lang="en-US" sz="1600" dirty="0">
                        <a:solidFill>
                          <a:srgbClr val="FFFF00"/>
                        </a:solidFill>
                        <a:latin typeface="Calibri"/>
                        <a:ea typeface="Calibri"/>
                        <a:cs typeface="Times New Roman"/>
                      </a:endParaRPr>
                    </a:p>
                  </a:txBody>
                  <a:tcPr marT="0" marB="0"/>
                </a:tc>
                <a:tc>
                  <a:txBody>
                    <a:bodyPr/>
                    <a:lstStyle/>
                    <a:p>
                      <a:r>
                        <a:rPr lang="ka-GE" sz="1600" b="1" kern="1200" dirty="0" err="1" smtClean="0">
                          <a:solidFill>
                            <a:srgbClr val="FFFF00"/>
                          </a:solidFill>
                          <a:latin typeface="+mn-lt"/>
                          <a:ea typeface="+mn-ea"/>
                          <a:cs typeface="+mn-cs"/>
                        </a:rPr>
                        <a:t>ფერიტინი</a:t>
                      </a:r>
                      <a:r>
                        <a:rPr lang="en-US" sz="1600" b="1" kern="1200" dirty="0" smtClean="0">
                          <a:solidFill>
                            <a:srgbClr val="FFFF00"/>
                          </a:solidFill>
                          <a:latin typeface="+mn-lt"/>
                          <a:ea typeface="+mn-ea"/>
                          <a:cs typeface="+mn-cs"/>
                        </a:rPr>
                        <a:t>&lt;12.0 µg/L</a:t>
                      </a:r>
                      <a:endParaRPr lang="en-US" sz="1600" dirty="0">
                        <a:solidFill>
                          <a:srgbClr val="FFFF00"/>
                        </a:solidFill>
                        <a:latin typeface="+mn-lt"/>
                        <a:ea typeface="Calibri"/>
                        <a:cs typeface="Times New Roman"/>
                      </a:endParaRPr>
                    </a:p>
                  </a:txBody>
                  <a:tcPr marT="0" marB="0"/>
                </a:tc>
                <a:tc>
                  <a:txBody>
                    <a:bodyPr/>
                    <a:lstStyle/>
                    <a:p>
                      <a:endParaRPr lang="en-US" sz="1600" dirty="0">
                        <a:solidFill>
                          <a:srgbClr val="FFFF00"/>
                        </a:solidFill>
                      </a:endParaRPr>
                    </a:p>
                  </a:txBody>
                  <a:tcPr marL="121920" marR="121920"/>
                </a:tc>
                <a:tc>
                  <a:txBody>
                    <a:bodyPr/>
                    <a:lstStyle/>
                    <a:p>
                      <a:pPr marL="0" marR="0" algn="just">
                        <a:lnSpc>
                          <a:spcPct val="115000"/>
                        </a:lnSpc>
                        <a:spcBef>
                          <a:spcPts val="0"/>
                        </a:spcBef>
                        <a:spcAft>
                          <a:spcPts val="0"/>
                        </a:spcAft>
                      </a:pPr>
                      <a:r>
                        <a:rPr lang="ka-GE" sz="1600" dirty="0" smtClean="0">
                          <a:solidFill>
                            <a:srgbClr val="FFFF00"/>
                          </a:solidFill>
                          <a:latin typeface="Times New Roman"/>
                          <a:ea typeface="Calibri"/>
                          <a:cs typeface="Times New Roman"/>
                        </a:rPr>
                        <a:t>ორსული</a:t>
                      </a:r>
                      <a:endParaRPr lang="en-US" sz="1600" dirty="0">
                        <a:solidFill>
                          <a:srgbClr val="FFFF00"/>
                        </a:solidFill>
                        <a:latin typeface="Calibri"/>
                        <a:ea typeface="Calibri"/>
                        <a:cs typeface="Times New Roman"/>
                      </a:endParaRPr>
                    </a:p>
                  </a:txBody>
                  <a:tcPr marT="0" marB="0"/>
                </a:tc>
                <a:tc>
                  <a:txBody>
                    <a:bodyPr/>
                    <a:lstStyle/>
                    <a:p>
                      <a:pPr marL="0" marR="0" algn="just">
                        <a:lnSpc>
                          <a:spcPct val="115000"/>
                        </a:lnSpc>
                        <a:spcBef>
                          <a:spcPts val="0"/>
                        </a:spcBef>
                        <a:spcAft>
                          <a:spcPts val="0"/>
                        </a:spcAft>
                      </a:pPr>
                      <a:r>
                        <a:rPr lang="ka-GE" sz="1600" b="1" kern="1200" dirty="0" err="1" smtClean="0">
                          <a:solidFill>
                            <a:srgbClr val="FFFF00"/>
                          </a:solidFill>
                          <a:latin typeface="+mn-lt"/>
                          <a:ea typeface="+mn-ea"/>
                          <a:cs typeface="+mn-cs"/>
                        </a:rPr>
                        <a:t>ფერიტინი</a:t>
                      </a:r>
                      <a:r>
                        <a:rPr lang="en-US" sz="1600" b="1" kern="1200" dirty="0" smtClean="0">
                          <a:solidFill>
                            <a:srgbClr val="FFFF00"/>
                          </a:solidFill>
                          <a:latin typeface="+mn-lt"/>
                          <a:ea typeface="+mn-ea"/>
                          <a:cs typeface="+mn-cs"/>
                        </a:rPr>
                        <a:t> &lt;15.0 µg/L</a:t>
                      </a:r>
                    </a:p>
                  </a:txBody>
                  <a:tcPr marT="0" marB="0"/>
                </a:tc>
                <a:tc>
                  <a:txBody>
                    <a:bodyPr/>
                    <a:lstStyle/>
                    <a:p>
                      <a:r>
                        <a:rPr lang="en-US" sz="1600" b="1" kern="1200" dirty="0" smtClean="0">
                          <a:solidFill>
                            <a:srgbClr val="FFFF00"/>
                          </a:solidFill>
                          <a:latin typeface="Times New Roman"/>
                          <a:ea typeface="Calibri"/>
                          <a:cs typeface="Times New Roman"/>
                        </a:rPr>
                        <a:t>(</a:t>
                      </a:r>
                      <a:r>
                        <a:rPr lang="ka-GE" sz="1600" b="1" kern="1200" dirty="0" err="1" smtClean="0">
                          <a:solidFill>
                            <a:srgbClr val="FFFF00"/>
                          </a:solidFill>
                          <a:latin typeface="Times New Roman"/>
                          <a:ea typeface="Calibri"/>
                          <a:cs typeface="Times New Roman"/>
                        </a:rPr>
                        <a:t>ფოლატის</a:t>
                      </a:r>
                      <a:r>
                        <a:rPr lang="ka-GE" sz="1600" b="1" kern="1200" dirty="0" smtClean="0">
                          <a:solidFill>
                            <a:srgbClr val="FFFF00"/>
                          </a:solidFill>
                          <a:latin typeface="Times New Roman"/>
                          <a:ea typeface="Calibri"/>
                          <a:cs typeface="Times New Roman"/>
                        </a:rPr>
                        <a:t> დეფიციტი</a:t>
                      </a:r>
                      <a:r>
                        <a:rPr lang="en-US" sz="1600" b="1" kern="1200" dirty="0" smtClean="0">
                          <a:solidFill>
                            <a:srgbClr val="FFFF00"/>
                          </a:solidFill>
                          <a:latin typeface="Times New Roman"/>
                          <a:ea typeface="Calibri"/>
                          <a:cs typeface="Times New Roman"/>
                        </a:rPr>
                        <a:t>)</a:t>
                      </a:r>
                    </a:p>
                    <a:p>
                      <a:r>
                        <a:rPr lang="ka-GE" sz="1600" b="1" kern="1200" dirty="0" err="1" smtClean="0">
                          <a:solidFill>
                            <a:srgbClr val="FFFF00"/>
                          </a:solidFill>
                          <a:latin typeface="Times New Roman"/>
                          <a:ea typeface="Calibri"/>
                          <a:cs typeface="Times New Roman"/>
                        </a:rPr>
                        <a:t>ფოლატი</a:t>
                      </a:r>
                      <a:r>
                        <a:rPr lang="en-US" sz="1600" b="1" kern="1200" dirty="0" smtClean="0">
                          <a:solidFill>
                            <a:srgbClr val="FFFF00"/>
                          </a:solidFill>
                          <a:latin typeface="Times New Roman"/>
                          <a:ea typeface="Calibri"/>
                          <a:cs typeface="Times New Roman"/>
                        </a:rPr>
                        <a:t> &lt;3.0 </a:t>
                      </a:r>
                      <a:r>
                        <a:rPr lang="en-US" sz="1600" b="1" kern="1200" dirty="0" err="1" smtClean="0">
                          <a:solidFill>
                            <a:srgbClr val="FFFF00"/>
                          </a:solidFill>
                          <a:latin typeface="Times New Roman"/>
                          <a:ea typeface="Calibri"/>
                          <a:cs typeface="Times New Roman"/>
                        </a:rPr>
                        <a:t>ng</a:t>
                      </a:r>
                      <a:r>
                        <a:rPr lang="en-US" sz="1600" b="1" kern="1200" dirty="0" smtClean="0">
                          <a:solidFill>
                            <a:srgbClr val="FFFF00"/>
                          </a:solidFill>
                          <a:latin typeface="Times New Roman"/>
                          <a:ea typeface="Calibri"/>
                          <a:cs typeface="Times New Roman"/>
                        </a:rPr>
                        <a:t>/</a:t>
                      </a:r>
                      <a:r>
                        <a:rPr lang="en-US" sz="1600" b="1" kern="1200" dirty="0" err="1" smtClean="0">
                          <a:solidFill>
                            <a:srgbClr val="FFFF00"/>
                          </a:solidFill>
                          <a:latin typeface="Times New Roman"/>
                          <a:ea typeface="Calibri"/>
                          <a:cs typeface="Times New Roman"/>
                        </a:rPr>
                        <a:t>mL</a:t>
                      </a:r>
                      <a:endParaRPr lang="en-US" sz="1600" dirty="0">
                        <a:solidFill>
                          <a:srgbClr val="FFFF00"/>
                        </a:solidFill>
                        <a:latin typeface="Calibri"/>
                        <a:ea typeface="Calibri"/>
                        <a:cs typeface="Times New Roman"/>
                      </a:endParaRPr>
                    </a:p>
                  </a:txBody>
                  <a:tcPr marT="0" marB="0"/>
                </a:tc>
              </a:tr>
              <a:tr h="488375">
                <a:tc>
                  <a:txBody>
                    <a:bodyPr/>
                    <a:lstStyle/>
                    <a:p>
                      <a:pPr marL="0" marR="0" algn="just">
                        <a:lnSpc>
                          <a:spcPct val="115000"/>
                        </a:lnSpc>
                        <a:spcBef>
                          <a:spcPts val="0"/>
                        </a:spcBef>
                        <a:spcAft>
                          <a:spcPts val="0"/>
                        </a:spcAft>
                      </a:pPr>
                      <a:r>
                        <a:rPr lang="en-US" sz="2000" dirty="0" smtClean="0">
                          <a:solidFill>
                            <a:schemeClr val="tx1"/>
                          </a:solidFill>
                          <a:latin typeface="Calibri"/>
                          <a:ea typeface="Calibri"/>
                          <a:cs typeface="Times New Roman"/>
                        </a:rPr>
                        <a:t>2016</a:t>
                      </a:r>
                      <a:endParaRPr lang="en-US" sz="2000" dirty="0">
                        <a:solidFill>
                          <a:schemeClr val="tx1"/>
                        </a:solidFill>
                        <a:latin typeface="Calibri"/>
                        <a:ea typeface="Calibri"/>
                        <a:cs typeface="Times New Roman"/>
                      </a:endParaRPr>
                    </a:p>
                  </a:txBody>
                  <a:tcPr marT="0" marB="0"/>
                </a:tc>
                <a:tc>
                  <a:txBody>
                    <a:bodyPr/>
                    <a:lstStyle/>
                    <a:p>
                      <a:pPr marL="0" marR="0" algn="just">
                        <a:lnSpc>
                          <a:spcPct val="115000"/>
                        </a:lnSpc>
                        <a:spcBef>
                          <a:spcPts val="0"/>
                        </a:spcBef>
                        <a:spcAft>
                          <a:spcPts val="0"/>
                        </a:spcAft>
                      </a:pPr>
                      <a:r>
                        <a:rPr lang="en-US" sz="2000" dirty="0" smtClean="0">
                          <a:solidFill>
                            <a:schemeClr val="tx1"/>
                          </a:solidFill>
                          <a:latin typeface="Calibri"/>
                          <a:ea typeface="Calibri"/>
                          <a:cs typeface="Times New Roman"/>
                        </a:rPr>
                        <a:t>238</a:t>
                      </a:r>
                      <a:endParaRPr lang="en-US" sz="2000" dirty="0">
                        <a:solidFill>
                          <a:schemeClr val="tx1"/>
                        </a:solidFill>
                        <a:latin typeface="Calibri"/>
                        <a:ea typeface="Calibri"/>
                        <a:cs typeface="Times New Roman"/>
                      </a:endParaRPr>
                    </a:p>
                  </a:txBody>
                  <a:tcPr marT="0" marB="0"/>
                </a:tc>
                <a:tc>
                  <a:txBody>
                    <a:bodyPr/>
                    <a:lstStyle/>
                    <a:p>
                      <a:pPr marL="0" marR="0" algn="just">
                        <a:lnSpc>
                          <a:spcPct val="115000"/>
                        </a:lnSpc>
                        <a:spcBef>
                          <a:spcPts val="0"/>
                        </a:spcBef>
                        <a:spcAft>
                          <a:spcPts val="0"/>
                        </a:spcAft>
                      </a:pPr>
                      <a:r>
                        <a:rPr lang="en-US" sz="2000" dirty="0" smtClean="0">
                          <a:solidFill>
                            <a:schemeClr val="tx1"/>
                          </a:solidFill>
                          <a:latin typeface="Calibri"/>
                          <a:ea typeface="Calibri"/>
                          <a:cs typeface="Times New Roman"/>
                        </a:rPr>
                        <a:t>84.4%</a:t>
                      </a:r>
                      <a:endParaRPr lang="en-US" sz="2000" dirty="0">
                        <a:solidFill>
                          <a:schemeClr val="tx1"/>
                        </a:solidFill>
                        <a:latin typeface="Calibri"/>
                        <a:ea typeface="Calibri"/>
                        <a:cs typeface="Times New Roman"/>
                      </a:endParaRPr>
                    </a:p>
                  </a:txBody>
                  <a:tcPr marT="0" marB="0"/>
                </a:tc>
                <a:tc>
                  <a:txBody>
                    <a:bodyPr/>
                    <a:lstStyle/>
                    <a:p>
                      <a:endParaRPr lang="en-US" sz="2000" dirty="0">
                        <a:solidFill>
                          <a:schemeClr val="tx1"/>
                        </a:solidFill>
                      </a:endParaRPr>
                    </a:p>
                  </a:txBody>
                  <a:tcPr marL="121920" marR="121920"/>
                </a:tc>
                <a:tc>
                  <a:txBody>
                    <a:bodyPr/>
                    <a:lstStyle/>
                    <a:p>
                      <a:pPr marL="0" marR="0" algn="just">
                        <a:lnSpc>
                          <a:spcPct val="115000"/>
                        </a:lnSpc>
                        <a:spcBef>
                          <a:spcPts val="0"/>
                        </a:spcBef>
                        <a:spcAft>
                          <a:spcPts val="0"/>
                        </a:spcAft>
                      </a:pPr>
                      <a:r>
                        <a:rPr lang="en-US" sz="2000" dirty="0" smtClean="0">
                          <a:solidFill>
                            <a:schemeClr val="tx1"/>
                          </a:solidFill>
                          <a:latin typeface="Calibri"/>
                          <a:ea typeface="Calibri"/>
                          <a:cs typeface="Times New Roman"/>
                        </a:rPr>
                        <a:t>243</a:t>
                      </a:r>
                      <a:endParaRPr lang="en-US" sz="2000" dirty="0">
                        <a:solidFill>
                          <a:schemeClr val="tx1"/>
                        </a:solidFill>
                        <a:latin typeface="Calibri"/>
                        <a:ea typeface="Calibri"/>
                        <a:cs typeface="Times New Roman"/>
                      </a:endParaRPr>
                    </a:p>
                  </a:txBody>
                  <a:tcPr marT="0" marB="0"/>
                </a:tc>
                <a:tc>
                  <a:txBody>
                    <a:bodyPr/>
                    <a:lstStyle/>
                    <a:p>
                      <a:pPr marL="0" marR="0" algn="just">
                        <a:lnSpc>
                          <a:spcPct val="115000"/>
                        </a:lnSpc>
                        <a:spcBef>
                          <a:spcPts val="0"/>
                        </a:spcBef>
                        <a:spcAft>
                          <a:spcPts val="0"/>
                        </a:spcAft>
                      </a:pPr>
                      <a:r>
                        <a:rPr lang="en-US" sz="2000" dirty="0" smtClean="0">
                          <a:solidFill>
                            <a:schemeClr val="tx1"/>
                          </a:solidFill>
                          <a:latin typeface="Calibri"/>
                          <a:ea typeface="Calibri"/>
                          <a:cs typeface="Times New Roman"/>
                        </a:rPr>
                        <a:t>67.4%</a:t>
                      </a:r>
                      <a:endParaRPr lang="en-US" sz="2000" dirty="0">
                        <a:solidFill>
                          <a:schemeClr val="tx1"/>
                        </a:solidFill>
                        <a:latin typeface="Calibri"/>
                        <a:ea typeface="Calibri"/>
                        <a:cs typeface="Times New Roman"/>
                      </a:endParaRPr>
                    </a:p>
                  </a:txBody>
                  <a:tcPr marT="0" marB="0"/>
                </a:tc>
                <a:tc>
                  <a:txBody>
                    <a:bodyPr/>
                    <a:lstStyle/>
                    <a:p>
                      <a:pPr marL="0" marR="0" algn="just">
                        <a:lnSpc>
                          <a:spcPct val="115000"/>
                        </a:lnSpc>
                        <a:spcBef>
                          <a:spcPts val="0"/>
                        </a:spcBef>
                        <a:spcAft>
                          <a:spcPts val="0"/>
                        </a:spcAft>
                      </a:pPr>
                      <a:r>
                        <a:rPr lang="en-US" sz="2000" dirty="0" smtClean="0">
                          <a:solidFill>
                            <a:schemeClr val="tx1"/>
                          </a:solidFill>
                          <a:latin typeface="Calibri"/>
                          <a:ea typeface="Calibri"/>
                          <a:cs typeface="Times New Roman"/>
                        </a:rPr>
                        <a:t>31%</a:t>
                      </a:r>
                      <a:endParaRPr lang="en-US" sz="2000" dirty="0">
                        <a:solidFill>
                          <a:schemeClr val="tx1"/>
                        </a:solidFill>
                        <a:latin typeface="Calibri"/>
                        <a:ea typeface="Calibri"/>
                        <a:cs typeface="Times New Roman"/>
                      </a:endParaRPr>
                    </a:p>
                  </a:txBody>
                  <a:tcPr marT="0" marB="0"/>
                </a:tc>
              </a:tr>
              <a:tr h="508385">
                <a:tc>
                  <a:txBody>
                    <a:bodyPr/>
                    <a:lstStyle/>
                    <a:p>
                      <a:pPr marL="0" marR="0" algn="just">
                        <a:lnSpc>
                          <a:spcPct val="115000"/>
                        </a:lnSpc>
                        <a:spcBef>
                          <a:spcPts val="0"/>
                        </a:spcBef>
                        <a:spcAft>
                          <a:spcPts val="0"/>
                        </a:spcAft>
                      </a:pPr>
                      <a:r>
                        <a:rPr lang="en-US" sz="2000" dirty="0" smtClean="0">
                          <a:solidFill>
                            <a:schemeClr val="tx1"/>
                          </a:solidFill>
                          <a:latin typeface="Calibri"/>
                          <a:ea typeface="Calibri"/>
                          <a:cs typeface="Times New Roman"/>
                        </a:rPr>
                        <a:t>2017</a:t>
                      </a:r>
                      <a:endParaRPr lang="en-US" sz="2000" dirty="0">
                        <a:solidFill>
                          <a:schemeClr val="tx1"/>
                        </a:solidFill>
                        <a:latin typeface="Calibri"/>
                        <a:ea typeface="Calibri"/>
                        <a:cs typeface="Times New Roman"/>
                      </a:endParaRPr>
                    </a:p>
                  </a:txBody>
                  <a:tcPr marT="0" marB="0"/>
                </a:tc>
                <a:tc>
                  <a:txBody>
                    <a:bodyPr/>
                    <a:lstStyle/>
                    <a:p>
                      <a:pPr marL="0" marR="0">
                        <a:lnSpc>
                          <a:spcPct val="115000"/>
                        </a:lnSpc>
                        <a:spcBef>
                          <a:spcPts val="0"/>
                        </a:spcBef>
                        <a:spcAft>
                          <a:spcPts val="0"/>
                        </a:spcAft>
                      </a:pPr>
                      <a:r>
                        <a:rPr lang="ka-GE" sz="2000" kern="1200" dirty="0" smtClean="0">
                          <a:solidFill>
                            <a:schemeClr val="tx1"/>
                          </a:solidFill>
                          <a:latin typeface="Calibri"/>
                          <a:ea typeface="Calibri"/>
                          <a:cs typeface="Times New Roman"/>
                        </a:rPr>
                        <a:t>2</a:t>
                      </a:r>
                      <a:r>
                        <a:rPr lang="en-US" sz="2000" kern="1200" dirty="0" smtClean="0">
                          <a:solidFill>
                            <a:schemeClr val="tx1"/>
                          </a:solidFill>
                          <a:latin typeface="Calibri"/>
                          <a:ea typeface="Calibri"/>
                          <a:cs typeface="Times New Roman"/>
                        </a:rPr>
                        <a:t>40</a:t>
                      </a:r>
                    </a:p>
                  </a:txBody>
                  <a:tcPr marT="0" marB="0"/>
                </a:tc>
                <a:tc>
                  <a:txBody>
                    <a:bodyPr/>
                    <a:lstStyle/>
                    <a:p>
                      <a:pPr marL="0" marR="0">
                        <a:lnSpc>
                          <a:spcPct val="115000"/>
                        </a:lnSpc>
                        <a:spcBef>
                          <a:spcPts val="0"/>
                        </a:spcBef>
                        <a:spcAft>
                          <a:spcPts val="0"/>
                        </a:spcAft>
                      </a:pPr>
                      <a:r>
                        <a:rPr lang="ka-GE" sz="2000" kern="1200" dirty="0" smtClean="0">
                          <a:solidFill>
                            <a:schemeClr val="tx1"/>
                          </a:solidFill>
                          <a:latin typeface="Calibri"/>
                          <a:ea typeface="Calibri"/>
                          <a:cs typeface="Times New Roman"/>
                        </a:rPr>
                        <a:t>8</a:t>
                      </a:r>
                      <a:r>
                        <a:rPr lang="en-US" sz="2000" kern="1200" dirty="0" smtClean="0">
                          <a:solidFill>
                            <a:schemeClr val="tx1"/>
                          </a:solidFill>
                          <a:latin typeface="Calibri"/>
                          <a:ea typeface="Calibri"/>
                          <a:cs typeface="Times New Roman"/>
                        </a:rPr>
                        <a:t>3</a:t>
                      </a:r>
                      <a:r>
                        <a:rPr lang="ka-GE" sz="2000" kern="1200" dirty="0" smtClean="0">
                          <a:solidFill>
                            <a:schemeClr val="tx1"/>
                          </a:solidFill>
                          <a:latin typeface="Calibri"/>
                          <a:ea typeface="Calibri"/>
                          <a:cs typeface="Times New Roman"/>
                        </a:rPr>
                        <a:t>.</a:t>
                      </a:r>
                      <a:r>
                        <a:rPr lang="en-US" sz="2000" kern="1200" dirty="0" smtClean="0">
                          <a:solidFill>
                            <a:schemeClr val="tx1"/>
                          </a:solidFill>
                          <a:latin typeface="Calibri"/>
                          <a:ea typeface="Calibri"/>
                          <a:cs typeface="Times New Roman"/>
                        </a:rPr>
                        <a:t>3</a:t>
                      </a:r>
                      <a:r>
                        <a:rPr lang="ka-GE" sz="2000" kern="1200" dirty="0" smtClean="0">
                          <a:solidFill>
                            <a:schemeClr val="tx1"/>
                          </a:solidFill>
                          <a:latin typeface="Calibri"/>
                          <a:ea typeface="Calibri"/>
                          <a:cs typeface="Times New Roman"/>
                        </a:rPr>
                        <a:t> % </a:t>
                      </a:r>
                      <a:endParaRPr lang="en-US" sz="2000" kern="1200" dirty="0" smtClean="0">
                        <a:solidFill>
                          <a:schemeClr val="tx1"/>
                        </a:solidFill>
                        <a:latin typeface="Calibri"/>
                        <a:ea typeface="Calibri"/>
                        <a:cs typeface="Times New Roman"/>
                      </a:endParaRPr>
                    </a:p>
                  </a:txBody>
                  <a:tcPr marT="0" marB="0"/>
                </a:tc>
                <a:tc>
                  <a:txBody>
                    <a:bodyPr/>
                    <a:lstStyle/>
                    <a:p>
                      <a:endParaRPr lang="en-US" sz="2000" dirty="0">
                        <a:solidFill>
                          <a:schemeClr val="tx1"/>
                        </a:solidFill>
                      </a:endParaRPr>
                    </a:p>
                  </a:txBody>
                  <a:tcPr marL="121920" marR="121920"/>
                </a:tc>
                <a:tc>
                  <a:txBody>
                    <a:bodyPr/>
                    <a:lstStyle/>
                    <a:p>
                      <a:pPr marL="0" marR="0">
                        <a:lnSpc>
                          <a:spcPct val="115000"/>
                        </a:lnSpc>
                        <a:spcBef>
                          <a:spcPts val="0"/>
                        </a:spcBef>
                        <a:spcAft>
                          <a:spcPts val="0"/>
                        </a:spcAft>
                      </a:pPr>
                      <a:r>
                        <a:rPr lang="ka-GE" sz="1800">
                          <a:latin typeface="Sylfaen"/>
                          <a:ea typeface="Calibri"/>
                          <a:cs typeface="Times New Roman"/>
                        </a:rPr>
                        <a:t>2</a:t>
                      </a:r>
                      <a:r>
                        <a:rPr lang="en-US" sz="1800">
                          <a:latin typeface="Sylfaen"/>
                          <a:ea typeface="Calibri"/>
                          <a:cs typeface="Times New Roman"/>
                        </a:rPr>
                        <a:t>40</a:t>
                      </a:r>
                      <a:endParaRPr lang="en-US" sz="1800">
                        <a:latin typeface="Calibri"/>
                        <a:ea typeface="Calibri"/>
                        <a:cs typeface="Times New Roman"/>
                      </a:endParaRPr>
                    </a:p>
                  </a:txBody>
                  <a:tcPr marT="0" marB="0"/>
                </a:tc>
                <a:tc>
                  <a:txBody>
                    <a:bodyPr/>
                    <a:lstStyle/>
                    <a:p>
                      <a:pPr marL="0" marR="0">
                        <a:lnSpc>
                          <a:spcPct val="115000"/>
                        </a:lnSpc>
                        <a:spcBef>
                          <a:spcPts val="0"/>
                        </a:spcBef>
                        <a:spcAft>
                          <a:spcPts val="0"/>
                        </a:spcAft>
                      </a:pPr>
                      <a:r>
                        <a:rPr lang="ka-GE" sz="1800">
                          <a:latin typeface="Sylfaen"/>
                          <a:ea typeface="Calibri"/>
                          <a:cs typeface="Times New Roman"/>
                        </a:rPr>
                        <a:t>54.</a:t>
                      </a:r>
                      <a:r>
                        <a:rPr lang="en-US" sz="1800">
                          <a:latin typeface="Sylfaen"/>
                          <a:ea typeface="Calibri"/>
                          <a:cs typeface="Times New Roman"/>
                        </a:rPr>
                        <a:t>6</a:t>
                      </a:r>
                      <a:r>
                        <a:rPr lang="ka-GE" sz="1800">
                          <a:latin typeface="Sylfaen"/>
                          <a:ea typeface="Calibri"/>
                          <a:cs typeface="Times New Roman"/>
                        </a:rPr>
                        <a:t>% </a:t>
                      </a:r>
                      <a:endParaRPr lang="en-US" sz="1800">
                        <a:latin typeface="Calibri"/>
                        <a:ea typeface="Calibri"/>
                        <a:cs typeface="Times New Roman"/>
                      </a:endParaRPr>
                    </a:p>
                  </a:txBody>
                  <a:tcPr marT="0" marB="0"/>
                </a:tc>
                <a:tc>
                  <a:txBody>
                    <a:bodyPr/>
                    <a:lstStyle/>
                    <a:p>
                      <a:pPr marL="0" marR="0">
                        <a:lnSpc>
                          <a:spcPct val="115000"/>
                        </a:lnSpc>
                        <a:spcBef>
                          <a:spcPts val="0"/>
                        </a:spcBef>
                        <a:spcAft>
                          <a:spcPts val="0"/>
                        </a:spcAft>
                      </a:pPr>
                      <a:r>
                        <a:rPr lang="ka-GE" sz="1800">
                          <a:latin typeface="Sylfaen"/>
                          <a:ea typeface="Calibri"/>
                          <a:cs typeface="Times New Roman"/>
                        </a:rPr>
                        <a:t>22% </a:t>
                      </a:r>
                      <a:endParaRPr lang="en-US" sz="1800">
                        <a:latin typeface="Calibri"/>
                        <a:ea typeface="Calibri"/>
                        <a:cs typeface="Times New Roman"/>
                      </a:endParaRPr>
                    </a:p>
                  </a:txBody>
                  <a:tcPr marT="0" marB="0"/>
                </a:tc>
              </a:tr>
              <a:tr h="449304">
                <a:tc>
                  <a:txBody>
                    <a:bodyPr/>
                    <a:lstStyle/>
                    <a:p>
                      <a:pPr marL="0" marR="0" algn="just">
                        <a:lnSpc>
                          <a:spcPct val="115000"/>
                        </a:lnSpc>
                        <a:spcBef>
                          <a:spcPts val="0"/>
                        </a:spcBef>
                        <a:spcAft>
                          <a:spcPts val="0"/>
                        </a:spcAft>
                      </a:pPr>
                      <a:r>
                        <a:rPr lang="ka-GE" sz="2000" dirty="0" smtClean="0">
                          <a:solidFill>
                            <a:schemeClr val="tx1"/>
                          </a:solidFill>
                          <a:latin typeface="Times New Roman"/>
                          <a:ea typeface="Calibri"/>
                          <a:cs typeface="Times New Roman"/>
                        </a:rPr>
                        <a:t>სულ</a:t>
                      </a:r>
                      <a:endParaRPr lang="ka-GE" sz="2000" dirty="0">
                        <a:solidFill>
                          <a:schemeClr val="tx1"/>
                        </a:solidFill>
                        <a:latin typeface="Times New Roman"/>
                        <a:ea typeface="Calibri"/>
                        <a:cs typeface="Times New Roman"/>
                      </a:endParaRPr>
                    </a:p>
                  </a:txBody>
                  <a:tcPr marT="0" marB="0"/>
                </a:tc>
                <a:tc>
                  <a:txBody>
                    <a:bodyPr/>
                    <a:lstStyle/>
                    <a:p>
                      <a:pPr marL="0" marR="0">
                        <a:lnSpc>
                          <a:spcPct val="115000"/>
                        </a:lnSpc>
                        <a:spcBef>
                          <a:spcPts val="0"/>
                        </a:spcBef>
                        <a:spcAft>
                          <a:spcPts val="0"/>
                        </a:spcAft>
                      </a:pPr>
                      <a:r>
                        <a:rPr lang="ka-GE" sz="2000" kern="1200" dirty="0" smtClean="0">
                          <a:solidFill>
                            <a:schemeClr val="tx1"/>
                          </a:solidFill>
                          <a:latin typeface="Calibri"/>
                          <a:ea typeface="Calibri"/>
                          <a:cs typeface="Times New Roman"/>
                        </a:rPr>
                        <a:t>4</a:t>
                      </a:r>
                      <a:r>
                        <a:rPr lang="en-US" sz="2000" kern="1200" dirty="0" smtClean="0">
                          <a:solidFill>
                            <a:schemeClr val="tx1"/>
                          </a:solidFill>
                          <a:latin typeface="Calibri"/>
                          <a:ea typeface="Calibri"/>
                          <a:cs typeface="Times New Roman"/>
                        </a:rPr>
                        <a:t>78 </a:t>
                      </a:r>
                    </a:p>
                  </a:txBody>
                  <a:tcPr marT="0" marB="0"/>
                </a:tc>
                <a:tc>
                  <a:txBody>
                    <a:bodyPr/>
                    <a:lstStyle/>
                    <a:p>
                      <a:pPr marL="0" marR="0">
                        <a:lnSpc>
                          <a:spcPct val="115000"/>
                        </a:lnSpc>
                        <a:spcBef>
                          <a:spcPts val="0"/>
                        </a:spcBef>
                        <a:spcAft>
                          <a:spcPts val="0"/>
                        </a:spcAft>
                      </a:pPr>
                      <a:r>
                        <a:rPr lang="ka-GE" sz="2000" kern="1200" dirty="0" smtClean="0">
                          <a:solidFill>
                            <a:schemeClr val="tx1"/>
                          </a:solidFill>
                          <a:latin typeface="Calibri"/>
                          <a:ea typeface="Calibri"/>
                          <a:cs typeface="Times New Roman"/>
                        </a:rPr>
                        <a:t>8</a:t>
                      </a:r>
                      <a:r>
                        <a:rPr lang="en-US" sz="2000" kern="1200" dirty="0" smtClean="0">
                          <a:solidFill>
                            <a:schemeClr val="tx1"/>
                          </a:solidFill>
                          <a:latin typeface="Calibri"/>
                          <a:ea typeface="Calibri"/>
                          <a:cs typeface="Times New Roman"/>
                        </a:rPr>
                        <a:t>3</a:t>
                      </a:r>
                      <a:r>
                        <a:rPr lang="ka-GE" sz="2000" kern="1200" dirty="0" smtClean="0">
                          <a:solidFill>
                            <a:schemeClr val="tx1"/>
                          </a:solidFill>
                          <a:latin typeface="Calibri"/>
                          <a:ea typeface="Calibri"/>
                          <a:cs typeface="Times New Roman"/>
                        </a:rPr>
                        <a:t>.</a:t>
                      </a:r>
                      <a:r>
                        <a:rPr lang="en-US" sz="2000" kern="1200" dirty="0" smtClean="0">
                          <a:solidFill>
                            <a:schemeClr val="tx1"/>
                          </a:solidFill>
                          <a:latin typeface="Calibri"/>
                          <a:ea typeface="Calibri"/>
                          <a:cs typeface="Times New Roman"/>
                        </a:rPr>
                        <a:t>8</a:t>
                      </a:r>
                      <a:r>
                        <a:rPr lang="ka-GE" sz="2000" kern="1200" dirty="0" smtClean="0">
                          <a:solidFill>
                            <a:schemeClr val="tx1"/>
                          </a:solidFill>
                          <a:latin typeface="Calibri"/>
                          <a:ea typeface="Calibri"/>
                          <a:cs typeface="Times New Roman"/>
                        </a:rPr>
                        <a:t>%</a:t>
                      </a:r>
                      <a:endParaRPr lang="en-US" sz="2000" kern="1200" dirty="0" smtClean="0">
                        <a:solidFill>
                          <a:schemeClr val="tx1"/>
                        </a:solidFill>
                        <a:latin typeface="Calibri"/>
                        <a:ea typeface="Calibri"/>
                        <a:cs typeface="Times New Roman"/>
                      </a:endParaRPr>
                    </a:p>
                  </a:txBody>
                  <a:tcPr marT="0" marB="0"/>
                </a:tc>
                <a:tc>
                  <a:txBody>
                    <a:bodyPr/>
                    <a:lstStyle/>
                    <a:p>
                      <a:pPr marL="0" marR="0" algn="just">
                        <a:lnSpc>
                          <a:spcPct val="115000"/>
                        </a:lnSpc>
                        <a:spcBef>
                          <a:spcPts val="0"/>
                        </a:spcBef>
                        <a:spcAft>
                          <a:spcPts val="0"/>
                        </a:spcAft>
                      </a:pPr>
                      <a:endParaRPr lang="en-US" sz="2000" dirty="0">
                        <a:solidFill>
                          <a:schemeClr val="tx1"/>
                        </a:solidFill>
                        <a:highlight>
                          <a:srgbClr val="FFFF00"/>
                        </a:highlight>
                        <a:latin typeface="Times New Roman"/>
                        <a:ea typeface="Calibri"/>
                        <a:cs typeface="Times New Roman"/>
                      </a:endParaRPr>
                    </a:p>
                  </a:txBody>
                  <a:tcPr marT="0" marB="0"/>
                </a:tc>
                <a:tc>
                  <a:txBody>
                    <a:bodyPr/>
                    <a:lstStyle/>
                    <a:p>
                      <a:pPr marL="0" marR="0">
                        <a:lnSpc>
                          <a:spcPct val="115000"/>
                        </a:lnSpc>
                        <a:spcBef>
                          <a:spcPts val="0"/>
                        </a:spcBef>
                        <a:spcAft>
                          <a:spcPts val="0"/>
                        </a:spcAft>
                      </a:pPr>
                      <a:r>
                        <a:rPr lang="ka-GE" sz="1800" dirty="0">
                          <a:latin typeface="Sylfaen"/>
                          <a:ea typeface="Calibri"/>
                          <a:cs typeface="Times New Roman"/>
                        </a:rPr>
                        <a:t>4</a:t>
                      </a:r>
                      <a:r>
                        <a:rPr lang="en-US" sz="1800" dirty="0">
                          <a:latin typeface="Sylfaen"/>
                          <a:ea typeface="Calibri"/>
                          <a:cs typeface="Times New Roman"/>
                        </a:rPr>
                        <a:t>83 </a:t>
                      </a:r>
                      <a:endParaRPr lang="en-US" sz="1800" dirty="0">
                        <a:latin typeface="Calibri"/>
                        <a:ea typeface="Calibri"/>
                        <a:cs typeface="Times New Roman"/>
                      </a:endParaRPr>
                    </a:p>
                  </a:txBody>
                  <a:tcPr marT="0" marB="0"/>
                </a:tc>
                <a:tc>
                  <a:txBody>
                    <a:bodyPr/>
                    <a:lstStyle/>
                    <a:p>
                      <a:pPr marL="0" marR="0">
                        <a:lnSpc>
                          <a:spcPct val="115000"/>
                        </a:lnSpc>
                        <a:spcBef>
                          <a:spcPts val="0"/>
                        </a:spcBef>
                        <a:spcAft>
                          <a:spcPts val="0"/>
                        </a:spcAft>
                      </a:pPr>
                      <a:r>
                        <a:rPr lang="ka-GE" sz="1800" dirty="0">
                          <a:latin typeface="Sylfaen"/>
                          <a:ea typeface="Calibri"/>
                          <a:cs typeface="Times New Roman"/>
                        </a:rPr>
                        <a:t>60.</a:t>
                      </a:r>
                      <a:r>
                        <a:rPr lang="en-US" sz="1800" dirty="0">
                          <a:latin typeface="Sylfaen"/>
                          <a:ea typeface="Calibri"/>
                          <a:cs typeface="Times New Roman"/>
                        </a:rPr>
                        <a:t>6</a:t>
                      </a:r>
                      <a:r>
                        <a:rPr lang="ka-GE" sz="1800" dirty="0">
                          <a:latin typeface="Sylfaen"/>
                          <a:ea typeface="Calibri"/>
                          <a:cs typeface="Times New Roman"/>
                        </a:rPr>
                        <a:t>% </a:t>
                      </a:r>
                      <a:endParaRPr lang="en-US" sz="1800" dirty="0">
                        <a:latin typeface="Calibri"/>
                        <a:ea typeface="Calibri"/>
                        <a:cs typeface="Times New Roman"/>
                      </a:endParaRPr>
                    </a:p>
                  </a:txBody>
                  <a:tcPr marT="0" marB="0"/>
                </a:tc>
                <a:tc>
                  <a:txBody>
                    <a:bodyPr/>
                    <a:lstStyle/>
                    <a:p>
                      <a:pPr marL="0" marR="0">
                        <a:lnSpc>
                          <a:spcPct val="115000"/>
                        </a:lnSpc>
                        <a:spcBef>
                          <a:spcPts val="0"/>
                        </a:spcBef>
                        <a:spcAft>
                          <a:spcPts val="0"/>
                        </a:spcAft>
                      </a:pPr>
                      <a:r>
                        <a:rPr lang="ka-GE" sz="1800" dirty="0">
                          <a:latin typeface="Sylfaen"/>
                          <a:ea typeface="Calibri"/>
                          <a:cs typeface="Times New Roman"/>
                        </a:rPr>
                        <a:t>2</a:t>
                      </a:r>
                      <a:r>
                        <a:rPr lang="en-US" sz="1800" dirty="0">
                          <a:latin typeface="Sylfaen"/>
                          <a:ea typeface="Calibri"/>
                          <a:cs typeface="Times New Roman"/>
                        </a:rPr>
                        <a:t>6</a:t>
                      </a:r>
                      <a:r>
                        <a:rPr lang="ka-GE" sz="1800" dirty="0">
                          <a:latin typeface="Sylfaen"/>
                          <a:ea typeface="Calibri"/>
                          <a:cs typeface="Times New Roman"/>
                        </a:rPr>
                        <a:t>.</a:t>
                      </a:r>
                      <a:r>
                        <a:rPr lang="en-US" sz="1800" dirty="0">
                          <a:latin typeface="Sylfaen"/>
                          <a:ea typeface="Calibri"/>
                          <a:cs typeface="Times New Roman"/>
                        </a:rPr>
                        <a:t>4</a:t>
                      </a:r>
                      <a:r>
                        <a:rPr lang="ka-GE" sz="1800" dirty="0">
                          <a:latin typeface="Sylfaen"/>
                          <a:ea typeface="Calibri"/>
                          <a:cs typeface="Times New Roman"/>
                        </a:rPr>
                        <a:t>% </a:t>
                      </a:r>
                      <a:endParaRPr lang="en-US" sz="1800" dirty="0">
                        <a:latin typeface="Calibri"/>
                        <a:ea typeface="Calibri"/>
                        <a:cs typeface="Times New Roman"/>
                      </a:endParaRPr>
                    </a:p>
                  </a:txBody>
                  <a:tcPr marT="0" marB="0"/>
                </a:tc>
              </a:tr>
            </a:tbl>
          </a:graphicData>
        </a:graphic>
      </p:graphicFrame>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914400" y="381001"/>
            <a:ext cx="10363200" cy="990600"/>
          </a:xfrm>
        </p:spPr>
        <p:txBody>
          <a:bodyPr>
            <a:noAutofit/>
          </a:bodyPr>
          <a:lstStyle/>
          <a:p>
            <a:r>
              <a:rPr lang="ka-GE" sz="1400" dirty="0" err="1" smtClean="0"/>
              <a:t>„მიკრონუტრიენტთა</a:t>
            </a:r>
            <a:r>
              <a:rPr lang="ka-GE" sz="1400" dirty="0" smtClean="0"/>
              <a:t> დეფიციტის ზედამხედველობის გაძლიერება საქართველოში</a:t>
            </a:r>
            <a:r>
              <a:rPr lang="en-US" sz="1400" dirty="0" smtClean="0"/>
              <a:t>” </a:t>
            </a:r>
            <a:br>
              <a:rPr lang="en-US" sz="1400" dirty="0" smtClean="0"/>
            </a:br>
            <a:r>
              <a:rPr lang="en-US" sz="1400" dirty="0" smtClean="0"/>
              <a:t/>
            </a:r>
            <a:br>
              <a:rPr lang="en-US" sz="1400" dirty="0" smtClean="0"/>
            </a:br>
            <a:r>
              <a:rPr lang="ka-GE" sz="1400" i="1" dirty="0" err="1" smtClean="0"/>
              <a:t>კოლაბორაციული</a:t>
            </a:r>
            <a:r>
              <a:rPr lang="ka-GE" sz="1400" i="1" dirty="0" smtClean="0"/>
              <a:t> პროექტი</a:t>
            </a:r>
            <a:r>
              <a:rPr lang="en-US" sz="1400" i="1" dirty="0" smtClean="0"/>
              <a:t> </a:t>
            </a:r>
            <a:r>
              <a:rPr lang="ka-GE" sz="1400" i="1" dirty="0" smtClean="0"/>
              <a:t>/</a:t>
            </a:r>
            <a:r>
              <a:rPr lang="en-US" sz="1400" i="1" dirty="0" smtClean="0"/>
              <a:t> CDC </a:t>
            </a:r>
            <a:r>
              <a:rPr lang="ka-GE" sz="1400" i="1" dirty="0" smtClean="0"/>
              <a:t>აშშ</a:t>
            </a:r>
            <a:r>
              <a:rPr lang="en-US" sz="1400" i="1" dirty="0" smtClean="0"/>
              <a:t> – NCDC </a:t>
            </a:r>
            <a:r>
              <a:rPr lang="ka-GE" sz="1400" i="1" dirty="0" smtClean="0"/>
              <a:t>საქართველო</a:t>
            </a:r>
            <a:endParaRPr lang="en-US" sz="1400" i="1" dirty="0"/>
          </a:p>
        </p:txBody>
      </p:sp>
      <p:sp>
        <p:nvSpPr>
          <p:cNvPr id="3" name="Subtitle 2"/>
          <p:cNvSpPr>
            <a:spLocks noGrp="1"/>
          </p:cNvSpPr>
          <p:nvPr>
            <p:ph type="subTitle" idx="1"/>
          </p:nvPr>
        </p:nvSpPr>
        <p:spPr>
          <a:xfrm>
            <a:off x="508000" y="1524000"/>
            <a:ext cx="11379200" cy="4648200"/>
          </a:xfrm>
        </p:spPr>
        <p:txBody>
          <a:bodyPr>
            <a:normAutofit/>
          </a:bodyPr>
          <a:lstStyle/>
          <a:p>
            <a:pPr algn="just"/>
            <a:r>
              <a:rPr lang="en-US" sz="1800" dirty="0" smtClean="0">
                <a:solidFill>
                  <a:schemeClr val="tx1"/>
                </a:solidFill>
              </a:rPr>
              <a:t>2.4 </a:t>
            </a:r>
            <a:r>
              <a:rPr lang="ka-GE" sz="1800" dirty="0" smtClean="0">
                <a:solidFill>
                  <a:schemeClr val="tx1"/>
                </a:solidFill>
              </a:rPr>
              <a:t>ფერიტინი</a:t>
            </a:r>
            <a:r>
              <a:rPr lang="en-US" sz="1800" dirty="0" smtClean="0">
                <a:solidFill>
                  <a:schemeClr val="tx1"/>
                </a:solidFill>
              </a:rPr>
              <a:t> </a:t>
            </a:r>
            <a:r>
              <a:rPr lang="ka-GE" sz="1800" dirty="0" smtClean="0">
                <a:solidFill>
                  <a:schemeClr val="tx1"/>
                </a:solidFill>
              </a:rPr>
              <a:t> (რკინის დეფიციტი)</a:t>
            </a:r>
            <a:r>
              <a:rPr lang="en-US" sz="1800" dirty="0" smtClean="0">
                <a:solidFill>
                  <a:schemeClr val="tx1"/>
                </a:solidFill>
              </a:rPr>
              <a:t> </a:t>
            </a:r>
            <a:r>
              <a:rPr lang="ka-GE" sz="1800" dirty="0" smtClean="0">
                <a:solidFill>
                  <a:schemeClr val="tx1"/>
                </a:solidFill>
              </a:rPr>
              <a:t>/</a:t>
            </a:r>
            <a:r>
              <a:rPr lang="en-US" sz="1800" dirty="0" smtClean="0">
                <a:solidFill>
                  <a:schemeClr val="tx1"/>
                </a:solidFill>
              </a:rPr>
              <a:t>2016-2017 </a:t>
            </a:r>
          </a:p>
        </p:txBody>
      </p:sp>
      <p:graphicFrame>
        <p:nvGraphicFramePr>
          <p:cNvPr id="4" name="Table 3"/>
          <p:cNvGraphicFramePr>
            <a:graphicFrameLocks noGrp="1"/>
          </p:cNvGraphicFramePr>
          <p:nvPr/>
        </p:nvGraphicFramePr>
        <p:xfrm>
          <a:off x="711200" y="2057400"/>
          <a:ext cx="9323448" cy="3346130"/>
        </p:xfrm>
        <a:graphic>
          <a:graphicData uri="http://schemas.openxmlformats.org/drawingml/2006/table">
            <a:tbl>
              <a:tblPr firstRow="1" bandRow="1">
                <a:tableStyleId>{5C22544A-7EE6-4342-B048-85BDC9FD1C3A}</a:tableStyleId>
              </a:tblPr>
              <a:tblGrid>
                <a:gridCol w="1770743"/>
                <a:gridCol w="1543792"/>
                <a:gridCol w="2090057"/>
                <a:gridCol w="1686296"/>
                <a:gridCol w="2232560"/>
              </a:tblGrid>
              <a:tr h="838200">
                <a:tc>
                  <a:txBody>
                    <a:bodyPr/>
                    <a:lstStyle/>
                    <a:p>
                      <a:pPr marL="0" marR="0" algn="just">
                        <a:lnSpc>
                          <a:spcPct val="115000"/>
                        </a:lnSpc>
                        <a:spcBef>
                          <a:spcPts val="0"/>
                        </a:spcBef>
                        <a:spcAft>
                          <a:spcPts val="0"/>
                        </a:spcAft>
                      </a:pPr>
                      <a:r>
                        <a:rPr lang="ka-GE" sz="1600" dirty="0" smtClean="0">
                          <a:solidFill>
                            <a:srgbClr val="FFFF00"/>
                          </a:solidFill>
                          <a:latin typeface="Times New Roman"/>
                          <a:ea typeface="Calibri"/>
                          <a:cs typeface="Times New Roman"/>
                        </a:rPr>
                        <a:t>რეგიონი</a:t>
                      </a:r>
                      <a:endParaRPr lang="en-US" sz="1600" dirty="0">
                        <a:solidFill>
                          <a:srgbClr val="FFFF00"/>
                        </a:solidFill>
                        <a:latin typeface="Calibri"/>
                        <a:ea typeface="Calibri"/>
                        <a:cs typeface="Times New Roman"/>
                      </a:endParaRPr>
                    </a:p>
                  </a:txBody>
                  <a:tcPr marT="0" marB="0"/>
                </a:tc>
                <a:tc>
                  <a:txBody>
                    <a:bodyPr/>
                    <a:lstStyle/>
                    <a:p>
                      <a:pPr marL="0" marR="0" algn="just">
                        <a:lnSpc>
                          <a:spcPct val="115000"/>
                        </a:lnSpc>
                        <a:spcBef>
                          <a:spcPts val="0"/>
                        </a:spcBef>
                        <a:spcAft>
                          <a:spcPts val="0"/>
                        </a:spcAft>
                      </a:pPr>
                      <a:r>
                        <a:rPr lang="ka-GE" sz="1600" dirty="0">
                          <a:solidFill>
                            <a:srgbClr val="FFFF00"/>
                          </a:solidFill>
                          <a:latin typeface="Times New Roman"/>
                          <a:ea typeface="Calibri"/>
                          <a:cs typeface="Times New Roman"/>
                        </a:rPr>
                        <a:t>1</a:t>
                      </a:r>
                      <a:r>
                        <a:rPr lang="en-US" sz="1600" dirty="0">
                          <a:solidFill>
                            <a:srgbClr val="FFFF00"/>
                          </a:solidFill>
                          <a:latin typeface="Times New Roman"/>
                          <a:ea typeface="Calibri"/>
                          <a:cs typeface="Times New Roman"/>
                        </a:rPr>
                        <a:t>2-23 </a:t>
                      </a:r>
                      <a:r>
                        <a:rPr lang="ka-GE" sz="1600" dirty="0" smtClean="0">
                          <a:solidFill>
                            <a:srgbClr val="FFFF00"/>
                          </a:solidFill>
                          <a:latin typeface="Times New Roman"/>
                          <a:ea typeface="Calibri"/>
                          <a:cs typeface="Times New Roman"/>
                        </a:rPr>
                        <a:t>თვის ბავშვი</a:t>
                      </a:r>
                      <a:endParaRPr lang="en-US" sz="1600" dirty="0">
                        <a:solidFill>
                          <a:srgbClr val="FFFF00"/>
                        </a:solidFill>
                        <a:latin typeface="Calibri"/>
                        <a:ea typeface="Calibri"/>
                        <a:cs typeface="Times New Roman"/>
                      </a:endParaRPr>
                    </a:p>
                  </a:txBody>
                  <a:tcPr marT="0" marB="0"/>
                </a:tc>
                <a:tc>
                  <a:txBody>
                    <a:bodyPr/>
                    <a:lstStyle/>
                    <a:p>
                      <a:r>
                        <a:rPr lang="ka-GE" sz="1800" b="1" kern="1200" dirty="0" smtClean="0">
                          <a:solidFill>
                            <a:srgbClr val="FFFF00"/>
                          </a:solidFill>
                          <a:latin typeface="+mn-lt"/>
                          <a:ea typeface="+mn-ea"/>
                          <a:cs typeface="+mn-cs"/>
                        </a:rPr>
                        <a:t>ფერიტინი</a:t>
                      </a:r>
                      <a:r>
                        <a:rPr lang="en-US" sz="1800" b="1" kern="1200" dirty="0" smtClean="0">
                          <a:solidFill>
                            <a:srgbClr val="FFFF00"/>
                          </a:solidFill>
                          <a:latin typeface="+mn-lt"/>
                          <a:ea typeface="+mn-ea"/>
                          <a:cs typeface="+mn-cs"/>
                        </a:rPr>
                        <a:t> </a:t>
                      </a:r>
                    </a:p>
                    <a:p>
                      <a:r>
                        <a:rPr lang="en-US" sz="1800" b="1" kern="1200" dirty="0" smtClean="0">
                          <a:solidFill>
                            <a:srgbClr val="FFFF00"/>
                          </a:solidFill>
                          <a:latin typeface="+mn-lt"/>
                          <a:ea typeface="+mn-ea"/>
                          <a:cs typeface="+mn-cs"/>
                        </a:rPr>
                        <a:t>&lt;12.0 µg/L</a:t>
                      </a:r>
                      <a:endParaRPr lang="ka-GE" sz="1800" b="1" kern="1200" dirty="0" smtClean="0">
                        <a:solidFill>
                          <a:srgbClr val="FFFF00"/>
                        </a:solidFill>
                        <a:latin typeface="+mn-lt"/>
                        <a:ea typeface="+mn-ea"/>
                        <a:cs typeface="+mn-cs"/>
                      </a:endParaRPr>
                    </a:p>
                    <a:p>
                      <a:r>
                        <a:rPr lang="ka-GE" sz="1400" b="1" kern="1200" dirty="0" smtClean="0">
                          <a:solidFill>
                            <a:srgbClr val="FFFF00"/>
                          </a:solidFill>
                          <a:latin typeface="+mn-lt"/>
                          <a:ea typeface="+mn-ea"/>
                          <a:cs typeface="+mn-cs"/>
                        </a:rPr>
                        <a:t>(რკინის დეფიციტი)</a:t>
                      </a:r>
                      <a:endParaRPr lang="en-US" sz="1400" dirty="0">
                        <a:solidFill>
                          <a:srgbClr val="FFFF00"/>
                        </a:solidFill>
                        <a:latin typeface="Calibri"/>
                        <a:ea typeface="Calibri"/>
                        <a:cs typeface="Times New Roman"/>
                      </a:endParaRPr>
                    </a:p>
                  </a:txBody>
                  <a:tcPr marT="0" marB="0"/>
                </a:tc>
                <a:tc>
                  <a:txBody>
                    <a:bodyPr/>
                    <a:lstStyle/>
                    <a:p>
                      <a:pPr marL="0" marR="0" algn="just">
                        <a:lnSpc>
                          <a:spcPct val="115000"/>
                        </a:lnSpc>
                        <a:spcBef>
                          <a:spcPts val="0"/>
                        </a:spcBef>
                        <a:spcAft>
                          <a:spcPts val="0"/>
                        </a:spcAft>
                      </a:pPr>
                      <a:r>
                        <a:rPr lang="ka-GE" sz="1800" dirty="0" smtClean="0">
                          <a:solidFill>
                            <a:srgbClr val="FFFF00"/>
                          </a:solidFill>
                          <a:latin typeface="Times New Roman"/>
                          <a:ea typeface="Calibri"/>
                          <a:cs typeface="Times New Roman"/>
                        </a:rPr>
                        <a:t>ორსული</a:t>
                      </a:r>
                      <a:endParaRPr lang="en-US" sz="1800" dirty="0">
                        <a:solidFill>
                          <a:srgbClr val="FFFF00"/>
                        </a:solidFill>
                        <a:latin typeface="Calibri"/>
                        <a:ea typeface="Calibri"/>
                        <a:cs typeface="Times New Roman"/>
                      </a:endParaRPr>
                    </a:p>
                  </a:txBody>
                  <a:tcPr marT="0" marB="0"/>
                </a:tc>
                <a:tc>
                  <a:txBody>
                    <a:bodyPr/>
                    <a:lstStyle/>
                    <a:p>
                      <a:r>
                        <a:rPr lang="ka-GE" sz="1800" b="1" kern="1200" dirty="0" smtClean="0">
                          <a:solidFill>
                            <a:srgbClr val="FFFF00"/>
                          </a:solidFill>
                          <a:latin typeface="+mn-lt"/>
                          <a:ea typeface="+mn-ea"/>
                          <a:cs typeface="+mn-cs"/>
                        </a:rPr>
                        <a:t>ფერიტინი</a:t>
                      </a:r>
                      <a:r>
                        <a:rPr lang="en-US" sz="1800" b="1" kern="1200" dirty="0" smtClean="0">
                          <a:solidFill>
                            <a:srgbClr val="FFFF00"/>
                          </a:solidFill>
                          <a:latin typeface="+mn-lt"/>
                          <a:ea typeface="+mn-ea"/>
                          <a:cs typeface="+mn-cs"/>
                        </a:rPr>
                        <a:t> </a:t>
                      </a:r>
                    </a:p>
                    <a:p>
                      <a:r>
                        <a:rPr lang="en-US" sz="1800" b="1" kern="1200" dirty="0" smtClean="0">
                          <a:solidFill>
                            <a:srgbClr val="FFFF00"/>
                          </a:solidFill>
                          <a:latin typeface="+mn-lt"/>
                          <a:ea typeface="+mn-ea"/>
                          <a:cs typeface="+mn-cs"/>
                        </a:rPr>
                        <a:t>&lt;1</a:t>
                      </a:r>
                      <a:r>
                        <a:rPr lang="ka-GE" sz="1800" b="1" kern="1200" dirty="0" smtClean="0">
                          <a:solidFill>
                            <a:srgbClr val="FFFF00"/>
                          </a:solidFill>
                          <a:latin typeface="+mn-lt"/>
                          <a:ea typeface="+mn-ea"/>
                          <a:cs typeface="+mn-cs"/>
                        </a:rPr>
                        <a:t>5</a:t>
                      </a:r>
                      <a:r>
                        <a:rPr lang="en-US" sz="1800" b="1" kern="1200" dirty="0" smtClean="0">
                          <a:solidFill>
                            <a:srgbClr val="FFFF00"/>
                          </a:solidFill>
                          <a:latin typeface="+mn-lt"/>
                          <a:ea typeface="+mn-ea"/>
                          <a:cs typeface="+mn-cs"/>
                        </a:rPr>
                        <a:t>.0 µg/L</a:t>
                      </a:r>
                      <a:endParaRPr lang="ka-GE" sz="1800" b="1" kern="1200" dirty="0" smtClean="0">
                        <a:solidFill>
                          <a:srgbClr val="FFFF00"/>
                        </a:solidFill>
                        <a:latin typeface="+mn-lt"/>
                        <a:ea typeface="+mn-ea"/>
                        <a:cs typeface="+mn-cs"/>
                      </a:endParaRPr>
                    </a:p>
                    <a:p>
                      <a:r>
                        <a:rPr lang="ka-GE" sz="1400" b="1" kern="1200" dirty="0" smtClean="0">
                          <a:solidFill>
                            <a:srgbClr val="FFFF00"/>
                          </a:solidFill>
                          <a:latin typeface="+mn-lt"/>
                          <a:ea typeface="+mn-ea"/>
                          <a:cs typeface="+mn-cs"/>
                        </a:rPr>
                        <a:t>(რკინის დეფიციტი)</a:t>
                      </a:r>
                      <a:endParaRPr lang="en-US" sz="1400" dirty="0">
                        <a:solidFill>
                          <a:srgbClr val="FFFF00"/>
                        </a:solidFill>
                        <a:latin typeface="+mn-lt"/>
                        <a:ea typeface="Calibri"/>
                        <a:cs typeface="Times New Roman"/>
                      </a:endParaRPr>
                    </a:p>
                  </a:txBody>
                  <a:tcPr marT="0" marB="0"/>
                </a:tc>
              </a:tr>
              <a:tr h="371856">
                <a:tc>
                  <a:txBody>
                    <a:bodyPr/>
                    <a:lstStyle/>
                    <a:p>
                      <a:pPr marL="0" marR="0" algn="just">
                        <a:lnSpc>
                          <a:spcPct val="115000"/>
                        </a:lnSpc>
                        <a:spcBef>
                          <a:spcPts val="0"/>
                        </a:spcBef>
                        <a:spcAft>
                          <a:spcPts val="0"/>
                        </a:spcAft>
                      </a:pPr>
                      <a:endParaRPr lang="en-US" sz="1100" dirty="0">
                        <a:latin typeface="Calibri"/>
                        <a:ea typeface="Calibri"/>
                        <a:cs typeface="Times New Roman"/>
                      </a:endParaRPr>
                    </a:p>
                  </a:txBody>
                  <a:tcPr marT="0" marB="0"/>
                </a:tc>
                <a:tc>
                  <a:txBody>
                    <a:bodyPr/>
                    <a:lstStyle/>
                    <a:p>
                      <a:pPr marL="0" marR="0" algn="just">
                        <a:lnSpc>
                          <a:spcPct val="115000"/>
                        </a:lnSpc>
                        <a:spcBef>
                          <a:spcPts val="0"/>
                        </a:spcBef>
                        <a:spcAft>
                          <a:spcPts val="0"/>
                        </a:spcAft>
                      </a:pPr>
                      <a:endParaRPr lang="en-US" sz="1100" dirty="0">
                        <a:latin typeface="Calibri"/>
                        <a:ea typeface="Calibri"/>
                        <a:cs typeface="Times New Roman"/>
                      </a:endParaRPr>
                    </a:p>
                  </a:txBody>
                  <a:tcPr marT="0" marB="0"/>
                </a:tc>
                <a:tc>
                  <a:txBody>
                    <a:bodyPr/>
                    <a:lstStyle/>
                    <a:p>
                      <a:pPr marL="0" marR="0" algn="just">
                        <a:lnSpc>
                          <a:spcPct val="115000"/>
                        </a:lnSpc>
                        <a:spcBef>
                          <a:spcPts val="0"/>
                        </a:spcBef>
                        <a:spcAft>
                          <a:spcPts val="0"/>
                        </a:spcAft>
                      </a:pPr>
                      <a:r>
                        <a:rPr lang="ka-GE" sz="1100" dirty="0" smtClean="0">
                          <a:solidFill>
                            <a:srgbClr val="002060"/>
                          </a:solidFill>
                          <a:latin typeface="Times New Roman"/>
                          <a:ea typeface="Calibri"/>
                          <a:cs typeface="Times New Roman"/>
                        </a:rPr>
                        <a:t>სულ</a:t>
                      </a:r>
                      <a:endParaRPr lang="en-US" sz="1100" dirty="0">
                        <a:latin typeface="Calibri"/>
                        <a:ea typeface="Calibri"/>
                        <a:cs typeface="Times New Roman"/>
                      </a:endParaRPr>
                    </a:p>
                  </a:txBody>
                  <a:tcPr marT="0" marB="0"/>
                </a:tc>
                <a:tc>
                  <a:txBody>
                    <a:bodyPr/>
                    <a:lstStyle/>
                    <a:p>
                      <a:pPr marL="0" marR="0" algn="just">
                        <a:lnSpc>
                          <a:spcPct val="115000"/>
                        </a:lnSpc>
                        <a:spcBef>
                          <a:spcPts val="0"/>
                        </a:spcBef>
                        <a:spcAft>
                          <a:spcPts val="0"/>
                        </a:spcAft>
                      </a:pPr>
                      <a:endParaRPr lang="en-US" sz="1100" dirty="0">
                        <a:latin typeface="Calibri"/>
                        <a:ea typeface="Calibri"/>
                        <a:cs typeface="Times New Roman"/>
                      </a:endParaRPr>
                    </a:p>
                  </a:txBody>
                  <a:tcPr marT="0" marB="0"/>
                </a:tc>
                <a:tc>
                  <a:txBody>
                    <a:bodyPr/>
                    <a:lstStyle/>
                    <a:p>
                      <a:pPr marL="0" marR="0" algn="just">
                        <a:lnSpc>
                          <a:spcPct val="115000"/>
                        </a:lnSpc>
                        <a:spcBef>
                          <a:spcPts val="0"/>
                        </a:spcBef>
                        <a:spcAft>
                          <a:spcPts val="0"/>
                        </a:spcAft>
                      </a:pPr>
                      <a:r>
                        <a:rPr lang="ka-GE" sz="1100" dirty="0" smtClean="0">
                          <a:solidFill>
                            <a:srgbClr val="002060"/>
                          </a:solidFill>
                          <a:latin typeface="Times New Roman"/>
                          <a:ea typeface="Calibri"/>
                          <a:cs typeface="Times New Roman"/>
                        </a:rPr>
                        <a:t>სულ</a:t>
                      </a:r>
                      <a:endParaRPr lang="en-US" sz="1100" dirty="0">
                        <a:latin typeface="Calibri"/>
                        <a:ea typeface="Calibri"/>
                        <a:cs typeface="Times New Roman"/>
                      </a:endParaRPr>
                    </a:p>
                  </a:txBody>
                  <a:tcPr marT="0" marB="0"/>
                </a:tc>
              </a:tr>
              <a:tr h="361251">
                <a:tc>
                  <a:txBody>
                    <a:bodyPr/>
                    <a:lstStyle/>
                    <a:p>
                      <a:pPr marL="0" marR="0" algn="just">
                        <a:lnSpc>
                          <a:spcPct val="115000"/>
                        </a:lnSpc>
                        <a:spcBef>
                          <a:spcPts val="0"/>
                        </a:spcBef>
                        <a:spcAft>
                          <a:spcPts val="0"/>
                        </a:spcAft>
                      </a:pPr>
                      <a:r>
                        <a:rPr lang="ka-GE" sz="1800" dirty="0" smtClean="0">
                          <a:solidFill>
                            <a:srgbClr val="002060"/>
                          </a:solidFill>
                          <a:latin typeface="Times New Roman"/>
                          <a:ea typeface="Calibri"/>
                          <a:cs typeface="Times New Roman"/>
                        </a:rPr>
                        <a:t>თბილისი</a:t>
                      </a:r>
                      <a:endParaRPr lang="en-US" sz="1800" dirty="0">
                        <a:latin typeface="Calibri"/>
                        <a:ea typeface="Calibri"/>
                        <a:cs typeface="Times New Roman"/>
                      </a:endParaRPr>
                    </a:p>
                  </a:txBody>
                  <a:tcPr marT="0" marB="0"/>
                </a:tc>
                <a:tc>
                  <a:txBody>
                    <a:bodyPr/>
                    <a:lstStyle/>
                    <a:p>
                      <a:pPr marL="0" marR="0">
                        <a:lnSpc>
                          <a:spcPct val="115000"/>
                        </a:lnSpc>
                        <a:spcBef>
                          <a:spcPts val="0"/>
                        </a:spcBef>
                        <a:spcAft>
                          <a:spcPts val="0"/>
                        </a:spcAft>
                      </a:pPr>
                      <a:r>
                        <a:rPr lang="en-US" sz="1800" dirty="0" smtClean="0">
                          <a:latin typeface="Sylfaen"/>
                          <a:ea typeface="Calibri"/>
                          <a:cs typeface="Times New Roman"/>
                        </a:rPr>
                        <a:t>116</a:t>
                      </a:r>
                      <a:endParaRPr lang="en-US" sz="1800" dirty="0">
                        <a:latin typeface="Calibri"/>
                        <a:ea typeface="Calibri"/>
                        <a:cs typeface="Times New Roman"/>
                      </a:endParaRPr>
                    </a:p>
                  </a:txBody>
                  <a:tcPr marT="0" marB="0"/>
                </a:tc>
                <a:tc>
                  <a:txBody>
                    <a:bodyPr/>
                    <a:lstStyle/>
                    <a:p>
                      <a:pPr marL="0" marR="0">
                        <a:lnSpc>
                          <a:spcPct val="115000"/>
                        </a:lnSpc>
                        <a:spcBef>
                          <a:spcPts val="0"/>
                        </a:spcBef>
                        <a:spcAft>
                          <a:spcPts val="0"/>
                        </a:spcAft>
                      </a:pPr>
                      <a:r>
                        <a:rPr lang="en-US" sz="1800">
                          <a:latin typeface="Sylfaen"/>
                          <a:ea typeface="Calibri"/>
                          <a:cs typeface="Times New Roman"/>
                        </a:rPr>
                        <a:t>80%</a:t>
                      </a:r>
                      <a:endParaRPr lang="en-US" sz="1800">
                        <a:latin typeface="Calibri"/>
                        <a:ea typeface="Calibri"/>
                        <a:cs typeface="Times New Roman"/>
                      </a:endParaRPr>
                    </a:p>
                  </a:txBody>
                  <a:tcPr marT="0" marB="0"/>
                </a:tc>
                <a:tc>
                  <a:txBody>
                    <a:bodyPr/>
                    <a:lstStyle/>
                    <a:p>
                      <a:pPr marL="0" marR="0">
                        <a:lnSpc>
                          <a:spcPct val="115000"/>
                        </a:lnSpc>
                        <a:spcBef>
                          <a:spcPts val="0"/>
                        </a:spcBef>
                        <a:spcAft>
                          <a:spcPts val="0"/>
                        </a:spcAft>
                      </a:pPr>
                      <a:r>
                        <a:rPr lang="en-US" sz="1800" dirty="0" smtClean="0">
                          <a:latin typeface="Sylfaen"/>
                          <a:ea typeface="Calibri"/>
                          <a:cs typeface="Times New Roman"/>
                        </a:rPr>
                        <a:t>116</a:t>
                      </a:r>
                      <a:endParaRPr lang="en-US" sz="1800" dirty="0">
                        <a:latin typeface="Calibri"/>
                        <a:ea typeface="Calibri"/>
                        <a:cs typeface="Times New Roman"/>
                      </a:endParaRPr>
                    </a:p>
                  </a:txBody>
                  <a:tcPr marT="0" marB="0"/>
                </a:tc>
                <a:tc>
                  <a:txBody>
                    <a:bodyPr/>
                    <a:lstStyle/>
                    <a:p>
                      <a:pPr marL="0" marR="0">
                        <a:lnSpc>
                          <a:spcPct val="115000"/>
                        </a:lnSpc>
                        <a:spcBef>
                          <a:spcPts val="0"/>
                        </a:spcBef>
                        <a:spcAft>
                          <a:spcPts val="0"/>
                        </a:spcAft>
                      </a:pPr>
                      <a:r>
                        <a:rPr lang="en-US" sz="1800">
                          <a:latin typeface="Sylfaen"/>
                          <a:ea typeface="Calibri"/>
                          <a:cs typeface="Times New Roman"/>
                        </a:rPr>
                        <a:t>78.3%</a:t>
                      </a:r>
                      <a:endParaRPr lang="en-US" sz="1800">
                        <a:latin typeface="Calibri"/>
                        <a:ea typeface="Calibri"/>
                        <a:cs typeface="Times New Roman"/>
                      </a:endParaRPr>
                    </a:p>
                  </a:txBody>
                  <a:tcPr marT="0" marB="0"/>
                </a:tc>
              </a:tr>
              <a:tr h="361251">
                <a:tc>
                  <a:txBody>
                    <a:bodyPr/>
                    <a:lstStyle/>
                    <a:p>
                      <a:pPr marL="0" marR="0" algn="just">
                        <a:lnSpc>
                          <a:spcPct val="115000"/>
                        </a:lnSpc>
                        <a:spcBef>
                          <a:spcPts val="0"/>
                        </a:spcBef>
                        <a:spcAft>
                          <a:spcPts val="0"/>
                        </a:spcAft>
                      </a:pPr>
                      <a:r>
                        <a:rPr lang="ka-GE" sz="1800" dirty="0" smtClean="0">
                          <a:solidFill>
                            <a:srgbClr val="002060"/>
                          </a:solidFill>
                          <a:latin typeface="Times New Roman"/>
                          <a:ea typeface="Calibri"/>
                          <a:cs typeface="Times New Roman"/>
                        </a:rPr>
                        <a:t>კახეთი</a:t>
                      </a:r>
                      <a:endParaRPr lang="en-US" sz="1800" dirty="0">
                        <a:latin typeface="Calibri"/>
                        <a:ea typeface="Calibri"/>
                        <a:cs typeface="Times New Roman"/>
                      </a:endParaRPr>
                    </a:p>
                  </a:txBody>
                  <a:tcPr marT="0" marB="0"/>
                </a:tc>
                <a:tc>
                  <a:txBody>
                    <a:bodyPr/>
                    <a:lstStyle/>
                    <a:p>
                      <a:pPr marL="0" marR="0">
                        <a:lnSpc>
                          <a:spcPct val="115000"/>
                        </a:lnSpc>
                        <a:spcBef>
                          <a:spcPts val="0"/>
                        </a:spcBef>
                        <a:spcAft>
                          <a:spcPts val="0"/>
                        </a:spcAft>
                      </a:pPr>
                      <a:r>
                        <a:rPr lang="en-US" sz="1800" dirty="0" smtClean="0">
                          <a:latin typeface="Sylfaen"/>
                          <a:ea typeface="Calibri"/>
                          <a:cs typeface="Times New Roman"/>
                        </a:rPr>
                        <a:t>123</a:t>
                      </a:r>
                      <a:endParaRPr lang="en-US" sz="1800" dirty="0">
                        <a:latin typeface="Calibri"/>
                        <a:ea typeface="Calibri"/>
                        <a:cs typeface="Times New Roman"/>
                      </a:endParaRPr>
                    </a:p>
                  </a:txBody>
                  <a:tcPr marT="0" marB="0"/>
                </a:tc>
                <a:tc>
                  <a:txBody>
                    <a:bodyPr/>
                    <a:lstStyle/>
                    <a:p>
                      <a:pPr marL="0" marR="0">
                        <a:lnSpc>
                          <a:spcPct val="115000"/>
                        </a:lnSpc>
                        <a:spcBef>
                          <a:spcPts val="0"/>
                        </a:spcBef>
                        <a:spcAft>
                          <a:spcPts val="0"/>
                        </a:spcAft>
                      </a:pPr>
                      <a:r>
                        <a:rPr lang="en-US" sz="1800">
                          <a:latin typeface="Sylfaen"/>
                          <a:ea typeface="Calibri"/>
                          <a:cs typeface="Times New Roman"/>
                        </a:rPr>
                        <a:t>81.7%</a:t>
                      </a:r>
                      <a:endParaRPr lang="en-US" sz="1800">
                        <a:latin typeface="Calibri"/>
                        <a:ea typeface="Calibri"/>
                        <a:cs typeface="Times New Roman"/>
                      </a:endParaRPr>
                    </a:p>
                  </a:txBody>
                  <a:tcPr marT="0" marB="0"/>
                </a:tc>
                <a:tc>
                  <a:txBody>
                    <a:bodyPr/>
                    <a:lstStyle/>
                    <a:p>
                      <a:pPr marL="0" marR="0">
                        <a:lnSpc>
                          <a:spcPct val="115000"/>
                        </a:lnSpc>
                        <a:spcBef>
                          <a:spcPts val="0"/>
                        </a:spcBef>
                        <a:spcAft>
                          <a:spcPts val="0"/>
                        </a:spcAft>
                      </a:pPr>
                      <a:r>
                        <a:rPr lang="en-US" sz="1800" dirty="0" smtClean="0">
                          <a:latin typeface="Sylfaen"/>
                          <a:ea typeface="Calibri"/>
                          <a:cs typeface="Times New Roman"/>
                        </a:rPr>
                        <a:t>120</a:t>
                      </a:r>
                      <a:endParaRPr lang="en-US" sz="1800" dirty="0">
                        <a:latin typeface="Calibri"/>
                        <a:ea typeface="Calibri"/>
                        <a:cs typeface="Times New Roman"/>
                      </a:endParaRPr>
                    </a:p>
                  </a:txBody>
                  <a:tcPr marT="0" marB="0"/>
                </a:tc>
                <a:tc>
                  <a:txBody>
                    <a:bodyPr/>
                    <a:lstStyle/>
                    <a:p>
                      <a:pPr marL="0" marR="0">
                        <a:lnSpc>
                          <a:spcPct val="115000"/>
                        </a:lnSpc>
                        <a:spcBef>
                          <a:spcPts val="0"/>
                        </a:spcBef>
                        <a:spcAft>
                          <a:spcPts val="0"/>
                        </a:spcAft>
                      </a:pPr>
                      <a:r>
                        <a:rPr lang="en-US" sz="1800">
                          <a:latin typeface="Sylfaen"/>
                          <a:ea typeface="Calibri"/>
                          <a:cs typeface="Times New Roman"/>
                        </a:rPr>
                        <a:t>46.7%</a:t>
                      </a:r>
                      <a:endParaRPr lang="en-US" sz="1800">
                        <a:latin typeface="Calibri"/>
                        <a:ea typeface="Calibri"/>
                        <a:cs typeface="Times New Roman"/>
                      </a:endParaRPr>
                    </a:p>
                  </a:txBody>
                  <a:tcPr marT="0" marB="0"/>
                </a:tc>
              </a:tr>
              <a:tr h="361251">
                <a:tc>
                  <a:txBody>
                    <a:bodyPr/>
                    <a:lstStyle/>
                    <a:p>
                      <a:pPr marL="0" marR="0" algn="just">
                        <a:lnSpc>
                          <a:spcPct val="115000"/>
                        </a:lnSpc>
                        <a:spcBef>
                          <a:spcPts val="0"/>
                        </a:spcBef>
                        <a:spcAft>
                          <a:spcPts val="0"/>
                        </a:spcAft>
                      </a:pPr>
                      <a:r>
                        <a:rPr lang="ka-GE" sz="1800" dirty="0" smtClean="0">
                          <a:solidFill>
                            <a:srgbClr val="002060"/>
                          </a:solidFill>
                          <a:latin typeface="Times New Roman"/>
                          <a:ea typeface="Calibri"/>
                          <a:cs typeface="Times New Roman"/>
                        </a:rPr>
                        <a:t>აჭარა</a:t>
                      </a:r>
                      <a:endParaRPr lang="en-US" sz="1800" dirty="0">
                        <a:latin typeface="Calibri"/>
                        <a:ea typeface="Calibri"/>
                        <a:cs typeface="Times New Roman"/>
                      </a:endParaRPr>
                    </a:p>
                  </a:txBody>
                  <a:tcPr marT="0" marB="0"/>
                </a:tc>
                <a:tc>
                  <a:txBody>
                    <a:bodyPr/>
                    <a:lstStyle/>
                    <a:p>
                      <a:pPr marL="0" marR="0">
                        <a:lnSpc>
                          <a:spcPct val="115000"/>
                        </a:lnSpc>
                        <a:spcBef>
                          <a:spcPts val="0"/>
                        </a:spcBef>
                        <a:spcAft>
                          <a:spcPts val="0"/>
                        </a:spcAft>
                      </a:pPr>
                      <a:r>
                        <a:rPr lang="en-US" sz="1800" dirty="0" smtClean="0">
                          <a:latin typeface="Sylfaen"/>
                          <a:ea typeface="Calibri"/>
                          <a:cs typeface="Times New Roman"/>
                        </a:rPr>
                        <a:t>119</a:t>
                      </a:r>
                      <a:endParaRPr lang="en-US" sz="1800" dirty="0">
                        <a:latin typeface="Calibri"/>
                        <a:ea typeface="Calibri"/>
                        <a:cs typeface="Times New Roman"/>
                      </a:endParaRPr>
                    </a:p>
                  </a:txBody>
                  <a:tcPr marT="0" marB="0"/>
                </a:tc>
                <a:tc>
                  <a:txBody>
                    <a:bodyPr/>
                    <a:lstStyle/>
                    <a:p>
                      <a:pPr marL="0" marR="0">
                        <a:lnSpc>
                          <a:spcPct val="115000"/>
                        </a:lnSpc>
                        <a:spcBef>
                          <a:spcPts val="0"/>
                        </a:spcBef>
                        <a:spcAft>
                          <a:spcPts val="0"/>
                        </a:spcAft>
                      </a:pPr>
                      <a:r>
                        <a:rPr lang="en-US" sz="1800">
                          <a:latin typeface="Sylfaen"/>
                          <a:ea typeface="Calibri"/>
                          <a:cs typeface="Times New Roman"/>
                        </a:rPr>
                        <a:t>80.1%</a:t>
                      </a:r>
                      <a:endParaRPr lang="en-US" sz="1800">
                        <a:latin typeface="Calibri"/>
                        <a:ea typeface="Calibri"/>
                        <a:cs typeface="Times New Roman"/>
                      </a:endParaRPr>
                    </a:p>
                  </a:txBody>
                  <a:tcPr marT="0" marB="0"/>
                </a:tc>
                <a:tc>
                  <a:txBody>
                    <a:bodyPr/>
                    <a:lstStyle/>
                    <a:p>
                      <a:pPr marL="0" marR="0">
                        <a:lnSpc>
                          <a:spcPct val="115000"/>
                        </a:lnSpc>
                        <a:spcBef>
                          <a:spcPts val="0"/>
                        </a:spcBef>
                        <a:spcAft>
                          <a:spcPts val="0"/>
                        </a:spcAft>
                      </a:pPr>
                      <a:r>
                        <a:rPr lang="en-US" sz="1800" dirty="0" smtClean="0">
                          <a:latin typeface="Sylfaen"/>
                          <a:ea typeface="Calibri"/>
                          <a:cs typeface="Times New Roman"/>
                        </a:rPr>
                        <a:t>121</a:t>
                      </a:r>
                      <a:endParaRPr lang="en-US" sz="1800" dirty="0">
                        <a:latin typeface="Calibri"/>
                        <a:ea typeface="Calibri"/>
                        <a:cs typeface="Times New Roman"/>
                      </a:endParaRPr>
                    </a:p>
                  </a:txBody>
                  <a:tcPr marT="0" marB="0"/>
                </a:tc>
                <a:tc>
                  <a:txBody>
                    <a:bodyPr/>
                    <a:lstStyle/>
                    <a:p>
                      <a:pPr marL="0" marR="0">
                        <a:lnSpc>
                          <a:spcPct val="115000"/>
                        </a:lnSpc>
                        <a:spcBef>
                          <a:spcPts val="0"/>
                        </a:spcBef>
                        <a:spcAft>
                          <a:spcPts val="0"/>
                        </a:spcAft>
                      </a:pPr>
                      <a:r>
                        <a:rPr lang="en-US" sz="1800">
                          <a:latin typeface="Sylfaen"/>
                          <a:ea typeface="Calibri"/>
                          <a:cs typeface="Times New Roman"/>
                        </a:rPr>
                        <a:t>28.3%</a:t>
                      </a:r>
                      <a:endParaRPr lang="en-US" sz="1800">
                        <a:latin typeface="Calibri"/>
                        <a:ea typeface="Calibri"/>
                        <a:cs typeface="Times New Roman"/>
                      </a:endParaRPr>
                    </a:p>
                  </a:txBody>
                  <a:tcPr marT="0" marB="0"/>
                </a:tc>
              </a:tr>
              <a:tr h="375602">
                <a:tc>
                  <a:txBody>
                    <a:bodyPr/>
                    <a:lstStyle/>
                    <a:p>
                      <a:pPr marL="0" marR="0" algn="just">
                        <a:lnSpc>
                          <a:spcPct val="115000"/>
                        </a:lnSpc>
                        <a:spcBef>
                          <a:spcPts val="0"/>
                        </a:spcBef>
                        <a:spcAft>
                          <a:spcPts val="0"/>
                        </a:spcAft>
                      </a:pPr>
                      <a:r>
                        <a:rPr lang="ka-GE" sz="1800" dirty="0" smtClean="0">
                          <a:solidFill>
                            <a:srgbClr val="002060"/>
                          </a:solidFill>
                          <a:latin typeface="Times New Roman"/>
                          <a:ea typeface="Calibri"/>
                          <a:cs typeface="Times New Roman"/>
                        </a:rPr>
                        <a:t>სამეგრელო</a:t>
                      </a:r>
                      <a:endParaRPr lang="en-US" sz="1800" dirty="0">
                        <a:latin typeface="Calibri"/>
                        <a:ea typeface="Calibri"/>
                        <a:cs typeface="Times New Roman"/>
                      </a:endParaRPr>
                    </a:p>
                  </a:txBody>
                  <a:tcPr marT="0" marB="0"/>
                </a:tc>
                <a:tc>
                  <a:txBody>
                    <a:bodyPr/>
                    <a:lstStyle/>
                    <a:p>
                      <a:pPr marL="0" marR="0">
                        <a:lnSpc>
                          <a:spcPct val="115000"/>
                        </a:lnSpc>
                        <a:spcBef>
                          <a:spcPts val="0"/>
                        </a:spcBef>
                        <a:spcAft>
                          <a:spcPts val="0"/>
                        </a:spcAft>
                      </a:pPr>
                      <a:r>
                        <a:rPr lang="en-US" sz="1800" dirty="0" smtClean="0">
                          <a:latin typeface="Sylfaen"/>
                          <a:ea typeface="Calibri"/>
                          <a:cs typeface="Times New Roman"/>
                        </a:rPr>
                        <a:t>120</a:t>
                      </a:r>
                      <a:endParaRPr lang="en-US" sz="1800" dirty="0">
                        <a:latin typeface="Calibri"/>
                        <a:ea typeface="Calibri"/>
                        <a:cs typeface="Times New Roman"/>
                      </a:endParaRPr>
                    </a:p>
                  </a:txBody>
                  <a:tcPr marT="0" marB="0"/>
                </a:tc>
                <a:tc>
                  <a:txBody>
                    <a:bodyPr/>
                    <a:lstStyle/>
                    <a:p>
                      <a:pPr marL="0" marR="0">
                        <a:lnSpc>
                          <a:spcPct val="115000"/>
                        </a:lnSpc>
                        <a:spcBef>
                          <a:spcPts val="0"/>
                        </a:spcBef>
                        <a:spcAft>
                          <a:spcPts val="0"/>
                        </a:spcAft>
                      </a:pPr>
                      <a:r>
                        <a:rPr lang="en-US" sz="1800" dirty="0">
                          <a:latin typeface="Sylfaen"/>
                          <a:ea typeface="Calibri"/>
                          <a:cs typeface="Times New Roman"/>
                        </a:rPr>
                        <a:t>93%</a:t>
                      </a:r>
                      <a:endParaRPr lang="en-US" sz="1800" dirty="0">
                        <a:latin typeface="Calibri"/>
                        <a:ea typeface="Calibri"/>
                        <a:cs typeface="Times New Roman"/>
                      </a:endParaRPr>
                    </a:p>
                  </a:txBody>
                  <a:tcPr marT="0" marB="0"/>
                </a:tc>
                <a:tc>
                  <a:txBody>
                    <a:bodyPr/>
                    <a:lstStyle/>
                    <a:p>
                      <a:pPr marL="0" marR="0">
                        <a:lnSpc>
                          <a:spcPct val="115000"/>
                        </a:lnSpc>
                        <a:spcBef>
                          <a:spcPts val="0"/>
                        </a:spcBef>
                        <a:spcAft>
                          <a:spcPts val="0"/>
                        </a:spcAft>
                      </a:pPr>
                      <a:r>
                        <a:rPr lang="en-US" sz="1800" dirty="0" smtClean="0">
                          <a:latin typeface="Sylfaen"/>
                          <a:ea typeface="Calibri"/>
                          <a:cs typeface="Times New Roman"/>
                        </a:rPr>
                        <a:t>126</a:t>
                      </a:r>
                      <a:endParaRPr lang="en-US" sz="1800" dirty="0">
                        <a:latin typeface="Calibri"/>
                        <a:ea typeface="Calibri"/>
                        <a:cs typeface="Times New Roman"/>
                      </a:endParaRPr>
                    </a:p>
                  </a:txBody>
                  <a:tcPr marT="0" marB="0"/>
                </a:tc>
                <a:tc>
                  <a:txBody>
                    <a:bodyPr/>
                    <a:lstStyle/>
                    <a:p>
                      <a:pPr marL="0" marR="0">
                        <a:lnSpc>
                          <a:spcPct val="115000"/>
                        </a:lnSpc>
                        <a:spcBef>
                          <a:spcPts val="0"/>
                        </a:spcBef>
                        <a:spcAft>
                          <a:spcPts val="0"/>
                        </a:spcAft>
                      </a:pPr>
                      <a:r>
                        <a:rPr lang="en-US" sz="1800" dirty="0">
                          <a:latin typeface="Sylfaen"/>
                          <a:ea typeface="Calibri"/>
                          <a:cs typeface="Times New Roman"/>
                        </a:rPr>
                        <a:t>68.3%</a:t>
                      </a:r>
                      <a:endParaRPr lang="en-US" sz="1800" dirty="0">
                        <a:latin typeface="Calibri"/>
                        <a:ea typeface="Calibri"/>
                        <a:cs typeface="Times New Roman"/>
                      </a:endParaRPr>
                    </a:p>
                  </a:txBody>
                  <a:tcPr marT="0" marB="0"/>
                </a:tc>
              </a:tr>
              <a:tr h="140845">
                <a:tc>
                  <a:txBody>
                    <a:bodyPr/>
                    <a:lstStyle/>
                    <a:p>
                      <a:pPr marL="0" marR="0" algn="just">
                        <a:lnSpc>
                          <a:spcPct val="115000"/>
                        </a:lnSpc>
                        <a:spcBef>
                          <a:spcPts val="0"/>
                        </a:spcBef>
                        <a:spcAft>
                          <a:spcPts val="0"/>
                        </a:spcAft>
                      </a:pPr>
                      <a:endParaRPr lang="en-US" sz="1800" dirty="0">
                        <a:latin typeface="Calibri"/>
                        <a:ea typeface="Calibri"/>
                        <a:cs typeface="Times New Roman"/>
                      </a:endParaRPr>
                    </a:p>
                  </a:txBody>
                  <a:tcPr marT="0" marB="0"/>
                </a:tc>
                <a:tc>
                  <a:txBody>
                    <a:bodyPr/>
                    <a:lstStyle/>
                    <a:p>
                      <a:pPr marL="0" marR="0">
                        <a:lnSpc>
                          <a:spcPct val="115000"/>
                        </a:lnSpc>
                        <a:spcBef>
                          <a:spcPts val="0"/>
                        </a:spcBef>
                        <a:spcAft>
                          <a:spcPts val="0"/>
                        </a:spcAft>
                      </a:pPr>
                      <a:endParaRPr lang="en-US" sz="1800" dirty="0">
                        <a:latin typeface="Calibri"/>
                        <a:ea typeface="Calibri"/>
                        <a:cs typeface="Times New Roman"/>
                      </a:endParaRPr>
                    </a:p>
                  </a:txBody>
                  <a:tcPr marT="0" marB="0"/>
                </a:tc>
                <a:tc>
                  <a:txBody>
                    <a:bodyPr/>
                    <a:lstStyle/>
                    <a:p>
                      <a:pPr marL="0" marR="0">
                        <a:lnSpc>
                          <a:spcPct val="115000"/>
                        </a:lnSpc>
                        <a:spcBef>
                          <a:spcPts val="0"/>
                        </a:spcBef>
                        <a:spcAft>
                          <a:spcPts val="0"/>
                        </a:spcAft>
                      </a:pPr>
                      <a:endParaRPr lang="en-US" sz="1800" dirty="0">
                        <a:latin typeface="Calibri"/>
                        <a:ea typeface="Calibri"/>
                        <a:cs typeface="Times New Roman"/>
                      </a:endParaRPr>
                    </a:p>
                  </a:txBody>
                  <a:tcPr marT="0" marB="0"/>
                </a:tc>
                <a:tc>
                  <a:txBody>
                    <a:bodyPr/>
                    <a:lstStyle/>
                    <a:p>
                      <a:pPr marL="0" marR="0">
                        <a:lnSpc>
                          <a:spcPct val="115000"/>
                        </a:lnSpc>
                        <a:spcBef>
                          <a:spcPts val="0"/>
                        </a:spcBef>
                        <a:spcAft>
                          <a:spcPts val="0"/>
                        </a:spcAft>
                      </a:pPr>
                      <a:endParaRPr lang="en-US" sz="1800" dirty="0">
                        <a:latin typeface="Calibri"/>
                        <a:ea typeface="Calibri"/>
                        <a:cs typeface="Times New Roman"/>
                      </a:endParaRPr>
                    </a:p>
                  </a:txBody>
                  <a:tcPr marT="0" marB="0"/>
                </a:tc>
                <a:tc>
                  <a:txBody>
                    <a:bodyPr/>
                    <a:lstStyle/>
                    <a:p>
                      <a:pPr marL="0" marR="0">
                        <a:lnSpc>
                          <a:spcPct val="115000"/>
                        </a:lnSpc>
                        <a:spcBef>
                          <a:spcPts val="0"/>
                        </a:spcBef>
                        <a:spcAft>
                          <a:spcPts val="0"/>
                        </a:spcAft>
                      </a:pPr>
                      <a:endParaRPr lang="en-US" sz="1800" dirty="0">
                        <a:latin typeface="Calibri"/>
                        <a:ea typeface="Calibri"/>
                        <a:cs typeface="Times New Roman"/>
                      </a:endParaRPr>
                    </a:p>
                  </a:txBody>
                  <a:tcPr marT="0" marB="0"/>
                </a:tc>
              </a:tr>
              <a:tr h="361251">
                <a:tc>
                  <a:txBody>
                    <a:bodyPr/>
                    <a:lstStyle/>
                    <a:p>
                      <a:pPr marL="0" marR="0" algn="just">
                        <a:lnSpc>
                          <a:spcPct val="115000"/>
                        </a:lnSpc>
                        <a:spcBef>
                          <a:spcPts val="0"/>
                        </a:spcBef>
                        <a:spcAft>
                          <a:spcPts val="0"/>
                        </a:spcAft>
                      </a:pPr>
                      <a:r>
                        <a:rPr lang="ka-GE" sz="1800" dirty="0" smtClean="0">
                          <a:solidFill>
                            <a:srgbClr val="002060"/>
                          </a:solidFill>
                          <a:latin typeface="Times New Roman"/>
                          <a:ea typeface="Calibri"/>
                          <a:cs typeface="Times New Roman"/>
                        </a:rPr>
                        <a:t>სულ</a:t>
                      </a:r>
                      <a:endParaRPr lang="en-US" sz="1800" dirty="0">
                        <a:latin typeface="Calibri"/>
                        <a:ea typeface="Calibri"/>
                        <a:cs typeface="Times New Roman"/>
                      </a:endParaRPr>
                    </a:p>
                  </a:txBody>
                  <a:tcPr marT="0" marB="0"/>
                </a:tc>
                <a:tc>
                  <a:txBody>
                    <a:bodyPr/>
                    <a:lstStyle/>
                    <a:p>
                      <a:pPr marL="0" marR="0">
                        <a:lnSpc>
                          <a:spcPct val="115000"/>
                        </a:lnSpc>
                        <a:spcBef>
                          <a:spcPts val="0"/>
                        </a:spcBef>
                        <a:spcAft>
                          <a:spcPts val="0"/>
                        </a:spcAft>
                      </a:pPr>
                      <a:r>
                        <a:rPr lang="en-US" sz="1800" b="1" dirty="0" smtClean="0">
                          <a:latin typeface="Sylfaen"/>
                          <a:ea typeface="Calibri"/>
                          <a:cs typeface="Times New Roman"/>
                        </a:rPr>
                        <a:t>478</a:t>
                      </a:r>
                      <a:endParaRPr lang="en-US" sz="1800" dirty="0">
                        <a:latin typeface="Calibri"/>
                        <a:ea typeface="Calibri"/>
                        <a:cs typeface="Times New Roman"/>
                      </a:endParaRPr>
                    </a:p>
                  </a:txBody>
                  <a:tcPr marT="0" marB="0"/>
                </a:tc>
                <a:tc>
                  <a:txBody>
                    <a:bodyPr/>
                    <a:lstStyle/>
                    <a:p>
                      <a:pPr marL="0" marR="0">
                        <a:lnSpc>
                          <a:spcPct val="115000"/>
                        </a:lnSpc>
                        <a:spcBef>
                          <a:spcPts val="0"/>
                        </a:spcBef>
                        <a:spcAft>
                          <a:spcPts val="0"/>
                        </a:spcAft>
                      </a:pPr>
                      <a:r>
                        <a:rPr lang="en-US" sz="1800" b="1" dirty="0">
                          <a:solidFill>
                            <a:srgbClr val="C00000"/>
                          </a:solidFill>
                          <a:latin typeface="Sylfaen"/>
                          <a:ea typeface="Calibri"/>
                          <a:cs typeface="Times New Roman"/>
                        </a:rPr>
                        <a:t>83.3</a:t>
                      </a:r>
                      <a:r>
                        <a:rPr lang="ka-GE" sz="1800" b="1" dirty="0">
                          <a:solidFill>
                            <a:srgbClr val="C00000"/>
                          </a:solidFill>
                          <a:latin typeface="Sylfaen"/>
                          <a:ea typeface="Calibri"/>
                          <a:cs typeface="Times New Roman"/>
                        </a:rPr>
                        <a:t>%</a:t>
                      </a:r>
                      <a:endParaRPr lang="en-US" sz="1800" dirty="0">
                        <a:solidFill>
                          <a:srgbClr val="C00000"/>
                        </a:solidFill>
                        <a:latin typeface="Calibri"/>
                        <a:ea typeface="Calibri"/>
                        <a:cs typeface="Times New Roman"/>
                      </a:endParaRPr>
                    </a:p>
                  </a:txBody>
                  <a:tcPr marT="0" marB="0"/>
                </a:tc>
                <a:tc>
                  <a:txBody>
                    <a:bodyPr/>
                    <a:lstStyle/>
                    <a:p>
                      <a:pPr marL="0" marR="0">
                        <a:lnSpc>
                          <a:spcPct val="115000"/>
                        </a:lnSpc>
                        <a:spcBef>
                          <a:spcPts val="0"/>
                        </a:spcBef>
                        <a:spcAft>
                          <a:spcPts val="0"/>
                        </a:spcAft>
                      </a:pPr>
                      <a:r>
                        <a:rPr lang="en-US" sz="1800" b="1" dirty="0" smtClean="0">
                          <a:latin typeface="Sylfaen"/>
                          <a:ea typeface="Calibri"/>
                          <a:cs typeface="Times New Roman"/>
                        </a:rPr>
                        <a:t>483</a:t>
                      </a:r>
                      <a:endParaRPr lang="en-US" sz="1800" dirty="0">
                        <a:latin typeface="Calibri"/>
                        <a:ea typeface="Calibri"/>
                        <a:cs typeface="Times New Roman"/>
                      </a:endParaRPr>
                    </a:p>
                  </a:txBody>
                  <a:tcPr marT="0" marB="0"/>
                </a:tc>
                <a:tc>
                  <a:txBody>
                    <a:bodyPr/>
                    <a:lstStyle/>
                    <a:p>
                      <a:pPr marL="0" marR="0">
                        <a:lnSpc>
                          <a:spcPct val="115000"/>
                        </a:lnSpc>
                        <a:spcBef>
                          <a:spcPts val="0"/>
                        </a:spcBef>
                        <a:spcAft>
                          <a:spcPts val="0"/>
                        </a:spcAft>
                      </a:pPr>
                      <a:r>
                        <a:rPr lang="ka-GE" sz="1800" b="1" dirty="0" smtClean="0">
                          <a:solidFill>
                            <a:srgbClr val="C00000"/>
                          </a:solidFill>
                          <a:latin typeface="Sylfaen"/>
                          <a:ea typeface="Calibri"/>
                          <a:cs typeface="Times New Roman"/>
                        </a:rPr>
                        <a:t>60.</a:t>
                      </a:r>
                      <a:r>
                        <a:rPr lang="en-US" sz="1800" b="1" dirty="0" smtClean="0">
                          <a:solidFill>
                            <a:srgbClr val="C00000"/>
                          </a:solidFill>
                          <a:latin typeface="Sylfaen"/>
                          <a:ea typeface="Calibri"/>
                          <a:cs typeface="Times New Roman"/>
                        </a:rPr>
                        <a:t>6</a:t>
                      </a:r>
                      <a:r>
                        <a:rPr lang="ka-GE" sz="1800" b="1" dirty="0" smtClean="0">
                          <a:solidFill>
                            <a:srgbClr val="C00000"/>
                          </a:solidFill>
                          <a:latin typeface="Sylfaen"/>
                          <a:ea typeface="Calibri"/>
                          <a:cs typeface="Times New Roman"/>
                        </a:rPr>
                        <a:t>% </a:t>
                      </a:r>
                      <a:endParaRPr lang="en-US" sz="1800" b="1" dirty="0">
                        <a:solidFill>
                          <a:srgbClr val="C00000"/>
                        </a:solidFill>
                        <a:latin typeface="+mn-lt"/>
                        <a:ea typeface="Calibri"/>
                        <a:cs typeface="Times New Roman"/>
                      </a:endParaRPr>
                    </a:p>
                  </a:txBody>
                  <a:tcPr marT="0" marB="0"/>
                </a:tc>
              </a:tr>
            </a:tbl>
          </a:graphicData>
        </a:graphic>
      </p:graphicFrame>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609600" y="714499"/>
            <a:ext cx="11582400" cy="3886200"/>
          </a:xfrm>
        </p:spPr>
        <p:txBody>
          <a:bodyPr>
            <a:normAutofit/>
          </a:bodyPr>
          <a:lstStyle/>
          <a:p>
            <a:pPr algn="just"/>
            <a:r>
              <a:rPr lang="en-US" sz="1800" b="1" dirty="0" smtClean="0">
                <a:solidFill>
                  <a:srgbClr val="002060"/>
                </a:solidFill>
              </a:rPr>
              <a:t>3.1 </a:t>
            </a:r>
            <a:r>
              <a:rPr lang="ka-GE" sz="1800" dirty="0" err="1" smtClean="0">
                <a:solidFill>
                  <a:srgbClr val="002060"/>
                </a:solidFill>
              </a:rPr>
              <a:t>ფოლატის</a:t>
            </a:r>
            <a:r>
              <a:rPr lang="ka-GE" sz="1800" dirty="0" smtClean="0">
                <a:solidFill>
                  <a:srgbClr val="002060"/>
                </a:solidFill>
              </a:rPr>
              <a:t> დეფიციტი</a:t>
            </a:r>
            <a:r>
              <a:rPr lang="en-US" sz="1800" dirty="0" smtClean="0">
                <a:solidFill>
                  <a:srgbClr val="002060"/>
                </a:solidFill>
              </a:rPr>
              <a:t> / 2016 - 2017		</a:t>
            </a:r>
            <a:endParaRPr lang="en-US" sz="1800" dirty="0">
              <a:solidFill>
                <a:srgbClr val="002060"/>
              </a:solidFill>
            </a:endParaRPr>
          </a:p>
        </p:txBody>
      </p:sp>
      <p:graphicFrame>
        <p:nvGraphicFramePr>
          <p:cNvPr id="4" name="Table 3"/>
          <p:cNvGraphicFramePr>
            <a:graphicFrameLocks noGrp="1"/>
          </p:cNvGraphicFramePr>
          <p:nvPr/>
        </p:nvGraphicFramePr>
        <p:xfrm>
          <a:off x="638629" y="1604159"/>
          <a:ext cx="8432801" cy="3361429"/>
        </p:xfrm>
        <a:graphic>
          <a:graphicData uri="http://schemas.openxmlformats.org/drawingml/2006/table">
            <a:tbl>
              <a:tblPr firstRow="1" bandRow="1">
                <a:tableStyleId>{10A1B5D5-9B99-4C35-A422-299274C87663}</a:tableStyleId>
              </a:tblPr>
              <a:tblGrid>
                <a:gridCol w="1889209"/>
                <a:gridCol w="1278171"/>
                <a:gridCol w="2014221"/>
                <a:gridCol w="1575473"/>
                <a:gridCol w="1675727"/>
              </a:tblGrid>
              <a:tr h="474023">
                <a:tc>
                  <a:txBody>
                    <a:bodyPr/>
                    <a:lstStyle/>
                    <a:p>
                      <a:pPr marL="0" marR="0" algn="just">
                        <a:lnSpc>
                          <a:spcPct val="115000"/>
                        </a:lnSpc>
                        <a:spcBef>
                          <a:spcPts val="0"/>
                        </a:spcBef>
                        <a:spcAft>
                          <a:spcPts val="0"/>
                        </a:spcAft>
                      </a:pPr>
                      <a:r>
                        <a:rPr lang="ka-GE" sz="1400" dirty="0" smtClean="0"/>
                        <a:t>რეგიონი</a:t>
                      </a:r>
                      <a:endParaRPr lang="en-US" sz="1400" dirty="0">
                        <a:solidFill>
                          <a:srgbClr val="FFFF00"/>
                        </a:solidFill>
                        <a:latin typeface="Calibri"/>
                        <a:ea typeface="Calibri"/>
                        <a:cs typeface="Times New Roman"/>
                      </a:endParaRPr>
                    </a:p>
                  </a:txBody>
                  <a:tcPr marT="0" marB="0"/>
                </a:tc>
                <a:tc gridSpan="2">
                  <a:txBody>
                    <a:bodyPr/>
                    <a:lstStyle/>
                    <a:p>
                      <a:pPr marL="0" marR="0" algn="ctr">
                        <a:lnSpc>
                          <a:spcPct val="115000"/>
                        </a:lnSpc>
                        <a:spcBef>
                          <a:spcPts val="0"/>
                        </a:spcBef>
                        <a:spcAft>
                          <a:spcPts val="0"/>
                        </a:spcAft>
                      </a:pPr>
                      <a:r>
                        <a:rPr lang="en-US" sz="1600" dirty="0" smtClean="0"/>
                        <a:t>2016</a:t>
                      </a:r>
                      <a:endParaRPr lang="ka-GE" sz="1600" dirty="0" smtClean="0"/>
                    </a:p>
                  </a:txBody>
                  <a:tcPr marT="0" marB="0"/>
                </a:tc>
                <a:tc hMerge="1">
                  <a:txBody>
                    <a:bodyPr/>
                    <a:lstStyle/>
                    <a:p>
                      <a:endParaRPr lang="en-US" sz="1400" b="0" dirty="0">
                        <a:solidFill>
                          <a:schemeClr val="tx1"/>
                        </a:solidFill>
                        <a:latin typeface="+mn-lt"/>
                        <a:ea typeface="Calibri"/>
                        <a:cs typeface="Times New Roman"/>
                      </a:endParaRPr>
                    </a:p>
                  </a:txBody>
                  <a:tcPr marL="68580" marR="68580" marT="0" marB="0"/>
                </a:tc>
                <a:tc gridSpan="2">
                  <a:txBody>
                    <a:bodyPr/>
                    <a:lstStyle/>
                    <a:p>
                      <a:pPr marL="0" marR="0" algn="ctr" defTabSz="914400" rtl="0" eaLnBrk="1" latinLnBrk="0" hangingPunct="1">
                        <a:lnSpc>
                          <a:spcPct val="115000"/>
                        </a:lnSpc>
                        <a:spcBef>
                          <a:spcPts val="0"/>
                        </a:spcBef>
                        <a:spcAft>
                          <a:spcPts val="0"/>
                        </a:spcAft>
                      </a:pPr>
                      <a:r>
                        <a:rPr lang="en-US" sz="1600" kern="1200" dirty="0" smtClean="0"/>
                        <a:t>2017</a:t>
                      </a:r>
                      <a:endParaRPr lang="en-US" sz="1600" b="1" kern="1200" dirty="0">
                        <a:solidFill>
                          <a:schemeClr val="lt1"/>
                        </a:solidFill>
                        <a:latin typeface="+mn-lt"/>
                        <a:ea typeface="+mn-ea"/>
                        <a:cs typeface="+mn-cs"/>
                      </a:endParaRPr>
                    </a:p>
                  </a:txBody>
                  <a:tcPr marT="0" marB="0"/>
                </a:tc>
                <a:tc hMerge="1">
                  <a:txBody>
                    <a:bodyPr/>
                    <a:lstStyle/>
                    <a:p>
                      <a:endParaRPr lang="en-US" sz="1400" b="0" dirty="0">
                        <a:solidFill>
                          <a:schemeClr val="tx1"/>
                        </a:solidFill>
                        <a:latin typeface="+mn-lt"/>
                        <a:ea typeface="Calibri"/>
                        <a:cs typeface="Times New Roman"/>
                      </a:endParaRPr>
                    </a:p>
                  </a:txBody>
                  <a:tcPr marL="68580" marR="68580" marT="0" marB="0"/>
                </a:tc>
              </a:tr>
              <a:tr h="815102">
                <a:tc>
                  <a:txBody>
                    <a:bodyPr/>
                    <a:lstStyle/>
                    <a:p>
                      <a:pPr marL="0" marR="0" algn="just">
                        <a:lnSpc>
                          <a:spcPct val="115000"/>
                        </a:lnSpc>
                        <a:spcBef>
                          <a:spcPts val="0"/>
                        </a:spcBef>
                        <a:spcAft>
                          <a:spcPts val="0"/>
                        </a:spcAft>
                      </a:pPr>
                      <a:endParaRPr lang="en-US" sz="1400" dirty="0">
                        <a:solidFill>
                          <a:srgbClr val="FFFF00"/>
                        </a:solidFill>
                        <a:latin typeface="Calibri"/>
                        <a:ea typeface="Calibri"/>
                        <a:cs typeface="Times New Roman"/>
                      </a:endParaRPr>
                    </a:p>
                  </a:txBody>
                  <a:tcPr marT="0" marB="0"/>
                </a:tc>
                <a:tc>
                  <a:txBody>
                    <a:bodyPr/>
                    <a:lstStyle/>
                    <a:p>
                      <a:pPr marL="0" marR="0" algn="just">
                        <a:lnSpc>
                          <a:spcPct val="115000"/>
                        </a:lnSpc>
                        <a:spcBef>
                          <a:spcPts val="0"/>
                        </a:spcBef>
                        <a:spcAft>
                          <a:spcPts val="0"/>
                        </a:spcAft>
                      </a:pPr>
                      <a:r>
                        <a:rPr lang="ka-GE" sz="1400" dirty="0" smtClean="0"/>
                        <a:t>ორსული </a:t>
                      </a:r>
                    </a:p>
                  </a:txBody>
                  <a:tcPr marT="0" marB="0"/>
                </a:tc>
                <a:tc>
                  <a:txBody>
                    <a:bodyPr/>
                    <a:lstStyle/>
                    <a:p>
                      <a:r>
                        <a:rPr lang="en-US" sz="1400" kern="1200" dirty="0" smtClean="0"/>
                        <a:t>(</a:t>
                      </a:r>
                      <a:r>
                        <a:rPr lang="ka-GE" sz="1400" kern="1200" dirty="0" err="1" smtClean="0"/>
                        <a:t>ფოლატის</a:t>
                      </a:r>
                      <a:r>
                        <a:rPr lang="ka-GE" sz="1400" kern="1200" dirty="0" smtClean="0"/>
                        <a:t> დეფიციტი</a:t>
                      </a:r>
                      <a:r>
                        <a:rPr lang="en-US" sz="1400" kern="1200" dirty="0" smtClean="0"/>
                        <a:t>)</a:t>
                      </a:r>
                    </a:p>
                    <a:p>
                      <a:r>
                        <a:rPr lang="ka-GE" sz="1400" kern="1200" dirty="0" err="1" smtClean="0"/>
                        <a:t>ფოლატი</a:t>
                      </a:r>
                      <a:r>
                        <a:rPr lang="en-US" sz="1400" kern="1200" dirty="0" smtClean="0"/>
                        <a:t> &lt;3.0 </a:t>
                      </a:r>
                      <a:r>
                        <a:rPr lang="en-US" sz="1400" kern="1200" dirty="0" err="1" smtClean="0"/>
                        <a:t>ng</a:t>
                      </a:r>
                      <a:r>
                        <a:rPr lang="en-US" sz="1400" kern="1200" dirty="0" smtClean="0"/>
                        <a:t>/</a:t>
                      </a:r>
                      <a:r>
                        <a:rPr lang="en-US" sz="1400" kern="1200" dirty="0" err="1" smtClean="0"/>
                        <a:t>mL</a:t>
                      </a:r>
                      <a:endParaRPr lang="en-US" sz="1400" b="0" dirty="0">
                        <a:solidFill>
                          <a:schemeClr val="tx1"/>
                        </a:solidFill>
                        <a:latin typeface="+mn-lt"/>
                        <a:ea typeface="Calibri"/>
                        <a:cs typeface="Times New Roman"/>
                      </a:endParaRPr>
                    </a:p>
                  </a:txBody>
                  <a:tcPr marT="0" marB="0"/>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ka-GE" sz="1400" dirty="0" smtClean="0"/>
                        <a:t>ორსული </a:t>
                      </a:r>
                    </a:p>
                    <a:p>
                      <a:endParaRPr lang="en-US" sz="1400" b="0" dirty="0">
                        <a:solidFill>
                          <a:schemeClr val="tx1"/>
                        </a:solidFill>
                        <a:latin typeface="+mn-lt"/>
                        <a:ea typeface="Calibri"/>
                        <a:cs typeface="Times New Roman"/>
                      </a:endParaRPr>
                    </a:p>
                  </a:txBody>
                  <a:tcPr marT="0" marB="0"/>
                </a:tc>
                <a:tc>
                  <a:txBody>
                    <a:bodyPr/>
                    <a:lstStyle/>
                    <a:p>
                      <a:r>
                        <a:rPr lang="en-US" sz="1400" kern="1200" dirty="0" smtClean="0"/>
                        <a:t>(</a:t>
                      </a:r>
                      <a:r>
                        <a:rPr lang="ka-GE" sz="1400" kern="1200" dirty="0" err="1" smtClean="0"/>
                        <a:t>ფოლატის</a:t>
                      </a:r>
                      <a:r>
                        <a:rPr lang="ka-GE" sz="1400" kern="1200" dirty="0" smtClean="0"/>
                        <a:t> დეფიციტი</a:t>
                      </a:r>
                      <a:r>
                        <a:rPr lang="en-US" sz="1400" kern="1200" dirty="0" smtClean="0"/>
                        <a:t>)</a:t>
                      </a:r>
                    </a:p>
                    <a:p>
                      <a:r>
                        <a:rPr lang="ka-GE" sz="1400" kern="1200" dirty="0" err="1" smtClean="0"/>
                        <a:t>ფოლატი</a:t>
                      </a:r>
                      <a:r>
                        <a:rPr lang="en-US" sz="1400" kern="1200" dirty="0" smtClean="0"/>
                        <a:t> &lt;3.0 </a:t>
                      </a:r>
                      <a:r>
                        <a:rPr lang="en-US" sz="1400" kern="1200" dirty="0" err="1" smtClean="0"/>
                        <a:t>ng</a:t>
                      </a:r>
                      <a:r>
                        <a:rPr lang="en-US" sz="1400" kern="1200" dirty="0" smtClean="0"/>
                        <a:t>/</a:t>
                      </a:r>
                      <a:r>
                        <a:rPr lang="en-US" sz="1400" kern="1200" dirty="0" err="1" smtClean="0"/>
                        <a:t>mL</a:t>
                      </a:r>
                      <a:endParaRPr lang="en-US" sz="1400" dirty="0" smtClean="0"/>
                    </a:p>
                    <a:p>
                      <a:endParaRPr lang="en-US" sz="1400" b="0" dirty="0">
                        <a:solidFill>
                          <a:schemeClr val="tx1"/>
                        </a:solidFill>
                        <a:latin typeface="+mn-lt"/>
                        <a:ea typeface="Calibri"/>
                        <a:cs typeface="Times New Roman"/>
                      </a:endParaRPr>
                    </a:p>
                  </a:txBody>
                  <a:tcPr marT="0" marB="0"/>
                </a:tc>
              </a:tr>
              <a:tr h="361251">
                <a:tc>
                  <a:txBody>
                    <a:bodyPr/>
                    <a:lstStyle/>
                    <a:p>
                      <a:pPr marL="0" marR="0" algn="just">
                        <a:lnSpc>
                          <a:spcPct val="115000"/>
                        </a:lnSpc>
                        <a:spcBef>
                          <a:spcPts val="0"/>
                        </a:spcBef>
                        <a:spcAft>
                          <a:spcPts val="0"/>
                        </a:spcAft>
                      </a:pPr>
                      <a:r>
                        <a:rPr lang="ka-GE" sz="1600" dirty="0" smtClean="0"/>
                        <a:t>თბილისი</a:t>
                      </a:r>
                      <a:endParaRPr lang="en-US" sz="1600" dirty="0">
                        <a:latin typeface="Calibri"/>
                        <a:ea typeface="Calibri"/>
                        <a:cs typeface="Times New Roman"/>
                      </a:endParaRPr>
                    </a:p>
                  </a:txBody>
                  <a:tcPr marT="0" marB="0"/>
                </a:tc>
                <a:tc>
                  <a:txBody>
                    <a:bodyPr/>
                    <a:lstStyle/>
                    <a:p>
                      <a:pPr marL="0" marR="0" algn="just">
                        <a:lnSpc>
                          <a:spcPct val="115000"/>
                        </a:lnSpc>
                        <a:spcBef>
                          <a:spcPts val="0"/>
                        </a:spcBef>
                        <a:spcAft>
                          <a:spcPts val="0"/>
                        </a:spcAft>
                      </a:pPr>
                      <a:r>
                        <a:rPr lang="en-US" sz="1600"/>
                        <a:t>56</a:t>
                      </a:r>
                      <a:endParaRPr lang="en-US" sz="1600">
                        <a:latin typeface="Calibri"/>
                        <a:ea typeface="Calibri"/>
                        <a:cs typeface="Times New Roman"/>
                      </a:endParaRPr>
                    </a:p>
                  </a:txBody>
                  <a:tcPr marT="0" marB="0"/>
                </a:tc>
                <a:tc>
                  <a:txBody>
                    <a:bodyPr/>
                    <a:lstStyle/>
                    <a:p>
                      <a:pPr marL="0" marR="0" algn="just">
                        <a:lnSpc>
                          <a:spcPct val="115000"/>
                        </a:lnSpc>
                        <a:spcBef>
                          <a:spcPts val="0"/>
                        </a:spcBef>
                        <a:spcAft>
                          <a:spcPts val="0"/>
                        </a:spcAft>
                      </a:pPr>
                      <a:r>
                        <a:rPr lang="en-US" sz="1600" dirty="0"/>
                        <a:t>12.5</a:t>
                      </a:r>
                      <a:r>
                        <a:rPr lang="ka-GE" sz="1600" dirty="0"/>
                        <a:t>%</a:t>
                      </a:r>
                      <a:endParaRPr lang="en-US" sz="1600" dirty="0">
                        <a:latin typeface="Calibri"/>
                        <a:ea typeface="Calibri"/>
                        <a:cs typeface="Times New Roman"/>
                      </a:endParaRPr>
                    </a:p>
                  </a:txBody>
                  <a:tcPr marT="0" marB="0"/>
                </a:tc>
                <a:tc>
                  <a:txBody>
                    <a:bodyPr/>
                    <a:lstStyle/>
                    <a:p>
                      <a:pPr marL="0" marR="0">
                        <a:lnSpc>
                          <a:spcPct val="115000"/>
                        </a:lnSpc>
                        <a:spcBef>
                          <a:spcPts val="0"/>
                        </a:spcBef>
                        <a:spcAft>
                          <a:spcPts val="0"/>
                        </a:spcAft>
                      </a:pPr>
                      <a:r>
                        <a:rPr lang="en-US" sz="1600" kern="1200" dirty="0"/>
                        <a:t>60 </a:t>
                      </a:r>
                      <a:endParaRPr lang="en-US" sz="1600" kern="1200" dirty="0">
                        <a:solidFill>
                          <a:schemeClr val="dk1"/>
                        </a:solidFill>
                        <a:latin typeface="+mn-lt"/>
                        <a:ea typeface="+mn-ea"/>
                        <a:cs typeface="+mn-cs"/>
                      </a:endParaRPr>
                    </a:p>
                  </a:txBody>
                  <a:tcPr marT="0" marB="0"/>
                </a:tc>
                <a:tc>
                  <a:txBody>
                    <a:bodyPr/>
                    <a:lstStyle/>
                    <a:p>
                      <a:pPr marL="0" marR="0">
                        <a:lnSpc>
                          <a:spcPct val="115000"/>
                        </a:lnSpc>
                        <a:spcBef>
                          <a:spcPts val="0"/>
                        </a:spcBef>
                        <a:spcAft>
                          <a:spcPts val="0"/>
                        </a:spcAft>
                      </a:pPr>
                      <a:r>
                        <a:rPr lang="ka-GE" sz="1600" kern="1200" dirty="0"/>
                        <a:t>1</a:t>
                      </a:r>
                      <a:r>
                        <a:rPr lang="en-US" sz="1600" kern="1200" dirty="0"/>
                        <a:t>1</a:t>
                      </a:r>
                      <a:r>
                        <a:rPr lang="ka-GE" sz="1600" kern="1200" dirty="0"/>
                        <a:t>.</a:t>
                      </a:r>
                      <a:r>
                        <a:rPr lang="en-US" sz="1600" kern="1200" dirty="0"/>
                        <a:t>7</a:t>
                      </a:r>
                      <a:r>
                        <a:rPr lang="ka-GE" sz="1600" kern="1200" dirty="0"/>
                        <a:t>% </a:t>
                      </a:r>
                      <a:endParaRPr lang="en-US" sz="1600" kern="1200" dirty="0">
                        <a:solidFill>
                          <a:schemeClr val="dk1"/>
                        </a:solidFill>
                        <a:latin typeface="+mn-lt"/>
                        <a:ea typeface="+mn-ea"/>
                        <a:cs typeface="+mn-cs"/>
                      </a:endParaRPr>
                    </a:p>
                  </a:txBody>
                  <a:tcPr marT="0" marB="0"/>
                </a:tc>
              </a:tr>
              <a:tr h="361251">
                <a:tc>
                  <a:txBody>
                    <a:bodyPr/>
                    <a:lstStyle/>
                    <a:p>
                      <a:pPr marL="0" marR="0" algn="just">
                        <a:lnSpc>
                          <a:spcPct val="115000"/>
                        </a:lnSpc>
                        <a:spcBef>
                          <a:spcPts val="0"/>
                        </a:spcBef>
                        <a:spcAft>
                          <a:spcPts val="0"/>
                        </a:spcAft>
                      </a:pPr>
                      <a:r>
                        <a:rPr lang="ka-GE" sz="1600" dirty="0" smtClean="0"/>
                        <a:t>კახეთი</a:t>
                      </a:r>
                      <a:endParaRPr lang="en-US" sz="1600" dirty="0">
                        <a:latin typeface="Calibri"/>
                        <a:ea typeface="Calibri"/>
                        <a:cs typeface="Times New Roman"/>
                      </a:endParaRPr>
                    </a:p>
                  </a:txBody>
                  <a:tcPr marT="0" marB="0"/>
                </a:tc>
                <a:tc>
                  <a:txBody>
                    <a:bodyPr/>
                    <a:lstStyle/>
                    <a:p>
                      <a:pPr marL="0" marR="0" algn="just">
                        <a:lnSpc>
                          <a:spcPct val="115000"/>
                        </a:lnSpc>
                        <a:spcBef>
                          <a:spcPts val="0"/>
                        </a:spcBef>
                        <a:spcAft>
                          <a:spcPts val="0"/>
                        </a:spcAft>
                      </a:pPr>
                      <a:r>
                        <a:rPr lang="en-US" sz="1600"/>
                        <a:t>60</a:t>
                      </a:r>
                      <a:endParaRPr lang="en-US" sz="1600">
                        <a:latin typeface="Calibri"/>
                        <a:ea typeface="Calibri"/>
                        <a:cs typeface="Times New Roman"/>
                      </a:endParaRPr>
                    </a:p>
                  </a:txBody>
                  <a:tcPr marT="0" marB="0"/>
                </a:tc>
                <a:tc>
                  <a:txBody>
                    <a:bodyPr/>
                    <a:lstStyle/>
                    <a:p>
                      <a:pPr marL="0" marR="0" algn="just">
                        <a:lnSpc>
                          <a:spcPct val="115000"/>
                        </a:lnSpc>
                        <a:spcBef>
                          <a:spcPts val="0"/>
                        </a:spcBef>
                        <a:spcAft>
                          <a:spcPts val="0"/>
                        </a:spcAft>
                      </a:pPr>
                      <a:r>
                        <a:rPr lang="en-US" sz="1600" dirty="0"/>
                        <a:t>26.7</a:t>
                      </a:r>
                      <a:r>
                        <a:rPr lang="ka-GE" sz="1600" dirty="0"/>
                        <a:t> %</a:t>
                      </a:r>
                      <a:endParaRPr lang="en-US" sz="1600" dirty="0">
                        <a:latin typeface="Calibri"/>
                        <a:ea typeface="Calibri"/>
                        <a:cs typeface="Times New Roman"/>
                      </a:endParaRPr>
                    </a:p>
                  </a:txBody>
                  <a:tcPr marT="0" marB="0"/>
                </a:tc>
                <a:tc>
                  <a:txBody>
                    <a:bodyPr/>
                    <a:lstStyle/>
                    <a:p>
                      <a:pPr marL="0" marR="0">
                        <a:lnSpc>
                          <a:spcPct val="115000"/>
                        </a:lnSpc>
                        <a:spcBef>
                          <a:spcPts val="0"/>
                        </a:spcBef>
                        <a:spcAft>
                          <a:spcPts val="0"/>
                        </a:spcAft>
                      </a:pPr>
                      <a:r>
                        <a:rPr lang="ka-GE" sz="1600" kern="1200" dirty="0"/>
                        <a:t>60 </a:t>
                      </a:r>
                      <a:endParaRPr lang="en-US" sz="1600" kern="1200" dirty="0">
                        <a:solidFill>
                          <a:schemeClr val="dk1"/>
                        </a:solidFill>
                        <a:latin typeface="+mn-lt"/>
                        <a:ea typeface="+mn-ea"/>
                        <a:cs typeface="+mn-cs"/>
                      </a:endParaRPr>
                    </a:p>
                  </a:txBody>
                  <a:tcPr marT="0" marB="0"/>
                </a:tc>
                <a:tc>
                  <a:txBody>
                    <a:bodyPr/>
                    <a:lstStyle/>
                    <a:p>
                      <a:pPr marL="0" marR="0">
                        <a:lnSpc>
                          <a:spcPct val="115000"/>
                        </a:lnSpc>
                        <a:spcBef>
                          <a:spcPts val="0"/>
                        </a:spcBef>
                        <a:spcAft>
                          <a:spcPts val="0"/>
                        </a:spcAft>
                      </a:pPr>
                      <a:r>
                        <a:rPr lang="en-US" sz="1600" kern="1200" dirty="0"/>
                        <a:t>10</a:t>
                      </a:r>
                      <a:r>
                        <a:rPr lang="ka-GE" sz="1600" kern="1200" dirty="0"/>
                        <a:t>.</a:t>
                      </a:r>
                      <a:r>
                        <a:rPr lang="en-US" sz="1600" kern="1200" dirty="0"/>
                        <a:t>1</a:t>
                      </a:r>
                      <a:r>
                        <a:rPr lang="ka-GE" sz="1600" kern="1200" dirty="0"/>
                        <a:t> % </a:t>
                      </a:r>
                      <a:endParaRPr lang="en-US" sz="1600" kern="1200" dirty="0">
                        <a:solidFill>
                          <a:schemeClr val="dk1"/>
                        </a:solidFill>
                        <a:latin typeface="+mn-lt"/>
                        <a:ea typeface="+mn-ea"/>
                        <a:cs typeface="+mn-cs"/>
                      </a:endParaRPr>
                    </a:p>
                  </a:txBody>
                  <a:tcPr marT="0" marB="0"/>
                </a:tc>
              </a:tr>
              <a:tr h="361251">
                <a:tc>
                  <a:txBody>
                    <a:bodyPr/>
                    <a:lstStyle/>
                    <a:p>
                      <a:pPr marL="0" marR="0" algn="just">
                        <a:lnSpc>
                          <a:spcPct val="115000"/>
                        </a:lnSpc>
                        <a:spcBef>
                          <a:spcPts val="0"/>
                        </a:spcBef>
                        <a:spcAft>
                          <a:spcPts val="0"/>
                        </a:spcAft>
                      </a:pPr>
                      <a:r>
                        <a:rPr lang="ka-GE" sz="1600" dirty="0" smtClean="0"/>
                        <a:t>აჭარა</a:t>
                      </a:r>
                      <a:endParaRPr lang="en-US" sz="1600" dirty="0">
                        <a:latin typeface="Calibri"/>
                        <a:ea typeface="Calibri"/>
                        <a:cs typeface="Times New Roman"/>
                      </a:endParaRPr>
                    </a:p>
                  </a:txBody>
                  <a:tcPr marT="0" marB="0"/>
                </a:tc>
                <a:tc>
                  <a:txBody>
                    <a:bodyPr/>
                    <a:lstStyle/>
                    <a:p>
                      <a:pPr marL="0" marR="0" algn="just">
                        <a:lnSpc>
                          <a:spcPct val="115000"/>
                        </a:lnSpc>
                        <a:spcBef>
                          <a:spcPts val="0"/>
                        </a:spcBef>
                        <a:spcAft>
                          <a:spcPts val="0"/>
                        </a:spcAft>
                      </a:pPr>
                      <a:r>
                        <a:rPr lang="en-US" sz="1600" dirty="0"/>
                        <a:t>61</a:t>
                      </a:r>
                      <a:endParaRPr lang="en-US" sz="1600" dirty="0">
                        <a:latin typeface="Calibri"/>
                        <a:ea typeface="Calibri"/>
                        <a:cs typeface="Times New Roman"/>
                      </a:endParaRPr>
                    </a:p>
                  </a:txBody>
                  <a:tcPr marT="0" marB="0"/>
                </a:tc>
                <a:tc>
                  <a:txBody>
                    <a:bodyPr/>
                    <a:lstStyle/>
                    <a:p>
                      <a:pPr marL="0" marR="0" algn="just">
                        <a:lnSpc>
                          <a:spcPct val="115000"/>
                        </a:lnSpc>
                        <a:spcBef>
                          <a:spcPts val="0"/>
                        </a:spcBef>
                        <a:spcAft>
                          <a:spcPts val="0"/>
                        </a:spcAft>
                      </a:pPr>
                      <a:r>
                        <a:rPr lang="en-US" sz="1600"/>
                        <a:t>47.5</a:t>
                      </a:r>
                      <a:r>
                        <a:rPr lang="ka-GE" sz="1600"/>
                        <a:t>%</a:t>
                      </a:r>
                      <a:endParaRPr lang="en-US" sz="1600">
                        <a:latin typeface="Calibri"/>
                        <a:ea typeface="Calibri"/>
                        <a:cs typeface="Times New Roman"/>
                      </a:endParaRPr>
                    </a:p>
                  </a:txBody>
                  <a:tcPr marT="0" marB="0"/>
                </a:tc>
                <a:tc>
                  <a:txBody>
                    <a:bodyPr/>
                    <a:lstStyle/>
                    <a:p>
                      <a:pPr marL="0" marR="0">
                        <a:lnSpc>
                          <a:spcPct val="115000"/>
                        </a:lnSpc>
                        <a:spcBef>
                          <a:spcPts val="0"/>
                        </a:spcBef>
                        <a:spcAft>
                          <a:spcPts val="0"/>
                        </a:spcAft>
                      </a:pPr>
                      <a:r>
                        <a:rPr lang="ka-GE" sz="1600" kern="1200" dirty="0"/>
                        <a:t>6</a:t>
                      </a:r>
                      <a:r>
                        <a:rPr lang="en-US" sz="1600" kern="1200" dirty="0"/>
                        <a:t>0 </a:t>
                      </a:r>
                      <a:endParaRPr lang="en-US" sz="1600" kern="1200" dirty="0">
                        <a:solidFill>
                          <a:schemeClr val="dk1"/>
                        </a:solidFill>
                        <a:latin typeface="+mn-lt"/>
                        <a:ea typeface="+mn-ea"/>
                        <a:cs typeface="+mn-cs"/>
                      </a:endParaRPr>
                    </a:p>
                  </a:txBody>
                  <a:tcPr marT="0" marB="0"/>
                </a:tc>
                <a:tc>
                  <a:txBody>
                    <a:bodyPr/>
                    <a:lstStyle/>
                    <a:p>
                      <a:pPr marL="0" marR="0">
                        <a:lnSpc>
                          <a:spcPct val="115000"/>
                        </a:lnSpc>
                        <a:spcBef>
                          <a:spcPts val="0"/>
                        </a:spcBef>
                        <a:spcAft>
                          <a:spcPts val="0"/>
                        </a:spcAft>
                      </a:pPr>
                      <a:r>
                        <a:rPr lang="en-US" sz="1600" kern="1200" dirty="0"/>
                        <a:t>26</a:t>
                      </a:r>
                      <a:r>
                        <a:rPr lang="ka-GE" sz="1600" kern="1200" dirty="0"/>
                        <a:t>.</a:t>
                      </a:r>
                      <a:r>
                        <a:rPr lang="en-US" sz="1600" kern="1200" dirty="0"/>
                        <a:t>7</a:t>
                      </a:r>
                      <a:r>
                        <a:rPr lang="ka-GE" sz="1600" kern="1200" dirty="0"/>
                        <a:t>% </a:t>
                      </a:r>
                      <a:endParaRPr lang="en-US" sz="1600" kern="1200" dirty="0">
                        <a:solidFill>
                          <a:schemeClr val="dk1"/>
                        </a:solidFill>
                        <a:latin typeface="+mn-lt"/>
                        <a:ea typeface="+mn-ea"/>
                        <a:cs typeface="+mn-cs"/>
                      </a:endParaRPr>
                    </a:p>
                  </a:txBody>
                  <a:tcPr marT="0" marB="0"/>
                </a:tc>
              </a:tr>
              <a:tr h="375602">
                <a:tc>
                  <a:txBody>
                    <a:bodyPr/>
                    <a:lstStyle/>
                    <a:p>
                      <a:pPr marL="0" marR="0" algn="just">
                        <a:lnSpc>
                          <a:spcPct val="115000"/>
                        </a:lnSpc>
                        <a:spcBef>
                          <a:spcPts val="0"/>
                        </a:spcBef>
                        <a:spcAft>
                          <a:spcPts val="0"/>
                        </a:spcAft>
                      </a:pPr>
                      <a:r>
                        <a:rPr lang="ka-GE" sz="1600" dirty="0" smtClean="0"/>
                        <a:t>სამეგრელო</a:t>
                      </a:r>
                      <a:endParaRPr lang="en-US" sz="1600" dirty="0">
                        <a:latin typeface="Calibri"/>
                        <a:ea typeface="Calibri"/>
                        <a:cs typeface="Times New Roman"/>
                      </a:endParaRPr>
                    </a:p>
                  </a:txBody>
                  <a:tcPr marT="0" marB="0"/>
                </a:tc>
                <a:tc>
                  <a:txBody>
                    <a:bodyPr/>
                    <a:lstStyle/>
                    <a:p>
                      <a:pPr marL="0" marR="0" algn="just">
                        <a:lnSpc>
                          <a:spcPct val="115000"/>
                        </a:lnSpc>
                        <a:spcBef>
                          <a:spcPts val="0"/>
                        </a:spcBef>
                        <a:spcAft>
                          <a:spcPts val="0"/>
                        </a:spcAft>
                      </a:pPr>
                      <a:r>
                        <a:rPr lang="en-US" sz="1600" dirty="0"/>
                        <a:t>66</a:t>
                      </a:r>
                      <a:endParaRPr lang="en-US" sz="1600" dirty="0">
                        <a:latin typeface="Calibri"/>
                        <a:ea typeface="Calibri"/>
                        <a:cs typeface="Times New Roman"/>
                      </a:endParaRPr>
                    </a:p>
                  </a:txBody>
                  <a:tcPr marT="0" marB="0"/>
                </a:tc>
                <a:tc>
                  <a:txBody>
                    <a:bodyPr/>
                    <a:lstStyle/>
                    <a:p>
                      <a:pPr marL="0" marR="0" algn="just">
                        <a:lnSpc>
                          <a:spcPct val="115000"/>
                        </a:lnSpc>
                        <a:spcBef>
                          <a:spcPts val="0"/>
                        </a:spcBef>
                        <a:spcAft>
                          <a:spcPts val="0"/>
                        </a:spcAft>
                      </a:pPr>
                      <a:r>
                        <a:rPr lang="en-US" sz="1600" dirty="0"/>
                        <a:t>40.9</a:t>
                      </a:r>
                      <a:r>
                        <a:rPr lang="ka-GE" sz="1600" dirty="0"/>
                        <a:t> %</a:t>
                      </a:r>
                      <a:endParaRPr lang="en-US" sz="1600" dirty="0">
                        <a:latin typeface="Calibri"/>
                        <a:ea typeface="Calibri"/>
                        <a:cs typeface="Times New Roman"/>
                      </a:endParaRPr>
                    </a:p>
                  </a:txBody>
                  <a:tcPr marT="0" marB="0"/>
                </a:tc>
                <a:tc>
                  <a:txBody>
                    <a:bodyPr/>
                    <a:lstStyle/>
                    <a:p>
                      <a:pPr marL="0" marR="0">
                        <a:lnSpc>
                          <a:spcPct val="115000"/>
                        </a:lnSpc>
                        <a:spcBef>
                          <a:spcPts val="0"/>
                        </a:spcBef>
                        <a:spcAft>
                          <a:spcPts val="0"/>
                        </a:spcAft>
                      </a:pPr>
                      <a:r>
                        <a:rPr lang="ka-GE" sz="1600" kern="1200" dirty="0"/>
                        <a:t>6</a:t>
                      </a:r>
                      <a:r>
                        <a:rPr lang="en-US" sz="1600" kern="1200" dirty="0"/>
                        <a:t>0 </a:t>
                      </a:r>
                      <a:endParaRPr lang="en-US" sz="1600" kern="1200" dirty="0">
                        <a:solidFill>
                          <a:schemeClr val="dk1"/>
                        </a:solidFill>
                        <a:latin typeface="+mn-lt"/>
                        <a:ea typeface="+mn-ea"/>
                        <a:cs typeface="+mn-cs"/>
                      </a:endParaRPr>
                    </a:p>
                  </a:txBody>
                  <a:tcPr marT="0" marB="0"/>
                </a:tc>
                <a:tc>
                  <a:txBody>
                    <a:bodyPr/>
                    <a:lstStyle/>
                    <a:p>
                      <a:pPr marL="0" marR="0">
                        <a:lnSpc>
                          <a:spcPct val="115000"/>
                        </a:lnSpc>
                        <a:spcBef>
                          <a:spcPts val="0"/>
                        </a:spcBef>
                        <a:spcAft>
                          <a:spcPts val="0"/>
                        </a:spcAft>
                      </a:pPr>
                      <a:r>
                        <a:rPr lang="en-US" sz="1600" kern="1200" dirty="0"/>
                        <a:t>35</a:t>
                      </a:r>
                      <a:r>
                        <a:rPr lang="ka-GE" sz="1600" kern="1200" dirty="0"/>
                        <a:t>.</a:t>
                      </a:r>
                      <a:r>
                        <a:rPr lang="en-US" sz="1600" kern="1200" dirty="0"/>
                        <a:t>0</a:t>
                      </a:r>
                      <a:r>
                        <a:rPr lang="ka-GE" sz="1600" kern="1200" dirty="0"/>
                        <a:t> % </a:t>
                      </a:r>
                      <a:endParaRPr lang="en-US" sz="1600" kern="1200" dirty="0">
                        <a:solidFill>
                          <a:schemeClr val="dk1"/>
                        </a:solidFill>
                        <a:latin typeface="+mn-lt"/>
                        <a:ea typeface="+mn-ea"/>
                        <a:cs typeface="+mn-cs"/>
                      </a:endParaRPr>
                    </a:p>
                  </a:txBody>
                  <a:tcPr marT="0" marB="0"/>
                </a:tc>
              </a:tr>
              <a:tr h="361251">
                <a:tc>
                  <a:txBody>
                    <a:bodyPr/>
                    <a:lstStyle/>
                    <a:p>
                      <a:pPr marL="0" marR="0" algn="just">
                        <a:lnSpc>
                          <a:spcPct val="115000"/>
                        </a:lnSpc>
                        <a:spcBef>
                          <a:spcPts val="0"/>
                        </a:spcBef>
                        <a:spcAft>
                          <a:spcPts val="0"/>
                        </a:spcAft>
                      </a:pPr>
                      <a:r>
                        <a:rPr lang="ka-GE" sz="1600" dirty="0" smtClean="0"/>
                        <a:t>სულ</a:t>
                      </a:r>
                      <a:endParaRPr lang="en-US" sz="1600" dirty="0">
                        <a:latin typeface="Calibri"/>
                        <a:ea typeface="Calibri"/>
                        <a:cs typeface="Times New Roman"/>
                      </a:endParaRPr>
                    </a:p>
                  </a:txBody>
                  <a:tcPr marT="0" marB="0"/>
                </a:tc>
                <a:tc>
                  <a:txBody>
                    <a:bodyPr/>
                    <a:lstStyle/>
                    <a:p>
                      <a:pPr marL="0" marR="0" algn="just">
                        <a:lnSpc>
                          <a:spcPct val="115000"/>
                        </a:lnSpc>
                        <a:spcBef>
                          <a:spcPts val="0"/>
                        </a:spcBef>
                        <a:spcAft>
                          <a:spcPts val="0"/>
                        </a:spcAft>
                      </a:pPr>
                      <a:r>
                        <a:rPr lang="en-US" sz="1600" dirty="0"/>
                        <a:t>243</a:t>
                      </a:r>
                      <a:endParaRPr lang="en-US" sz="1600" dirty="0">
                        <a:latin typeface="Calibri"/>
                        <a:ea typeface="Calibri"/>
                        <a:cs typeface="Times New Roman"/>
                      </a:endParaRPr>
                    </a:p>
                  </a:txBody>
                  <a:tcPr marT="0" marB="0"/>
                </a:tc>
                <a:tc>
                  <a:txBody>
                    <a:bodyPr/>
                    <a:lstStyle/>
                    <a:p>
                      <a:pPr marL="0" marR="0" algn="just">
                        <a:lnSpc>
                          <a:spcPct val="115000"/>
                        </a:lnSpc>
                        <a:spcBef>
                          <a:spcPts val="0"/>
                        </a:spcBef>
                        <a:spcAft>
                          <a:spcPts val="0"/>
                        </a:spcAft>
                      </a:pPr>
                      <a:r>
                        <a:rPr lang="en-US" sz="1800" kern="1200" dirty="0" smtClean="0"/>
                        <a:t>31</a:t>
                      </a:r>
                      <a:r>
                        <a:rPr lang="ka-GE" sz="1800" kern="1200" dirty="0" smtClean="0"/>
                        <a:t>%</a:t>
                      </a:r>
                      <a:endParaRPr lang="en-US" sz="1800" b="1" dirty="0">
                        <a:solidFill>
                          <a:srgbClr val="FF0000"/>
                        </a:solidFill>
                        <a:latin typeface="Calibri"/>
                        <a:ea typeface="Calibri"/>
                        <a:cs typeface="Times New Roman"/>
                      </a:endParaRPr>
                    </a:p>
                  </a:txBody>
                  <a:tcPr marT="0" marB="0"/>
                </a:tc>
                <a:tc>
                  <a:txBody>
                    <a:bodyPr/>
                    <a:lstStyle/>
                    <a:p>
                      <a:pPr marL="0" marR="0">
                        <a:lnSpc>
                          <a:spcPct val="115000"/>
                        </a:lnSpc>
                        <a:spcBef>
                          <a:spcPts val="0"/>
                        </a:spcBef>
                        <a:spcAft>
                          <a:spcPts val="0"/>
                        </a:spcAft>
                      </a:pPr>
                      <a:r>
                        <a:rPr lang="ka-GE" sz="1600" kern="1200" dirty="0"/>
                        <a:t>24</a:t>
                      </a:r>
                      <a:r>
                        <a:rPr lang="en-US" sz="1600" kern="1200" dirty="0"/>
                        <a:t>0 </a:t>
                      </a:r>
                      <a:endParaRPr lang="en-US" sz="1600" kern="1200" dirty="0">
                        <a:solidFill>
                          <a:schemeClr val="dk1"/>
                        </a:solidFill>
                        <a:latin typeface="+mn-lt"/>
                        <a:ea typeface="+mn-ea"/>
                        <a:cs typeface="+mn-cs"/>
                      </a:endParaRPr>
                    </a:p>
                  </a:txBody>
                  <a:tcPr marT="0" marB="0"/>
                </a:tc>
                <a:tc>
                  <a:txBody>
                    <a:bodyPr/>
                    <a:lstStyle/>
                    <a:p>
                      <a:pPr marL="0" marR="0">
                        <a:lnSpc>
                          <a:spcPct val="115000"/>
                        </a:lnSpc>
                        <a:spcBef>
                          <a:spcPts val="0"/>
                        </a:spcBef>
                        <a:spcAft>
                          <a:spcPts val="0"/>
                        </a:spcAft>
                      </a:pPr>
                      <a:r>
                        <a:rPr lang="en-US" sz="1800" kern="1200" dirty="0"/>
                        <a:t>22</a:t>
                      </a:r>
                      <a:r>
                        <a:rPr lang="ka-GE" sz="1800" kern="1200" dirty="0"/>
                        <a:t>% </a:t>
                      </a:r>
                      <a:endParaRPr lang="en-US" sz="1800" b="1" kern="1200" dirty="0">
                        <a:solidFill>
                          <a:srgbClr val="FF0000"/>
                        </a:solidFill>
                        <a:latin typeface="+mn-lt"/>
                        <a:ea typeface="+mn-ea"/>
                        <a:cs typeface="+mn-cs"/>
                      </a:endParaRPr>
                    </a:p>
                  </a:txBody>
                  <a:tcPr marT="0" marB="0"/>
                </a:tc>
              </a:tr>
            </a:tbl>
          </a:graphicData>
        </a:graphic>
      </p:graphicFrame>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412997" y="726374"/>
            <a:ext cx="11379200" cy="4648200"/>
          </a:xfrm>
        </p:spPr>
        <p:txBody>
          <a:bodyPr>
            <a:normAutofit/>
          </a:bodyPr>
          <a:lstStyle/>
          <a:p>
            <a:pPr algn="just"/>
            <a:r>
              <a:rPr lang="ka-GE" sz="1600" dirty="0" smtClean="0">
                <a:solidFill>
                  <a:srgbClr val="C00000"/>
                </a:solidFill>
              </a:rPr>
              <a:t>შედეგები</a:t>
            </a:r>
            <a:r>
              <a:rPr lang="en-US" sz="1600" dirty="0" smtClean="0">
                <a:solidFill>
                  <a:srgbClr val="C00000"/>
                </a:solidFill>
              </a:rPr>
              <a:t>:</a:t>
            </a:r>
            <a:r>
              <a:rPr lang="ka-GE" sz="1600" dirty="0" smtClean="0">
                <a:solidFill>
                  <a:srgbClr val="C00000"/>
                </a:solidFill>
              </a:rPr>
              <a:t> (მონაცემები მიღებულია პროექტში ჩართული სენტინელებიდან)</a:t>
            </a:r>
            <a:endParaRPr lang="en-US" sz="1600" dirty="0" smtClean="0">
              <a:solidFill>
                <a:srgbClr val="C00000"/>
              </a:solidFill>
            </a:endParaRPr>
          </a:p>
          <a:p>
            <a:pPr algn="just"/>
            <a:r>
              <a:rPr lang="en-US" sz="1800" b="1" dirty="0" smtClean="0">
                <a:solidFill>
                  <a:srgbClr val="002060"/>
                </a:solidFill>
              </a:rPr>
              <a:t>3.2 </a:t>
            </a:r>
            <a:r>
              <a:rPr lang="en-US" sz="1800" dirty="0">
                <a:solidFill>
                  <a:srgbClr val="002060"/>
                </a:solidFill>
              </a:rPr>
              <a:t>NTDs </a:t>
            </a:r>
            <a:r>
              <a:rPr lang="ka-GE" sz="1800" dirty="0" smtClean="0">
                <a:solidFill>
                  <a:srgbClr val="002060"/>
                </a:solidFill>
              </a:rPr>
              <a:t>გავრცელება რეგიონების მიხედვით</a:t>
            </a:r>
            <a:r>
              <a:rPr lang="en-US" sz="1800" dirty="0" smtClean="0">
                <a:solidFill>
                  <a:srgbClr val="002060"/>
                </a:solidFill>
              </a:rPr>
              <a:t>/ 2016 -2017</a:t>
            </a:r>
          </a:p>
          <a:p>
            <a:pPr algn="just"/>
            <a:endParaRPr lang="en-US" sz="1800" dirty="0">
              <a:solidFill>
                <a:srgbClr val="002060"/>
              </a:solidFill>
            </a:endParaRPr>
          </a:p>
        </p:txBody>
      </p:sp>
      <p:graphicFrame>
        <p:nvGraphicFramePr>
          <p:cNvPr id="4" name="Table 3"/>
          <p:cNvGraphicFramePr>
            <a:graphicFrameLocks noGrp="1"/>
          </p:cNvGraphicFramePr>
          <p:nvPr/>
        </p:nvGraphicFramePr>
        <p:xfrm>
          <a:off x="526474" y="2063341"/>
          <a:ext cx="10769602" cy="2816827"/>
        </p:xfrm>
        <a:graphic>
          <a:graphicData uri="http://schemas.openxmlformats.org/drawingml/2006/table">
            <a:tbl>
              <a:tblPr firstRow="1" bandRow="1">
                <a:tableStyleId>{5C22544A-7EE6-4342-B048-85BDC9FD1C3A}</a:tableStyleId>
              </a:tblPr>
              <a:tblGrid>
                <a:gridCol w="2183027"/>
                <a:gridCol w="1455351"/>
                <a:gridCol w="1164281"/>
                <a:gridCol w="1455351"/>
                <a:gridCol w="1365416"/>
                <a:gridCol w="1573088"/>
                <a:gridCol w="1573088"/>
              </a:tblGrid>
              <a:tr h="304799">
                <a:tc>
                  <a:txBody>
                    <a:bodyPr/>
                    <a:lstStyle/>
                    <a:p>
                      <a:pPr marL="0" marR="0" algn="just">
                        <a:lnSpc>
                          <a:spcPct val="115000"/>
                        </a:lnSpc>
                        <a:spcBef>
                          <a:spcPts val="0"/>
                        </a:spcBef>
                        <a:spcAft>
                          <a:spcPts val="0"/>
                        </a:spcAft>
                      </a:pPr>
                      <a:endParaRPr lang="en-US" sz="1600" dirty="0">
                        <a:solidFill>
                          <a:srgbClr val="FFFF00"/>
                        </a:solidFill>
                        <a:latin typeface="Calibri"/>
                        <a:ea typeface="Calibri"/>
                        <a:cs typeface="Times New Roman"/>
                      </a:endParaRPr>
                    </a:p>
                  </a:txBody>
                  <a:tcPr marT="0" marB="0"/>
                </a:tc>
                <a:tc gridSpan="2">
                  <a:txBody>
                    <a:bodyPr/>
                    <a:lstStyle/>
                    <a:p>
                      <a:pPr marL="0" marR="0" algn="just">
                        <a:lnSpc>
                          <a:spcPct val="115000"/>
                        </a:lnSpc>
                        <a:spcBef>
                          <a:spcPts val="0"/>
                        </a:spcBef>
                        <a:spcAft>
                          <a:spcPts val="0"/>
                        </a:spcAft>
                      </a:pPr>
                      <a:r>
                        <a:rPr lang="ka-GE" sz="1600" b="1" kern="1200" dirty="0" smtClean="0">
                          <a:solidFill>
                            <a:srgbClr val="FFFF00"/>
                          </a:solidFill>
                          <a:latin typeface="Times New Roman"/>
                          <a:ea typeface="Calibri"/>
                          <a:cs typeface="Times New Roman"/>
                        </a:rPr>
                        <a:t>2016</a:t>
                      </a:r>
                      <a:endParaRPr lang="en-US" sz="1600" b="1" kern="1200" dirty="0">
                        <a:solidFill>
                          <a:srgbClr val="FFFF00"/>
                        </a:solidFill>
                        <a:latin typeface="Times New Roman"/>
                        <a:ea typeface="Calibri"/>
                        <a:cs typeface="Times New Roman"/>
                      </a:endParaRPr>
                    </a:p>
                  </a:txBody>
                  <a:tcPr marT="0" marB="0"/>
                </a:tc>
                <a:tc hMerge="1">
                  <a:txBody>
                    <a:bodyPr/>
                    <a:lstStyle/>
                    <a:p>
                      <a:endParaRPr lang="en-US" sz="1100" b="1" kern="1200" dirty="0" smtClean="0">
                        <a:solidFill>
                          <a:srgbClr val="FFFF00"/>
                        </a:solidFill>
                        <a:latin typeface="Times New Roman"/>
                        <a:ea typeface="Calibri"/>
                        <a:cs typeface="Times New Roman"/>
                      </a:endParaRPr>
                    </a:p>
                  </a:txBody>
                  <a:tcPr marL="68580" marR="68580" marT="0" marB="0"/>
                </a:tc>
                <a:tc gridSpan="2">
                  <a:txBody>
                    <a:bodyPr/>
                    <a:lstStyle/>
                    <a:p>
                      <a:r>
                        <a:rPr lang="ka-GE" sz="1600" b="1" kern="1200" dirty="0" smtClean="0">
                          <a:solidFill>
                            <a:srgbClr val="FFFF00"/>
                          </a:solidFill>
                          <a:latin typeface="Times New Roman"/>
                          <a:ea typeface="Calibri"/>
                          <a:cs typeface="Times New Roman"/>
                        </a:rPr>
                        <a:t>2017</a:t>
                      </a:r>
                      <a:endParaRPr lang="en-US" sz="1600" b="1" kern="1200" dirty="0" smtClean="0">
                        <a:solidFill>
                          <a:srgbClr val="FFFF00"/>
                        </a:solidFill>
                        <a:latin typeface="Times New Roman"/>
                        <a:ea typeface="Calibri"/>
                        <a:cs typeface="Times New Roman"/>
                      </a:endParaRPr>
                    </a:p>
                  </a:txBody>
                  <a:tcPr marT="0" marB="0"/>
                </a:tc>
                <a:tc hMerge="1">
                  <a:txBody>
                    <a:bodyPr/>
                    <a:lstStyle/>
                    <a:p>
                      <a:endParaRPr lang="en-US" sz="1100" b="1" kern="1200" dirty="0" smtClean="0">
                        <a:solidFill>
                          <a:srgbClr val="FFFF00"/>
                        </a:solidFill>
                        <a:latin typeface="Times New Roman"/>
                        <a:ea typeface="Calibri"/>
                        <a:cs typeface="Times New Roman"/>
                      </a:endParaRPr>
                    </a:p>
                  </a:txBody>
                  <a:tcPr marL="68580" marR="68580" marT="0" marB="0"/>
                </a:tc>
                <a:tc gridSpan="2">
                  <a:txBody>
                    <a:bodyPr/>
                    <a:lstStyle/>
                    <a:p>
                      <a:r>
                        <a:rPr lang="ka-GE" sz="1600" b="1" kern="1200" dirty="0" smtClean="0">
                          <a:solidFill>
                            <a:srgbClr val="FFFF00"/>
                          </a:solidFill>
                          <a:latin typeface="Times New Roman"/>
                          <a:ea typeface="Calibri"/>
                          <a:cs typeface="Times New Roman"/>
                        </a:rPr>
                        <a:t>სულ (2016-2017)</a:t>
                      </a:r>
                      <a:endParaRPr lang="en-US" sz="1600" b="1" kern="1200" dirty="0" smtClean="0">
                        <a:solidFill>
                          <a:srgbClr val="FFFF00"/>
                        </a:solidFill>
                        <a:latin typeface="Times New Roman"/>
                        <a:ea typeface="Calibri"/>
                        <a:cs typeface="Times New Roman"/>
                      </a:endParaRPr>
                    </a:p>
                  </a:txBody>
                  <a:tcPr marT="0" marB="0"/>
                </a:tc>
                <a:tc hMerge="1">
                  <a:txBody>
                    <a:bodyPr/>
                    <a:lstStyle/>
                    <a:p>
                      <a:endParaRPr lang="en-US" sz="1100" b="1" kern="1200" dirty="0" smtClean="0">
                        <a:solidFill>
                          <a:srgbClr val="FFFF00"/>
                        </a:solidFill>
                        <a:latin typeface="Times New Roman"/>
                        <a:ea typeface="Calibri"/>
                        <a:cs typeface="Times New Roman"/>
                      </a:endParaRPr>
                    </a:p>
                  </a:txBody>
                  <a:tcPr marL="68580" marR="68580" marT="0" marB="0"/>
                </a:tc>
              </a:tr>
              <a:tr h="533399">
                <a:tc>
                  <a:txBody>
                    <a:bodyPr/>
                    <a:lstStyle/>
                    <a:p>
                      <a:pPr marL="0" marR="0" algn="just">
                        <a:lnSpc>
                          <a:spcPct val="115000"/>
                        </a:lnSpc>
                        <a:spcBef>
                          <a:spcPts val="0"/>
                        </a:spcBef>
                        <a:spcAft>
                          <a:spcPts val="0"/>
                        </a:spcAft>
                      </a:pPr>
                      <a:r>
                        <a:rPr lang="ka-GE" sz="1600" dirty="0" smtClean="0">
                          <a:solidFill>
                            <a:srgbClr val="C00000"/>
                          </a:solidFill>
                          <a:latin typeface="Calibri"/>
                          <a:ea typeface="Calibri"/>
                          <a:cs typeface="Times New Roman"/>
                        </a:rPr>
                        <a:t>რეგიონი</a:t>
                      </a:r>
                      <a:endParaRPr lang="en-US" sz="1600" dirty="0">
                        <a:solidFill>
                          <a:srgbClr val="C00000"/>
                        </a:solidFill>
                        <a:latin typeface="Calibri"/>
                        <a:ea typeface="Calibri"/>
                        <a:cs typeface="Times New Roman"/>
                      </a:endParaRPr>
                    </a:p>
                  </a:txBody>
                  <a:tcPr marT="0" marB="0"/>
                </a:tc>
                <a:tc>
                  <a:txBody>
                    <a:bodyPr/>
                    <a:lstStyle/>
                    <a:p>
                      <a:pPr marL="0" marR="0" algn="just">
                        <a:lnSpc>
                          <a:spcPct val="115000"/>
                        </a:lnSpc>
                        <a:spcBef>
                          <a:spcPts val="0"/>
                        </a:spcBef>
                        <a:spcAft>
                          <a:spcPts val="0"/>
                        </a:spcAft>
                      </a:pPr>
                      <a:r>
                        <a:rPr lang="ka-GE" sz="1600" b="1" kern="1200" dirty="0" smtClean="0">
                          <a:solidFill>
                            <a:srgbClr val="C00000"/>
                          </a:solidFill>
                          <a:latin typeface="Times New Roman"/>
                          <a:ea typeface="Calibri"/>
                          <a:cs typeface="Times New Roman"/>
                        </a:rPr>
                        <a:t>ცოცხალშობილი</a:t>
                      </a:r>
                      <a:r>
                        <a:rPr lang="en-US" sz="1600" b="1" kern="1200" dirty="0" smtClean="0">
                          <a:solidFill>
                            <a:srgbClr val="C00000"/>
                          </a:solidFill>
                          <a:latin typeface="Times New Roman"/>
                          <a:ea typeface="Calibri"/>
                          <a:cs typeface="Times New Roman"/>
                        </a:rPr>
                        <a:t> </a:t>
                      </a:r>
                      <a:endParaRPr lang="en-US" sz="1600" b="1" kern="1200" dirty="0">
                        <a:solidFill>
                          <a:srgbClr val="C00000"/>
                        </a:solidFill>
                        <a:latin typeface="Times New Roman"/>
                        <a:ea typeface="Calibri"/>
                        <a:cs typeface="Times New Roman"/>
                      </a:endParaRPr>
                    </a:p>
                  </a:txBody>
                  <a:tcPr marT="0" marB="0"/>
                </a:tc>
                <a:tc>
                  <a:txBody>
                    <a:bodyPr/>
                    <a:lstStyle/>
                    <a:p>
                      <a:r>
                        <a:rPr lang="en-US" sz="1600" b="1" kern="1200" dirty="0" smtClean="0">
                          <a:solidFill>
                            <a:srgbClr val="C00000"/>
                          </a:solidFill>
                          <a:latin typeface="Times New Roman"/>
                          <a:ea typeface="Calibri"/>
                          <a:cs typeface="Times New Roman"/>
                        </a:rPr>
                        <a:t>NTDs </a:t>
                      </a:r>
                    </a:p>
                    <a:p>
                      <a:endParaRPr lang="en-US" sz="1600" b="1" kern="1200" dirty="0" smtClean="0">
                        <a:solidFill>
                          <a:srgbClr val="FFFF00"/>
                        </a:solidFill>
                        <a:latin typeface="Times New Roman"/>
                        <a:ea typeface="Calibri"/>
                        <a:cs typeface="Times New Roman"/>
                      </a:endParaRPr>
                    </a:p>
                  </a:txBody>
                  <a:tcPr marT="0" marB="0"/>
                </a:tc>
                <a:tc>
                  <a:txBody>
                    <a:bodyPr/>
                    <a:lstStyle/>
                    <a:p>
                      <a:pPr marL="0" marR="0" algn="just">
                        <a:lnSpc>
                          <a:spcPct val="115000"/>
                        </a:lnSpc>
                        <a:spcBef>
                          <a:spcPts val="0"/>
                        </a:spcBef>
                        <a:spcAft>
                          <a:spcPts val="0"/>
                        </a:spcAft>
                      </a:pPr>
                      <a:r>
                        <a:rPr lang="ka-GE" sz="1600" b="1" kern="1200" dirty="0" smtClean="0">
                          <a:solidFill>
                            <a:srgbClr val="C00000"/>
                          </a:solidFill>
                          <a:latin typeface="Times New Roman"/>
                          <a:ea typeface="Calibri"/>
                          <a:cs typeface="Times New Roman"/>
                        </a:rPr>
                        <a:t>ცოცხალშობილი</a:t>
                      </a:r>
                      <a:r>
                        <a:rPr lang="en-US" sz="1600" b="1" kern="1200" dirty="0" smtClean="0">
                          <a:solidFill>
                            <a:srgbClr val="C00000"/>
                          </a:solidFill>
                          <a:latin typeface="Times New Roman"/>
                          <a:ea typeface="Calibri"/>
                          <a:cs typeface="Times New Roman"/>
                        </a:rPr>
                        <a:t> </a:t>
                      </a:r>
                      <a:endParaRPr lang="en-US" sz="1600" b="1" kern="1200" dirty="0">
                        <a:solidFill>
                          <a:srgbClr val="C00000"/>
                        </a:solidFill>
                        <a:latin typeface="Times New Roman"/>
                        <a:ea typeface="Calibri"/>
                        <a:cs typeface="Times New Roman"/>
                      </a:endParaRPr>
                    </a:p>
                  </a:txBody>
                  <a:tcPr marT="0" marB="0"/>
                </a:tc>
                <a:tc>
                  <a:txBody>
                    <a:bodyPr/>
                    <a:lstStyle/>
                    <a:p>
                      <a:r>
                        <a:rPr lang="en-US" sz="1600" b="1" kern="1200" dirty="0" smtClean="0">
                          <a:solidFill>
                            <a:srgbClr val="C00000"/>
                          </a:solidFill>
                          <a:latin typeface="Times New Roman"/>
                          <a:ea typeface="Calibri"/>
                          <a:cs typeface="Times New Roman"/>
                        </a:rPr>
                        <a:t>NTDs </a:t>
                      </a:r>
                    </a:p>
                    <a:p>
                      <a:endParaRPr lang="en-US" sz="1600" b="1" kern="1200" dirty="0" smtClean="0">
                        <a:solidFill>
                          <a:srgbClr val="FFFF00"/>
                        </a:solidFill>
                        <a:latin typeface="Times New Roman"/>
                        <a:ea typeface="Calibri"/>
                        <a:cs typeface="Times New Roman"/>
                      </a:endParaRPr>
                    </a:p>
                  </a:txBody>
                  <a:tcPr marT="0" marB="0"/>
                </a:tc>
                <a:tc>
                  <a:txBody>
                    <a:bodyPr/>
                    <a:lstStyle/>
                    <a:p>
                      <a:pPr marL="0" marR="0" algn="just">
                        <a:lnSpc>
                          <a:spcPct val="115000"/>
                        </a:lnSpc>
                        <a:spcBef>
                          <a:spcPts val="0"/>
                        </a:spcBef>
                        <a:spcAft>
                          <a:spcPts val="0"/>
                        </a:spcAft>
                      </a:pPr>
                      <a:r>
                        <a:rPr lang="ka-GE" sz="1600" b="1" kern="1200" dirty="0" smtClean="0">
                          <a:solidFill>
                            <a:srgbClr val="C00000"/>
                          </a:solidFill>
                          <a:latin typeface="Times New Roman"/>
                          <a:ea typeface="Calibri"/>
                          <a:cs typeface="Times New Roman"/>
                        </a:rPr>
                        <a:t>ცოცხალშობილი</a:t>
                      </a:r>
                      <a:r>
                        <a:rPr lang="en-US" sz="1600" b="1" kern="1200" dirty="0" smtClean="0">
                          <a:solidFill>
                            <a:srgbClr val="C00000"/>
                          </a:solidFill>
                          <a:latin typeface="Times New Roman"/>
                          <a:ea typeface="Calibri"/>
                          <a:cs typeface="Times New Roman"/>
                        </a:rPr>
                        <a:t> </a:t>
                      </a:r>
                      <a:endParaRPr lang="en-US" sz="1600" b="1" kern="1200" dirty="0">
                        <a:solidFill>
                          <a:srgbClr val="C00000"/>
                        </a:solidFill>
                        <a:latin typeface="Times New Roman"/>
                        <a:ea typeface="Calibri"/>
                        <a:cs typeface="Times New Roman"/>
                      </a:endParaRPr>
                    </a:p>
                  </a:txBody>
                  <a:tcPr marT="0" marB="0"/>
                </a:tc>
                <a:tc>
                  <a:txBody>
                    <a:bodyPr/>
                    <a:lstStyle/>
                    <a:p>
                      <a:r>
                        <a:rPr lang="en-US" sz="1600" b="1" kern="1200" dirty="0" smtClean="0">
                          <a:solidFill>
                            <a:srgbClr val="C00000"/>
                          </a:solidFill>
                          <a:latin typeface="Times New Roman"/>
                          <a:ea typeface="Calibri"/>
                          <a:cs typeface="Times New Roman"/>
                        </a:rPr>
                        <a:t>NTDs </a:t>
                      </a:r>
                    </a:p>
                    <a:p>
                      <a:endParaRPr lang="en-US" sz="1600" b="1" kern="1200" dirty="0" smtClean="0">
                        <a:solidFill>
                          <a:srgbClr val="FFFF00"/>
                        </a:solidFill>
                        <a:latin typeface="Times New Roman"/>
                        <a:ea typeface="Calibri"/>
                        <a:cs typeface="Times New Roman"/>
                      </a:endParaRPr>
                    </a:p>
                  </a:txBody>
                  <a:tcPr marT="0" marB="0"/>
                </a:tc>
              </a:tr>
              <a:tr h="361251">
                <a:tc>
                  <a:txBody>
                    <a:bodyPr/>
                    <a:lstStyle/>
                    <a:p>
                      <a:pPr marL="0" marR="0" algn="just">
                        <a:lnSpc>
                          <a:spcPct val="115000"/>
                        </a:lnSpc>
                        <a:spcBef>
                          <a:spcPts val="0"/>
                        </a:spcBef>
                        <a:spcAft>
                          <a:spcPts val="0"/>
                        </a:spcAft>
                      </a:pPr>
                      <a:r>
                        <a:rPr lang="ka-GE" sz="1600" dirty="0" smtClean="0">
                          <a:solidFill>
                            <a:srgbClr val="002060"/>
                          </a:solidFill>
                          <a:latin typeface="Times New Roman"/>
                          <a:ea typeface="Calibri"/>
                          <a:cs typeface="Times New Roman"/>
                        </a:rPr>
                        <a:t>თბილისი</a:t>
                      </a:r>
                      <a:endParaRPr lang="en-US" sz="1600" dirty="0">
                        <a:latin typeface="Calibri"/>
                        <a:ea typeface="Calibri"/>
                        <a:cs typeface="Times New Roman"/>
                      </a:endParaRPr>
                    </a:p>
                  </a:txBody>
                  <a:tcPr marT="0" marB="0"/>
                </a:tc>
                <a:tc>
                  <a:txBody>
                    <a:bodyPr/>
                    <a:lstStyle/>
                    <a:p>
                      <a:pPr marL="0" marR="0" algn="just">
                        <a:lnSpc>
                          <a:spcPct val="115000"/>
                        </a:lnSpc>
                        <a:spcBef>
                          <a:spcPts val="0"/>
                        </a:spcBef>
                        <a:spcAft>
                          <a:spcPts val="0"/>
                        </a:spcAft>
                      </a:pPr>
                      <a:r>
                        <a:rPr lang="en-US" sz="1600" dirty="0">
                          <a:solidFill>
                            <a:srgbClr val="002060"/>
                          </a:solidFill>
                          <a:latin typeface="Times New Roman"/>
                          <a:ea typeface="Calibri"/>
                          <a:cs typeface="Times New Roman"/>
                        </a:rPr>
                        <a:t>1702</a:t>
                      </a:r>
                      <a:endParaRPr lang="en-US" sz="1600" dirty="0">
                        <a:latin typeface="Calibri"/>
                        <a:ea typeface="Calibri"/>
                        <a:cs typeface="Times New Roman"/>
                      </a:endParaRPr>
                    </a:p>
                  </a:txBody>
                  <a:tcPr marT="0" marB="0"/>
                </a:tc>
                <a:tc>
                  <a:txBody>
                    <a:bodyPr/>
                    <a:lstStyle/>
                    <a:p>
                      <a:pPr marL="0" marR="0" algn="just">
                        <a:lnSpc>
                          <a:spcPct val="115000"/>
                        </a:lnSpc>
                        <a:spcBef>
                          <a:spcPts val="0"/>
                        </a:spcBef>
                        <a:spcAft>
                          <a:spcPts val="0"/>
                        </a:spcAft>
                      </a:pPr>
                      <a:r>
                        <a:rPr lang="en-US" sz="1600" dirty="0">
                          <a:solidFill>
                            <a:srgbClr val="002060"/>
                          </a:solidFill>
                          <a:latin typeface="Times New Roman"/>
                          <a:ea typeface="Calibri"/>
                          <a:cs typeface="Times New Roman"/>
                        </a:rPr>
                        <a:t>4</a:t>
                      </a:r>
                      <a:endParaRPr lang="en-US" sz="1600" dirty="0">
                        <a:latin typeface="Calibri"/>
                        <a:ea typeface="Calibri"/>
                        <a:cs typeface="Times New Roman"/>
                      </a:endParaRPr>
                    </a:p>
                  </a:txBody>
                  <a:tcPr marT="0" marB="0"/>
                </a:tc>
                <a:tc>
                  <a:txBody>
                    <a:bodyPr/>
                    <a:lstStyle/>
                    <a:p>
                      <a:pPr marL="0" marR="0">
                        <a:lnSpc>
                          <a:spcPct val="115000"/>
                        </a:lnSpc>
                        <a:spcBef>
                          <a:spcPts val="0"/>
                        </a:spcBef>
                        <a:spcAft>
                          <a:spcPts val="0"/>
                        </a:spcAft>
                      </a:pPr>
                      <a:r>
                        <a:rPr lang="ka-GE" sz="1600" kern="1200" dirty="0">
                          <a:solidFill>
                            <a:srgbClr val="002060"/>
                          </a:solidFill>
                          <a:latin typeface="Times New Roman"/>
                          <a:ea typeface="Calibri"/>
                          <a:cs typeface="Times New Roman"/>
                        </a:rPr>
                        <a:t>2175</a:t>
                      </a:r>
                      <a:endParaRPr lang="en-US" sz="1600" kern="1200" dirty="0">
                        <a:solidFill>
                          <a:srgbClr val="002060"/>
                        </a:solidFill>
                        <a:latin typeface="Times New Roman"/>
                        <a:ea typeface="Calibri"/>
                        <a:cs typeface="Times New Roman"/>
                      </a:endParaRPr>
                    </a:p>
                  </a:txBody>
                  <a:tcPr marT="0" marB="0"/>
                </a:tc>
                <a:tc>
                  <a:txBody>
                    <a:bodyPr/>
                    <a:lstStyle/>
                    <a:p>
                      <a:pPr marL="0" marR="0" algn="just">
                        <a:lnSpc>
                          <a:spcPct val="115000"/>
                        </a:lnSpc>
                        <a:spcBef>
                          <a:spcPts val="0"/>
                        </a:spcBef>
                        <a:spcAft>
                          <a:spcPts val="0"/>
                        </a:spcAft>
                      </a:pPr>
                      <a:r>
                        <a:rPr lang="ka-GE" sz="1600"/>
                        <a:t>3</a:t>
                      </a:r>
                      <a:endParaRPr lang="en-US" sz="1600">
                        <a:latin typeface="Calibri"/>
                        <a:ea typeface="Calibri"/>
                        <a:cs typeface="Times New Roman"/>
                      </a:endParaRPr>
                    </a:p>
                  </a:txBody>
                  <a:tcPr marT="0" marB="0"/>
                </a:tc>
                <a:tc>
                  <a:txBody>
                    <a:bodyPr/>
                    <a:lstStyle/>
                    <a:p>
                      <a:pPr marL="0" marR="0" algn="just">
                        <a:lnSpc>
                          <a:spcPct val="115000"/>
                        </a:lnSpc>
                        <a:spcBef>
                          <a:spcPts val="0"/>
                        </a:spcBef>
                        <a:spcAft>
                          <a:spcPts val="0"/>
                        </a:spcAft>
                      </a:pPr>
                      <a:r>
                        <a:rPr lang="ka-GE" sz="1600" dirty="0" smtClean="0">
                          <a:latin typeface="Calibri"/>
                          <a:ea typeface="Calibri"/>
                          <a:cs typeface="Times New Roman"/>
                        </a:rPr>
                        <a:t>3877</a:t>
                      </a:r>
                      <a:endParaRPr lang="en-US" sz="1600" dirty="0">
                        <a:latin typeface="Calibri"/>
                        <a:ea typeface="Calibri"/>
                        <a:cs typeface="Times New Roman"/>
                      </a:endParaRPr>
                    </a:p>
                  </a:txBody>
                  <a:tcPr marT="0" marB="0"/>
                </a:tc>
                <a:tc>
                  <a:txBody>
                    <a:bodyPr/>
                    <a:lstStyle/>
                    <a:p>
                      <a:pPr marL="0" marR="0" algn="just">
                        <a:lnSpc>
                          <a:spcPct val="115000"/>
                        </a:lnSpc>
                        <a:spcBef>
                          <a:spcPts val="0"/>
                        </a:spcBef>
                        <a:spcAft>
                          <a:spcPts val="0"/>
                        </a:spcAft>
                      </a:pPr>
                      <a:r>
                        <a:rPr lang="ka-GE" sz="1600" b="1" dirty="0" smtClean="0">
                          <a:solidFill>
                            <a:srgbClr val="C00000"/>
                          </a:solidFill>
                          <a:latin typeface="Calibri"/>
                          <a:ea typeface="Calibri"/>
                          <a:cs typeface="Times New Roman"/>
                        </a:rPr>
                        <a:t>7</a:t>
                      </a:r>
                      <a:endParaRPr lang="en-US" sz="1600" b="1" dirty="0">
                        <a:solidFill>
                          <a:srgbClr val="C00000"/>
                        </a:solidFill>
                        <a:latin typeface="Calibri"/>
                        <a:ea typeface="Calibri"/>
                        <a:cs typeface="Times New Roman"/>
                      </a:endParaRPr>
                    </a:p>
                  </a:txBody>
                  <a:tcPr marT="0" marB="0"/>
                </a:tc>
              </a:tr>
              <a:tr h="361251">
                <a:tc>
                  <a:txBody>
                    <a:bodyPr/>
                    <a:lstStyle/>
                    <a:p>
                      <a:pPr marL="0" marR="0" algn="just">
                        <a:lnSpc>
                          <a:spcPct val="115000"/>
                        </a:lnSpc>
                        <a:spcBef>
                          <a:spcPts val="0"/>
                        </a:spcBef>
                        <a:spcAft>
                          <a:spcPts val="0"/>
                        </a:spcAft>
                      </a:pPr>
                      <a:r>
                        <a:rPr lang="ka-GE" sz="1600" dirty="0" smtClean="0">
                          <a:solidFill>
                            <a:srgbClr val="002060"/>
                          </a:solidFill>
                          <a:latin typeface="Times New Roman"/>
                          <a:ea typeface="Calibri"/>
                          <a:cs typeface="Times New Roman"/>
                        </a:rPr>
                        <a:t>კახეთი</a:t>
                      </a:r>
                      <a:endParaRPr lang="en-US" sz="1600" dirty="0">
                        <a:latin typeface="Calibri"/>
                        <a:ea typeface="Calibri"/>
                        <a:cs typeface="Times New Roman"/>
                      </a:endParaRPr>
                    </a:p>
                  </a:txBody>
                  <a:tcPr marT="0" marB="0"/>
                </a:tc>
                <a:tc>
                  <a:txBody>
                    <a:bodyPr/>
                    <a:lstStyle/>
                    <a:p>
                      <a:pPr marL="0" marR="0" algn="just">
                        <a:lnSpc>
                          <a:spcPct val="115000"/>
                        </a:lnSpc>
                        <a:spcBef>
                          <a:spcPts val="0"/>
                        </a:spcBef>
                        <a:spcAft>
                          <a:spcPts val="0"/>
                        </a:spcAft>
                      </a:pPr>
                      <a:r>
                        <a:rPr lang="en-US" sz="1600">
                          <a:solidFill>
                            <a:srgbClr val="002060"/>
                          </a:solidFill>
                          <a:latin typeface="Times New Roman"/>
                          <a:ea typeface="Calibri"/>
                          <a:cs typeface="Times New Roman"/>
                        </a:rPr>
                        <a:t>323</a:t>
                      </a:r>
                      <a:endParaRPr lang="en-US" sz="1600">
                        <a:latin typeface="Calibri"/>
                        <a:ea typeface="Calibri"/>
                        <a:cs typeface="Times New Roman"/>
                      </a:endParaRPr>
                    </a:p>
                  </a:txBody>
                  <a:tcPr marT="0" marB="0"/>
                </a:tc>
                <a:tc>
                  <a:txBody>
                    <a:bodyPr/>
                    <a:lstStyle/>
                    <a:p>
                      <a:pPr marL="0" marR="0" algn="just">
                        <a:lnSpc>
                          <a:spcPct val="115000"/>
                        </a:lnSpc>
                        <a:spcBef>
                          <a:spcPts val="0"/>
                        </a:spcBef>
                        <a:spcAft>
                          <a:spcPts val="0"/>
                        </a:spcAft>
                      </a:pPr>
                      <a:r>
                        <a:rPr lang="en-US" sz="1600">
                          <a:solidFill>
                            <a:srgbClr val="002060"/>
                          </a:solidFill>
                          <a:latin typeface="Times New Roman"/>
                          <a:ea typeface="Calibri"/>
                          <a:cs typeface="Times New Roman"/>
                        </a:rPr>
                        <a:t>1</a:t>
                      </a:r>
                      <a:endParaRPr lang="en-US" sz="1600">
                        <a:latin typeface="Calibri"/>
                        <a:ea typeface="Calibri"/>
                        <a:cs typeface="Times New Roman"/>
                      </a:endParaRPr>
                    </a:p>
                  </a:txBody>
                  <a:tcPr marT="0" marB="0"/>
                </a:tc>
                <a:tc>
                  <a:txBody>
                    <a:bodyPr/>
                    <a:lstStyle/>
                    <a:p>
                      <a:pPr marL="0" marR="0">
                        <a:lnSpc>
                          <a:spcPct val="115000"/>
                        </a:lnSpc>
                        <a:spcBef>
                          <a:spcPts val="0"/>
                        </a:spcBef>
                        <a:spcAft>
                          <a:spcPts val="0"/>
                        </a:spcAft>
                      </a:pPr>
                      <a:r>
                        <a:rPr lang="ka-GE" sz="1600" kern="1200" dirty="0">
                          <a:solidFill>
                            <a:srgbClr val="002060"/>
                          </a:solidFill>
                          <a:latin typeface="Times New Roman"/>
                          <a:ea typeface="Calibri"/>
                          <a:cs typeface="Times New Roman"/>
                        </a:rPr>
                        <a:t>249 </a:t>
                      </a:r>
                      <a:endParaRPr lang="en-US" sz="1600" kern="1200" dirty="0">
                        <a:solidFill>
                          <a:srgbClr val="002060"/>
                        </a:solidFill>
                        <a:latin typeface="Times New Roman"/>
                        <a:ea typeface="Calibri"/>
                        <a:cs typeface="Times New Roman"/>
                      </a:endParaRPr>
                    </a:p>
                  </a:txBody>
                  <a:tcPr marT="0" marB="0"/>
                </a:tc>
                <a:tc>
                  <a:txBody>
                    <a:bodyPr/>
                    <a:lstStyle/>
                    <a:p>
                      <a:pPr marL="0" marR="0" algn="just">
                        <a:lnSpc>
                          <a:spcPct val="115000"/>
                        </a:lnSpc>
                        <a:spcBef>
                          <a:spcPts val="0"/>
                        </a:spcBef>
                        <a:spcAft>
                          <a:spcPts val="0"/>
                        </a:spcAft>
                      </a:pPr>
                      <a:r>
                        <a:rPr lang="ka-GE" sz="1600" dirty="0"/>
                        <a:t>1</a:t>
                      </a:r>
                      <a:endParaRPr lang="en-US" sz="1600" dirty="0">
                        <a:latin typeface="Calibri"/>
                        <a:ea typeface="Calibri"/>
                        <a:cs typeface="Times New Roman"/>
                      </a:endParaRPr>
                    </a:p>
                  </a:txBody>
                  <a:tcPr marT="0" marB="0"/>
                </a:tc>
                <a:tc>
                  <a:txBody>
                    <a:bodyPr/>
                    <a:lstStyle/>
                    <a:p>
                      <a:pPr marL="0" marR="0" algn="just">
                        <a:lnSpc>
                          <a:spcPct val="115000"/>
                        </a:lnSpc>
                        <a:spcBef>
                          <a:spcPts val="0"/>
                        </a:spcBef>
                        <a:spcAft>
                          <a:spcPts val="0"/>
                        </a:spcAft>
                      </a:pPr>
                      <a:r>
                        <a:rPr lang="ka-GE" sz="1600" dirty="0" smtClean="0">
                          <a:latin typeface="Calibri"/>
                          <a:ea typeface="Calibri"/>
                          <a:cs typeface="Times New Roman"/>
                        </a:rPr>
                        <a:t>572</a:t>
                      </a:r>
                      <a:endParaRPr lang="en-US" sz="1600" dirty="0">
                        <a:latin typeface="Calibri"/>
                        <a:ea typeface="Calibri"/>
                        <a:cs typeface="Times New Roman"/>
                      </a:endParaRPr>
                    </a:p>
                  </a:txBody>
                  <a:tcPr marT="0" marB="0"/>
                </a:tc>
                <a:tc>
                  <a:txBody>
                    <a:bodyPr/>
                    <a:lstStyle/>
                    <a:p>
                      <a:pPr marL="0" marR="0" algn="just">
                        <a:lnSpc>
                          <a:spcPct val="115000"/>
                        </a:lnSpc>
                        <a:spcBef>
                          <a:spcPts val="0"/>
                        </a:spcBef>
                        <a:spcAft>
                          <a:spcPts val="0"/>
                        </a:spcAft>
                      </a:pPr>
                      <a:r>
                        <a:rPr lang="ka-GE" sz="1600" b="1" dirty="0" smtClean="0">
                          <a:solidFill>
                            <a:srgbClr val="C00000"/>
                          </a:solidFill>
                          <a:latin typeface="Calibri"/>
                          <a:ea typeface="Calibri"/>
                          <a:cs typeface="Times New Roman"/>
                        </a:rPr>
                        <a:t>2</a:t>
                      </a:r>
                      <a:endParaRPr lang="en-US" sz="1600" b="1" dirty="0">
                        <a:solidFill>
                          <a:srgbClr val="C00000"/>
                        </a:solidFill>
                        <a:latin typeface="Calibri"/>
                        <a:ea typeface="Calibri"/>
                        <a:cs typeface="Times New Roman"/>
                      </a:endParaRPr>
                    </a:p>
                  </a:txBody>
                  <a:tcPr marT="0" marB="0"/>
                </a:tc>
              </a:tr>
              <a:tr h="361251">
                <a:tc>
                  <a:txBody>
                    <a:bodyPr/>
                    <a:lstStyle/>
                    <a:p>
                      <a:pPr marL="0" marR="0" algn="just">
                        <a:lnSpc>
                          <a:spcPct val="115000"/>
                        </a:lnSpc>
                        <a:spcBef>
                          <a:spcPts val="0"/>
                        </a:spcBef>
                        <a:spcAft>
                          <a:spcPts val="0"/>
                        </a:spcAft>
                      </a:pPr>
                      <a:r>
                        <a:rPr lang="ka-GE" sz="1600" dirty="0" smtClean="0">
                          <a:solidFill>
                            <a:srgbClr val="002060"/>
                          </a:solidFill>
                          <a:latin typeface="Times New Roman"/>
                          <a:ea typeface="Calibri"/>
                          <a:cs typeface="Times New Roman"/>
                        </a:rPr>
                        <a:t>აჭარა</a:t>
                      </a:r>
                      <a:endParaRPr lang="en-US" sz="1600" dirty="0">
                        <a:latin typeface="Calibri"/>
                        <a:ea typeface="Calibri"/>
                        <a:cs typeface="Times New Roman"/>
                      </a:endParaRPr>
                    </a:p>
                  </a:txBody>
                  <a:tcPr marT="0" marB="0"/>
                </a:tc>
                <a:tc>
                  <a:txBody>
                    <a:bodyPr/>
                    <a:lstStyle/>
                    <a:p>
                      <a:pPr marL="0" marR="0" algn="just">
                        <a:lnSpc>
                          <a:spcPct val="115000"/>
                        </a:lnSpc>
                        <a:spcBef>
                          <a:spcPts val="0"/>
                        </a:spcBef>
                        <a:spcAft>
                          <a:spcPts val="0"/>
                        </a:spcAft>
                      </a:pPr>
                      <a:r>
                        <a:rPr lang="en-US" sz="1600" dirty="0">
                          <a:solidFill>
                            <a:srgbClr val="002060"/>
                          </a:solidFill>
                          <a:latin typeface="Times New Roman"/>
                          <a:ea typeface="Calibri"/>
                          <a:cs typeface="Times New Roman"/>
                        </a:rPr>
                        <a:t>717</a:t>
                      </a:r>
                      <a:endParaRPr lang="en-US" sz="1600" dirty="0">
                        <a:latin typeface="Calibri"/>
                        <a:ea typeface="Calibri"/>
                        <a:cs typeface="Times New Roman"/>
                      </a:endParaRPr>
                    </a:p>
                  </a:txBody>
                  <a:tcPr marT="0" marB="0"/>
                </a:tc>
                <a:tc>
                  <a:txBody>
                    <a:bodyPr/>
                    <a:lstStyle/>
                    <a:p>
                      <a:pPr marL="0" marR="0" algn="just">
                        <a:lnSpc>
                          <a:spcPct val="115000"/>
                        </a:lnSpc>
                        <a:spcBef>
                          <a:spcPts val="0"/>
                        </a:spcBef>
                        <a:spcAft>
                          <a:spcPts val="0"/>
                        </a:spcAft>
                      </a:pPr>
                      <a:r>
                        <a:rPr lang="en-US" sz="1600" dirty="0">
                          <a:solidFill>
                            <a:srgbClr val="002060"/>
                          </a:solidFill>
                          <a:latin typeface="Times New Roman"/>
                          <a:ea typeface="Calibri"/>
                          <a:cs typeface="Times New Roman"/>
                        </a:rPr>
                        <a:t>2</a:t>
                      </a:r>
                      <a:endParaRPr lang="en-US" sz="1600" dirty="0">
                        <a:latin typeface="Calibri"/>
                        <a:ea typeface="Calibri"/>
                        <a:cs typeface="Times New Roman"/>
                      </a:endParaRPr>
                    </a:p>
                  </a:txBody>
                  <a:tcPr marT="0" marB="0"/>
                </a:tc>
                <a:tc>
                  <a:txBody>
                    <a:bodyPr/>
                    <a:lstStyle/>
                    <a:p>
                      <a:pPr marL="0" marR="0">
                        <a:lnSpc>
                          <a:spcPct val="115000"/>
                        </a:lnSpc>
                        <a:spcBef>
                          <a:spcPts val="0"/>
                        </a:spcBef>
                        <a:spcAft>
                          <a:spcPts val="0"/>
                        </a:spcAft>
                      </a:pPr>
                      <a:r>
                        <a:rPr lang="ka-GE" sz="1600" kern="1200" dirty="0">
                          <a:solidFill>
                            <a:srgbClr val="002060"/>
                          </a:solidFill>
                          <a:latin typeface="Times New Roman"/>
                          <a:ea typeface="Calibri"/>
                          <a:cs typeface="Times New Roman"/>
                        </a:rPr>
                        <a:t>356</a:t>
                      </a:r>
                      <a:endParaRPr lang="en-US" sz="1600" kern="1200" dirty="0">
                        <a:solidFill>
                          <a:srgbClr val="002060"/>
                        </a:solidFill>
                        <a:latin typeface="Times New Roman"/>
                        <a:ea typeface="Calibri"/>
                        <a:cs typeface="Times New Roman"/>
                      </a:endParaRPr>
                    </a:p>
                  </a:txBody>
                  <a:tcPr marT="0" marB="0"/>
                </a:tc>
                <a:tc>
                  <a:txBody>
                    <a:bodyPr/>
                    <a:lstStyle/>
                    <a:p>
                      <a:pPr marL="0" marR="0" algn="just">
                        <a:lnSpc>
                          <a:spcPct val="115000"/>
                        </a:lnSpc>
                        <a:spcBef>
                          <a:spcPts val="0"/>
                        </a:spcBef>
                        <a:spcAft>
                          <a:spcPts val="0"/>
                        </a:spcAft>
                      </a:pPr>
                      <a:r>
                        <a:rPr lang="en-US" sz="1600" dirty="0" smtClean="0"/>
                        <a:t>3</a:t>
                      </a:r>
                      <a:endParaRPr lang="en-US" sz="1600" dirty="0">
                        <a:latin typeface="Calibri"/>
                        <a:ea typeface="Calibri"/>
                        <a:cs typeface="Times New Roman"/>
                      </a:endParaRPr>
                    </a:p>
                  </a:txBody>
                  <a:tcPr marT="0" marB="0"/>
                </a:tc>
                <a:tc>
                  <a:txBody>
                    <a:bodyPr/>
                    <a:lstStyle/>
                    <a:p>
                      <a:pPr marL="0" marR="0" algn="just">
                        <a:lnSpc>
                          <a:spcPct val="115000"/>
                        </a:lnSpc>
                        <a:spcBef>
                          <a:spcPts val="0"/>
                        </a:spcBef>
                        <a:spcAft>
                          <a:spcPts val="0"/>
                        </a:spcAft>
                      </a:pPr>
                      <a:r>
                        <a:rPr lang="ka-GE" sz="1600" dirty="0" smtClean="0">
                          <a:latin typeface="Calibri"/>
                          <a:ea typeface="Calibri"/>
                          <a:cs typeface="Times New Roman"/>
                        </a:rPr>
                        <a:t>1073</a:t>
                      </a:r>
                      <a:endParaRPr lang="en-US" sz="1600" dirty="0">
                        <a:latin typeface="Calibri"/>
                        <a:ea typeface="Calibri"/>
                        <a:cs typeface="Times New Roman"/>
                      </a:endParaRPr>
                    </a:p>
                  </a:txBody>
                  <a:tcPr marT="0" marB="0"/>
                </a:tc>
                <a:tc>
                  <a:txBody>
                    <a:bodyPr/>
                    <a:lstStyle/>
                    <a:p>
                      <a:pPr marL="0" marR="0" algn="just">
                        <a:lnSpc>
                          <a:spcPct val="115000"/>
                        </a:lnSpc>
                        <a:spcBef>
                          <a:spcPts val="0"/>
                        </a:spcBef>
                        <a:spcAft>
                          <a:spcPts val="0"/>
                        </a:spcAft>
                      </a:pPr>
                      <a:r>
                        <a:rPr lang="ka-GE" sz="1600" b="1" dirty="0" smtClean="0">
                          <a:solidFill>
                            <a:srgbClr val="C00000"/>
                          </a:solidFill>
                          <a:latin typeface="Calibri"/>
                          <a:ea typeface="Calibri"/>
                          <a:cs typeface="Times New Roman"/>
                        </a:rPr>
                        <a:t>5</a:t>
                      </a:r>
                      <a:endParaRPr lang="en-US" sz="1600" b="1" dirty="0">
                        <a:solidFill>
                          <a:srgbClr val="C00000"/>
                        </a:solidFill>
                        <a:latin typeface="Calibri"/>
                        <a:ea typeface="Calibri"/>
                        <a:cs typeface="Times New Roman"/>
                      </a:endParaRPr>
                    </a:p>
                  </a:txBody>
                  <a:tcPr marT="0" marB="0"/>
                </a:tc>
              </a:tr>
              <a:tr h="375602">
                <a:tc>
                  <a:txBody>
                    <a:bodyPr/>
                    <a:lstStyle/>
                    <a:p>
                      <a:pPr marL="0" marR="0" algn="just">
                        <a:lnSpc>
                          <a:spcPct val="115000"/>
                        </a:lnSpc>
                        <a:spcBef>
                          <a:spcPts val="0"/>
                        </a:spcBef>
                        <a:spcAft>
                          <a:spcPts val="0"/>
                        </a:spcAft>
                      </a:pPr>
                      <a:r>
                        <a:rPr lang="ka-GE" sz="1600" dirty="0" smtClean="0">
                          <a:solidFill>
                            <a:srgbClr val="002060"/>
                          </a:solidFill>
                          <a:latin typeface="Times New Roman"/>
                          <a:ea typeface="Calibri"/>
                          <a:cs typeface="Times New Roman"/>
                        </a:rPr>
                        <a:t>სამეგრელო</a:t>
                      </a:r>
                      <a:endParaRPr lang="en-US" sz="1600" dirty="0">
                        <a:latin typeface="Calibri"/>
                        <a:ea typeface="Calibri"/>
                        <a:cs typeface="Times New Roman"/>
                      </a:endParaRPr>
                    </a:p>
                  </a:txBody>
                  <a:tcPr marT="0" marB="0"/>
                </a:tc>
                <a:tc>
                  <a:txBody>
                    <a:bodyPr/>
                    <a:lstStyle/>
                    <a:p>
                      <a:pPr marL="0" marR="0" algn="just">
                        <a:lnSpc>
                          <a:spcPct val="115000"/>
                        </a:lnSpc>
                        <a:spcBef>
                          <a:spcPts val="0"/>
                        </a:spcBef>
                        <a:spcAft>
                          <a:spcPts val="0"/>
                        </a:spcAft>
                      </a:pPr>
                      <a:r>
                        <a:rPr lang="en-US" sz="1600" dirty="0">
                          <a:solidFill>
                            <a:srgbClr val="002060"/>
                          </a:solidFill>
                          <a:latin typeface="Times New Roman"/>
                          <a:ea typeface="Calibri"/>
                          <a:cs typeface="Times New Roman"/>
                        </a:rPr>
                        <a:t>168</a:t>
                      </a:r>
                      <a:endParaRPr lang="en-US" sz="1600" dirty="0">
                        <a:latin typeface="Calibri"/>
                        <a:ea typeface="Calibri"/>
                        <a:cs typeface="Times New Roman"/>
                      </a:endParaRPr>
                    </a:p>
                  </a:txBody>
                  <a:tcPr marT="0" marB="0"/>
                </a:tc>
                <a:tc>
                  <a:txBody>
                    <a:bodyPr/>
                    <a:lstStyle/>
                    <a:p>
                      <a:pPr marL="0" marR="0" algn="just">
                        <a:lnSpc>
                          <a:spcPct val="115000"/>
                        </a:lnSpc>
                        <a:spcBef>
                          <a:spcPts val="0"/>
                        </a:spcBef>
                        <a:spcAft>
                          <a:spcPts val="0"/>
                        </a:spcAft>
                      </a:pPr>
                      <a:r>
                        <a:rPr lang="en-US" sz="1600" dirty="0">
                          <a:solidFill>
                            <a:srgbClr val="002060"/>
                          </a:solidFill>
                          <a:latin typeface="Times New Roman"/>
                          <a:ea typeface="Calibri"/>
                          <a:cs typeface="Times New Roman"/>
                        </a:rPr>
                        <a:t>1</a:t>
                      </a:r>
                      <a:endParaRPr lang="en-US" sz="1600" dirty="0">
                        <a:latin typeface="Calibri"/>
                        <a:ea typeface="Calibri"/>
                        <a:cs typeface="Times New Roman"/>
                      </a:endParaRPr>
                    </a:p>
                  </a:txBody>
                  <a:tcPr marT="0" marB="0"/>
                </a:tc>
                <a:tc>
                  <a:txBody>
                    <a:bodyPr/>
                    <a:lstStyle/>
                    <a:p>
                      <a:pPr marL="0" marR="0">
                        <a:lnSpc>
                          <a:spcPct val="115000"/>
                        </a:lnSpc>
                        <a:spcBef>
                          <a:spcPts val="0"/>
                        </a:spcBef>
                        <a:spcAft>
                          <a:spcPts val="0"/>
                        </a:spcAft>
                      </a:pPr>
                      <a:r>
                        <a:rPr lang="ka-GE" sz="1600" kern="1200" dirty="0">
                          <a:solidFill>
                            <a:srgbClr val="002060"/>
                          </a:solidFill>
                          <a:latin typeface="Times New Roman"/>
                          <a:ea typeface="Calibri"/>
                          <a:cs typeface="Times New Roman"/>
                        </a:rPr>
                        <a:t>189 </a:t>
                      </a:r>
                      <a:endParaRPr lang="en-US" sz="1600" kern="1200" dirty="0">
                        <a:solidFill>
                          <a:srgbClr val="002060"/>
                        </a:solidFill>
                        <a:latin typeface="Times New Roman"/>
                        <a:ea typeface="Calibri"/>
                        <a:cs typeface="Times New Roman"/>
                      </a:endParaRPr>
                    </a:p>
                  </a:txBody>
                  <a:tcPr marT="0" marB="0"/>
                </a:tc>
                <a:tc>
                  <a:txBody>
                    <a:bodyPr/>
                    <a:lstStyle/>
                    <a:p>
                      <a:pPr marL="0" marR="0" algn="just">
                        <a:lnSpc>
                          <a:spcPct val="115000"/>
                        </a:lnSpc>
                        <a:spcBef>
                          <a:spcPts val="0"/>
                        </a:spcBef>
                        <a:spcAft>
                          <a:spcPts val="0"/>
                        </a:spcAft>
                      </a:pPr>
                      <a:r>
                        <a:rPr lang="ka-GE" sz="1600" dirty="0"/>
                        <a:t>1</a:t>
                      </a:r>
                      <a:endParaRPr lang="en-US" sz="1600" dirty="0">
                        <a:latin typeface="Calibri"/>
                        <a:ea typeface="Calibri"/>
                        <a:cs typeface="Times New Roman"/>
                      </a:endParaRPr>
                    </a:p>
                  </a:txBody>
                  <a:tcPr marT="0" marB="0"/>
                </a:tc>
                <a:tc>
                  <a:txBody>
                    <a:bodyPr/>
                    <a:lstStyle/>
                    <a:p>
                      <a:pPr marL="0" marR="0" algn="just">
                        <a:lnSpc>
                          <a:spcPct val="115000"/>
                        </a:lnSpc>
                        <a:spcBef>
                          <a:spcPts val="0"/>
                        </a:spcBef>
                        <a:spcAft>
                          <a:spcPts val="0"/>
                        </a:spcAft>
                      </a:pPr>
                      <a:r>
                        <a:rPr lang="ka-GE" sz="1600" dirty="0" smtClean="0">
                          <a:latin typeface="Calibri"/>
                          <a:ea typeface="Calibri"/>
                          <a:cs typeface="Times New Roman"/>
                        </a:rPr>
                        <a:t>357</a:t>
                      </a:r>
                      <a:endParaRPr lang="en-US" sz="1600" dirty="0">
                        <a:latin typeface="Calibri"/>
                        <a:ea typeface="Calibri"/>
                        <a:cs typeface="Times New Roman"/>
                      </a:endParaRPr>
                    </a:p>
                  </a:txBody>
                  <a:tcPr marT="0" marB="0"/>
                </a:tc>
                <a:tc>
                  <a:txBody>
                    <a:bodyPr/>
                    <a:lstStyle/>
                    <a:p>
                      <a:pPr marL="0" marR="0" algn="just">
                        <a:lnSpc>
                          <a:spcPct val="115000"/>
                        </a:lnSpc>
                        <a:spcBef>
                          <a:spcPts val="0"/>
                        </a:spcBef>
                        <a:spcAft>
                          <a:spcPts val="0"/>
                        </a:spcAft>
                      </a:pPr>
                      <a:r>
                        <a:rPr lang="ka-GE" sz="1600" b="1" dirty="0" smtClean="0">
                          <a:solidFill>
                            <a:srgbClr val="C00000"/>
                          </a:solidFill>
                          <a:latin typeface="Calibri"/>
                          <a:ea typeface="Calibri"/>
                          <a:cs typeface="Times New Roman"/>
                        </a:rPr>
                        <a:t>2</a:t>
                      </a:r>
                      <a:endParaRPr lang="en-US" sz="1600" b="1" dirty="0">
                        <a:solidFill>
                          <a:srgbClr val="C00000"/>
                        </a:solidFill>
                        <a:latin typeface="Calibri"/>
                        <a:ea typeface="Calibri"/>
                        <a:cs typeface="Times New Roman"/>
                      </a:endParaRPr>
                    </a:p>
                  </a:txBody>
                  <a:tcPr marT="0" marB="0"/>
                </a:tc>
              </a:tr>
              <a:tr h="491841">
                <a:tc>
                  <a:txBody>
                    <a:bodyPr/>
                    <a:lstStyle/>
                    <a:p>
                      <a:pPr marL="0" marR="0" algn="just">
                        <a:lnSpc>
                          <a:spcPct val="115000"/>
                        </a:lnSpc>
                        <a:spcBef>
                          <a:spcPts val="0"/>
                        </a:spcBef>
                        <a:spcAft>
                          <a:spcPts val="0"/>
                        </a:spcAft>
                      </a:pPr>
                      <a:r>
                        <a:rPr lang="ka-GE" sz="1600" dirty="0" smtClean="0">
                          <a:solidFill>
                            <a:srgbClr val="002060"/>
                          </a:solidFill>
                          <a:latin typeface="Times New Roman"/>
                          <a:ea typeface="Calibri"/>
                          <a:cs typeface="Times New Roman"/>
                        </a:rPr>
                        <a:t>სულ</a:t>
                      </a:r>
                      <a:endParaRPr lang="en-US" sz="1600" dirty="0">
                        <a:latin typeface="Calibri"/>
                        <a:ea typeface="Calibri"/>
                        <a:cs typeface="Times New Roman"/>
                      </a:endParaRPr>
                    </a:p>
                  </a:txBody>
                  <a:tcPr marT="0" marB="0"/>
                </a:tc>
                <a:tc>
                  <a:txBody>
                    <a:bodyPr/>
                    <a:lstStyle/>
                    <a:p>
                      <a:pPr marL="0" marR="0" algn="just">
                        <a:lnSpc>
                          <a:spcPct val="115000"/>
                        </a:lnSpc>
                        <a:spcBef>
                          <a:spcPts val="0"/>
                        </a:spcBef>
                        <a:spcAft>
                          <a:spcPts val="0"/>
                        </a:spcAft>
                      </a:pPr>
                      <a:r>
                        <a:rPr lang="en-US" sz="1600" b="1" dirty="0">
                          <a:solidFill>
                            <a:srgbClr val="002060"/>
                          </a:solidFill>
                          <a:latin typeface="Times New Roman"/>
                          <a:ea typeface="Calibri"/>
                          <a:cs typeface="Times New Roman"/>
                        </a:rPr>
                        <a:t>2910</a:t>
                      </a:r>
                      <a:endParaRPr lang="en-US" sz="1600" dirty="0">
                        <a:latin typeface="Calibri"/>
                        <a:ea typeface="Calibri"/>
                        <a:cs typeface="Times New Roman"/>
                      </a:endParaRPr>
                    </a:p>
                  </a:txBody>
                  <a:tcPr marT="0" marB="0"/>
                </a:tc>
                <a:tc>
                  <a:txBody>
                    <a:bodyPr/>
                    <a:lstStyle/>
                    <a:p>
                      <a:pPr marL="0" marR="0" algn="just">
                        <a:lnSpc>
                          <a:spcPct val="115000"/>
                        </a:lnSpc>
                        <a:spcBef>
                          <a:spcPts val="0"/>
                        </a:spcBef>
                        <a:spcAft>
                          <a:spcPts val="0"/>
                        </a:spcAft>
                      </a:pPr>
                      <a:r>
                        <a:rPr lang="en-US" sz="1600" b="1" dirty="0">
                          <a:solidFill>
                            <a:srgbClr val="002060"/>
                          </a:solidFill>
                          <a:latin typeface="Times New Roman"/>
                          <a:ea typeface="Calibri"/>
                          <a:cs typeface="Times New Roman"/>
                        </a:rPr>
                        <a:t>8</a:t>
                      </a:r>
                      <a:endParaRPr lang="en-US" sz="1600" dirty="0">
                        <a:latin typeface="Calibri"/>
                        <a:ea typeface="Calibri"/>
                        <a:cs typeface="Times New Roman"/>
                      </a:endParaRPr>
                    </a:p>
                  </a:txBody>
                  <a:tcPr marT="0" marB="0"/>
                </a:tc>
                <a:tc>
                  <a:txBody>
                    <a:bodyPr/>
                    <a:lstStyle/>
                    <a:p>
                      <a:pPr marL="0" marR="0">
                        <a:lnSpc>
                          <a:spcPct val="115000"/>
                        </a:lnSpc>
                        <a:spcBef>
                          <a:spcPts val="0"/>
                        </a:spcBef>
                        <a:spcAft>
                          <a:spcPts val="0"/>
                        </a:spcAft>
                      </a:pPr>
                      <a:r>
                        <a:rPr lang="ka-GE" sz="1600" b="1" kern="1200" dirty="0">
                          <a:solidFill>
                            <a:srgbClr val="002060"/>
                          </a:solidFill>
                          <a:latin typeface="Times New Roman"/>
                          <a:ea typeface="Calibri"/>
                          <a:cs typeface="Times New Roman"/>
                        </a:rPr>
                        <a:t>2969 </a:t>
                      </a:r>
                      <a:endParaRPr lang="en-US" sz="1600" b="1" kern="1200" dirty="0">
                        <a:solidFill>
                          <a:srgbClr val="002060"/>
                        </a:solidFill>
                        <a:latin typeface="Times New Roman"/>
                        <a:ea typeface="Calibri"/>
                        <a:cs typeface="Times New Roman"/>
                      </a:endParaRPr>
                    </a:p>
                  </a:txBody>
                  <a:tcPr marT="0" marB="0"/>
                </a:tc>
                <a:tc>
                  <a:txBody>
                    <a:bodyPr/>
                    <a:lstStyle/>
                    <a:p>
                      <a:pPr marL="0" marR="0" algn="just">
                        <a:lnSpc>
                          <a:spcPct val="115000"/>
                        </a:lnSpc>
                        <a:spcBef>
                          <a:spcPts val="0"/>
                        </a:spcBef>
                        <a:spcAft>
                          <a:spcPts val="0"/>
                        </a:spcAft>
                      </a:pPr>
                      <a:r>
                        <a:rPr lang="en-US" sz="1600" b="1" dirty="0" smtClean="0"/>
                        <a:t>8</a:t>
                      </a:r>
                      <a:endParaRPr lang="en-US" sz="1600" b="1" dirty="0">
                        <a:latin typeface="Calibri"/>
                        <a:ea typeface="Calibri"/>
                        <a:cs typeface="Times New Roman"/>
                      </a:endParaRPr>
                    </a:p>
                  </a:txBody>
                  <a:tcPr marT="0" marB="0"/>
                </a:tc>
                <a:tc>
                  <a:txBody>
                    <a:bodyPr/>
                    <a:lstStyle/>
                    <a:p>
                      <a:pPr marL="0" marR="0" indent="0" algn="just" defTabSz="914400" rtl="0" eaLnBrk="1" fontAlgn="auto" latinLnBrk="0" hangingPunct="1">
                        <a:lnSpc>
                          <a:spcPct val="115000"/>
                        </a:lnSpc>
                        <a:spcBef>
                          <a:spcPts val="0"/>
                        </a:spcBef>
                        <a:spcAft>
                          <a:spcPts val="0"/>
                        </a:spcAft>
                        <a:buClrTx/>
                        <a:buSzTx/>
                        <a:buFontTx/>
                        <a:buNone/>
                        <a:tabLst/>
                        <a:defRPr/>
                      </a:pPr>
                      <a:r>
                        <a:rPr lang="en-US" sz="1600" kern="1200" dirty="0" smtClean="0"/>
                        <a:t>5879</a:t>
                      </a:r>
                      <a:endParaRPr lang="en-US" sz="1600" kern="1200" dirty="0" smtClean="0">
                        <a:solidFill>
                          <a:schemeClr val="dk1"/>
                        </a:solidFill>
                        <a:latin typeface="+mn-lt"/>
                        <a:ea typeface="Calibri"/>
                        <a:cs typeface="Times New Roman"/>
                      </a:endParaRPr>
                    </a:p>
                  </a:txBody>
                  <a:tcPr marT="0" marB="0"/>
                </a:tc>
                <a:tc>
                  <a:txBody>
                    <a:bodyPr/>
                    <a:lstStyle/>
                    <a:p>
                      <a:pPr marL="0" marR="0" algn="just">
                        <a:lnSpc>
                          <a:spcPct val="115000"/>
                        </a:lnSpc>
                        <a:spcBef>
                          <a:spcPts val="0"/>
                        </a:spcBef>
                        <a:spcAft>
                          <a:spcPts val="0"/>
                        </a:spcAft>
                      </a:pPr>
                      <a:r>
                        <a:rPr lang="ka-GE" sz="1600" b="1" dirty="0" smtClean="0">
                          <a:solidFill>
                            <a:srgbClr val="C00000"/>
                          </a:solidFill>
                          <a:latin typeface="Calibri"/>
                          <a:ea typeface="Calibri"/>
                          <a:cs typeface="Times New Roman"/>
                        </a:rPr>
                        <a:t>16</a:t>
                      </a:r>
                      <a:endParaRPr lang="en-US" sz="1600" b="1" dirty="0">
                        <a:solidFill>
                          <a:srgbClr val="C00000"/>
                        </a:solidFill>
                        <a:latin typeface="Calibri"/>
                        <a:ea typeface="Calibri"/>
                        <a:cs typeface="Times New Roman"/>
                      </a:endParaRPr>
                    </a:p>
                  </a:txBody>
                  <a:tcPr marT="0" marB="0"/>
                </a:tc>
              </a:tr>
            </a:tbl>
          </a:graphicData>
        </a:graphic>
      </p:graphicFrame>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941</TotalTime>
  <Words>1492</Words>
  <Application>Microsoft Office PowerPoint</Application>
  <PresentationFormat>Widescreen</PresentationFormat>
  <Paragraphs>417</Paragraphs>
  <Slides>18</Slides>
  <Notes>4</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18</vt:i4>
      </vt:variant>
    </vt:vector>
  </HeadingPairs>
  <TitlesOfParts>
    <vt:vector size="25" baseType="lpstr">
      <vt:lpstr>Arial</vt:lpstr>
      <vt:lpstr>Calibri</vt:lpstr>
      <vt:lpstr>Calibri Light</vt:lpstr>
      <vt:lpstr>Helvetica-Narrow</vt:lpstr>
      <vt:lpstr>Sylfaen</vt:lpstr>
      <vt:lpstr>Times New Roman</vt:lpstr>
      <vt:lpstr>Office Theme</vt:lpstr>
      <vt:lpstr>  „მიკრონუტრიენტთა დეფიციტის ზედამხედველობის გაძლიერება საქართველოში”   კოლაბორაციული პროექტი / CDC აშშ – NCDC საქართველო (2015-2017)  </vt:lpstr>
      <vt:lpstr>PowerPoint Presentation</vt:lpstr>
      <vt:lpstr>„მიკრონუტრიენტთა დეფიციტის ზედამხედველობის გაძლიერება საქართველოში”   კოლაბორაციული პროექტი / CDC აშშ – NCDC საქართველო</vt:lpstr>
      <vt:lpstr>PowerPoint Presentation</vt:lpstr>
      <vt:lpstr>PowerPoint Presentation</vt:lpstr>
      <vt:lpstr>PowerPoint Presentation</vt:lpstr>
      <vt:lpstr>„მიკრონუტრიენტთა დეფიციტის ზედამხედველობის გაძლიერება საქართველოში”   კოლაბორაციული პროექტი / CDC აშშ – NCDC საქართველო</vt:lpstr>
      <vt:lpstr>PowerPoint Presentation</vt:lpstr>
      <vt:lpstr>PowerPoint Presentation</vt:lpstr>
      <vt:lpstr>WHO -ს გაიდლაინების მიხედვით მაჩვენებელი მაღალია, როდესაც 1000 ცოცხალშობილზე იგი 0.5 -აღემატება.</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Ana Aslanikashvili</dc:creator>
  <cp:lastModifiedBy>Amiran Gamkrelidze</cp:lastModifiedBy>
  <cp:revision>179</cp:revision>
  <cp:lastPrinted>2017-07-27T15:16:40Z</cp:lastPrinted>
  <dcterms:created xsi:type="dcterms:W3CDTF">2017-07-25T09:25:12Z</dcterms:created>
  <dcterms:modified xsi:type="dcterms:W3CDTF">2017-10-13T15:55:32Z</dcterms:modified>
</cp:coreProperties>
</file>