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56" r:id="rId2"/>
    <p:sldId id="463" r:id="rId3"/>
    <p:sldId id="430" r:id="rId4"/>
    <p:sldId id="382" r:id="rId5"/>
    <p:sldId id="427" r:id="rId6"/>
    <p:sldId id="424" r:id="rId7"/>
    <p:sldId id="423" r:id="rId8"/>
    <p:sldId id="428" r:id="rId9"/>
    <p:sldId id="435" r:id="rId10"/>
    <p:sldId id="439" r:id="rId11"/>
    <p:sldId id="367" r:id="rId12"/>
    <p:sldId id="354" r:id="rId13"/>
    <p:sldId id="431" r:id="rId14"/>
    <p:sldId id="464" r:id="rId15"/>
    <p:sldId id="467" r:id="rId16"/>
    <p:sldId id="468" r:id="rId17"/>
    <p:sldId id="470" r:id="rId18"/>
    <p:sldId id="471" r:id="rId19"/>
    <p:sldId id="472" r:id="rId20"/>
    <p:sldId id="469" r:id="rId21"/>
    <p:sldId id="488" r:id="rId22"/>
    <p:sldId id="489" r:id="rId23"/>
    <p:sldId id="474" r:id="rId24"/>
    <p:sldId id="475" r:id="rId25"/>
    <p:sldId id="476" r:id="rId26"/>
    <p:sldId id="477" r:id="rId27"/>
    <p:sldId id="478" r:id="rId28"/>
    <p:sldId id="479" r:id="rId29"/>
    <p:sldId id="481" r:id="rId30"/>
    <p:sldId id="482" r:id="rId31"/>
    <p:sldId id="483" r:id="rId32"/>
    <p:sldId id="368" r:id="rId33"/>
    <p:sldId id="484" r:id="rId34"/>
    <p:sldId id="485" r:id="rId35"/>
    <p:sldId id="486" r:id="rId36"/>
    <p:sldId id="487" r:id="rId37"/>
    <p:sldId id="490" r:id="rId38"/>
  </p:sldIdLst>
  <p:sldSz cx="9144000" cy="6858000" type="screen4x3"/>
  <p:notesSz cx="6669088" cy="97536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it-IT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3399FF"/>
    <a:srgbClr val="00279F"/>
    <a:srgbClr val="FF9999"/>
    <a:srgbClr val="FF9933"/>
    <a:srgbClr val="3366FF"/>
    <a:srgbClr val="996633"/>
    <a:srgbClr val="6666FF"/>
    <a:srgbClr val="C8FEC8"/>
    <a:srgbClr val="FCF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618" autoAdjust="0"/>
  </p:normalViewPr>
  <p:slideViewPr>
    <p:cSldViewPr>
      <p:cViewPr varScale="1">
        <p:scale>
          <a:sx n="107" d="100"/>
          <a:sy n="107" d="100"/>
        </p:scale>
        <p:origin x="11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31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128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527" y="4647891"/>
            <a:ext cx="4890035" cy="43437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77" tIns="44444" rIns="90477" bIns="444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1843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57275" y="844550"/>
            <a:ext cx="4554538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131468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/>
          <a:lstStyle/>
          <a:p>
            <a:fld id="{D33FE29A-2075-4F54-983D-027A6AC6AE72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324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/>
          <a:lstStyle/>
          <a:p>
            <a:fld id="{D33FE29A-2075-4F54-983D-027A6AC6AE72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324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264227"/>
            <a:ext cx="2889938" cy="4876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EE57A5-5B8B-4102-8994-23A8346031E7}" type="slidenum">
              <a:rPr lang="it-IT" altLang="it-IT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it-IT" altLang="it-IT" smtClean="0">
              <a:latin typeface="Arial" charset="0"/>
            </a:endParaRPr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777487" y="9263658"/>
            <a:ext cx="2890042" cy="48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E3CBE4F-6D21-42D9-988C-8A0858372A2E}" type="slidenum">
              <a:rPr lang="it-IT" altLang="it-IT" sz="1200">
                <a:ea typeface="Microsoft YaHei" pitchFamily="34" charset="-122"/>
              </a:rPr>
              <a:pPr algn="r"/>
              <a:t>33</a:t>
            </a:fld>
            <a:endParaRPr lang="it-IT" altLang="it-IT" sz="1200">
              <a:ea typeface="Microsoft YaHei" pitchFamily="34" charset="-122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 txBox="1">
            <a:spLocks noGrp="1" noChangeArrowheads="1"/>
          </p:cNvSpPr>
          <p:nvPr/>
        </p:nvSpPr>
        <p:spPr bwMode="auto">
          <a:xfrm>
            <a:off x="3777487" y="9263658"/>
            <a:ext cx="2890042" cy="48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0C0B441-0D51-4AD0-9EAA-E1FADD262F24}" type="slidenum">
              <a:rPr lang="it-IT" altLang="it-IT">
                <a:latin typeface="Calibri" pitchFamily="34" charset="0"/>
              </a:rPr>
              <a:pPr algn="r" eaLnBrk="1" hangingPunct="1">
                <a:spcBef>
                  <a:spcPct val="0"/>
                </a:spcBef>
              </a:pPr>
              <a:t>35</a:t>
            </a:fld>
            <a:endParaRPr lang="it-IT" altLang="it-IT">
              <a:latin typeface="Calibri" pitchFamily="34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31838"/>
            <a:ext cx="4870450" cy="3654425"/>
          </a:xfrm>
          <a:solidFill>
            <a:srgbClr val="FFFFFF"/>
          </a:solidFill>
          <a:ln/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67532" y="4632610"/>
            <a:ext cx="5329344" cy="44796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365125" indent="-365125" eaLnBrk="1" hangingPunct="1">
              <a:lnSpc>
                <a:spcPct val="80000"/>
              </a:lnSpc>
              <a:spcBef>
                <a:spcPct val="0"/>
              </a:spcBef>
            </a:pPr>
            <a:endParaRPr lang="it-IT" smtClean="0">
              <a:solidFill>
                <a:schemeClr val="bg1"/>
              </a:solidFill>
            </a:endParaRPr>
          </a:p>
        </p:txBody>
      </p:sp>
      <p:sp>
        <p:nvSpPr>
          <p:cNvPr id="25604" name="Segnaposto numero diapositiva 3"/>
          <p:cNvSpPr txBox="1">
            <a:spLocks noGrp="1"/>
          </p:cNvSpPr>
          <p:nvPr/>
        </p:nvSpPr>
        <p:spPr bwMode="auto">
          <a:xfrm>
            <a:off x="3777607" y="9264227"/>
            <a:ext cx="2889938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eaLnBrk="1" hangingPunct="1"/>
            <a:fld id="{056A439E-F4C7-4801-B92E-8FD1A1B8F51C}" type="slidenum">
              <a:rPr lang="en-GB" sz="1200">
                <a:latin typeface="Times New Roman" pitchFamily="18" charset="0"/>
              </a:rPr>
              <a:pPr algn="r" eaLnBrk="1" hangingPunct="1"/>
              <a:t>2</a:t>
            </a:fld>
            <a:endParaRPr lang="en-GB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/>
          <p:cNvSpPr txBox="1">
            <a:spLocks noGrp="1" noChangeArrowheads="1"/>
          </p:cNvSpPr>
          <p:nvPr/>
        </p:nvSpPr>
        <p:spPr bwMode="auto">
          <a:xfrm>
            <a:off x="3777487" y="9263658"/>
            <a:ext cx="2890042" cy="48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78CF3FE-D89B-413B-A1AE-EAE015AD8641}" type="slidenum">
              <a:rPr lang="it-IT" altLang="it-IT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pPr algn="r" eaLnBrk="1" hangingPunct="1">
                <a:spcBef>
                  <a:spcPct val="0"/>
                </a:spcBef>
              </a:pPr>
              <a:t>36</a:t>
            </a:fld>
            <a:endParaRPr lang="it-IT" altLang="it-IT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7" name="Text Box 1"/>
          <p:cNvSpPr txBox="1">
            <a:spLocks noChangeArrowheads="1"/>
          </p:cNvSpPr>
          <p:nvPr/>
        </p:nvSpPr>
        <p:spPr bwMode="auto">
          <a:xfrm>
            <a:off x="3777487" y="9263658"/>
            <a:ext cx="2885363" cy="485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368" tIns="47511" rIns="91368" bIns="47511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6B4CAC1-74AB-40C9-ACA6-ADAFA41A14B1}" type="slidenum">
              <a:rPr lang="en-GB" altLang="it-IT">
                <a:solidFill>
                  <a:srgbClr val="000000"/>
                </a:solidFill>
                <a:ea typeface="SimSun" pitchFamily="2" charset="-122"/>
                <a:cs typeface="Arial Unicode MS" pitchFamily="34" charset="-128"/>
              </a:rPr>
              <a:pPr algn="r" eaLnBrk="1" hangingPunct="1">
                <a:spcBef>
                  <a:spcPct val="0"/>
                </a:spcBef>
              </a:pPr>
              <a:t>36</a:t>
            </a:fld>
            <a:endParaRPr lang="en-GB" altLang="it-IT">
              <a:solidFill>
                <a:srgbClr val="000000"/>
              </a:solidFill>
              <a:ea typeface="SimSun" pitchFamily="2" charset="-122"/>
              <a:cs typeface="Arial Unicode MS" pitchFamily="34" charset="-128"/>
            </a:endParaRPr>
          </a:p>
        </p:txBody>
      </p:sp>
      <p:sp>
        <p:nvSpPr>
          <p:cNvPr id="368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31838"/>
            <a:ext cx="4873625" cy="3656012"/>
          </a:xfrm>
          <a:ln/>
        </p:spPr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7532" y="4632610"/>
            <a:ext cx="5329344" cy="44796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it-IT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d"/>
  </p:transition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hyperlink" Target="mailto:l.lasala@sanita.it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5301208"/>
            <a:ext cx="7734300" cy="117653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it-IT" sz="1800" dirty="0" smtClean="0">
                <a:solidFill>
                  <a:schemeClr val="hlink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it-IT" sz="1800" dirty="0" smtClean="0">
                <a:solidFill>
                  <a:schemeClr val="hlink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800" dirty="0" smtClean="0">
                <a:solidFill>
                  <a:schemeClr val="hlink"/>
                </a:solidFill>
                <a:latin typeface="Comic Sans MS" pitchFamily="66" charset="0"/>
                <a:cs typeface="Times New Roman" pitchFamily="18" charset="0"/>
              </a:rPr>
              <a:t>Liliana La Sala M.D.</a:t>
            </a:r>
            <a:br>
              <a:rPr lang="it-IT" sz="1800" dirty="0" smtClean="0">
                <a:solidFill>
                  <a:schemeClr val="hlink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800" dirty="0" smtClean="0">
                <a:solidFill>
                  <a:schemeClr val="hlink"/>
                </a:solidFill>
                <a:latin typeface="Comic Sans MS" pitchFamily="66" charset="0"/>
                <a:cs typeface="Times New Roman" pitchFamily="18" charset="0"/>
              </a:rPr>
              <a:t> (l.lasala@sanita.it)</a:t>
            </a:r>
            <a:br>
              <a:rPr lang="it-IT" sz="1800" dirty="0" smtClean="0">
                <a:solidFill>
                  <a:schemeClr val="hlink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400" b="1" dirty="0" err="1" smtClean="0">
                <a:solidFill>
                  <a:schemeClr val="hlink"/>
                </a:solidFill>
                <a:latin typeface="Comic Sans MS" pitchFamily="66" charset="0"/>
                <a:cs typeface="Times New Roman" pitchFamily="18" charset="0"/>
              </a:rPr>
              <a:t>Ministry</a:t>
            </a:r>
            <a:r>
              <a:rPr lang="it-IT" sz="1400" b="1" dirty="0" smtClean="0">
                <a:solidFill>
                  <a:schemeClr val="hlink"/>
                </a:solidFill>
                <a:latin typeface="Comic Sans MS" pitchFamily="66" charset="0"/>
                <a:cs typeface="Times New Roman" pitchFamily="18" charset="0"/>
              </a:rPr>
              <a:t> of </a:t>
            </a:r>
            <a:r>
              <a:rPr lang="it-IT" sz="1400" b="1" dirty="0" err="1">
                <a:solidFill>
                  <a:schemeClr val="hlink"/>
                </a:solidFill>
                <a:latin typeface="Comic Sans MS" pitchFamily="66" charset="0"/>
                <a:cs typeface="Times New Roman" pitchFamily="18" charset="0"/>
              </a:rPr>
              <a:t>H</a:t>
            </a:r>
            <a:r>
              <a:rPr lang="it-IT" sz="1400" b="1" dirty="0" err="1" smtClean="0">
                <a:solidFill>
                  <a:schemeClr val="hlink"/>
                </a:solidFill>
                <a:latin typeface="Comic Sans MS" pitchFamily="66" charset="0"/>
                <a:cs typeface="Times New Roman" pitchFamily="18" charset="0"/>
              </a:rPr>
              <a:t>ealth</a:t>
            </a:r>
            <a:r>
              <a:rPr lang="it-IT" sz="1400" b="1" dirty="0" smtClean="0">
                <a:solidFill>
                  <a:schemeClr val="hlink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br>
              <a:rPr lang="it-IT" sz="1400" b="1" dirty="0" smtClean="0">
                <a:solidFill>
                  <a:schemeClr val="hlink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400" b="1" dirty="0" err="1">
                <a:solidFill>
                  <a:schemeClr val="hlink"/>
                </a:solidFill>
                <a:latin typeface="Comic Sans MS" pitchFamily="66" charset="0"/>
                <a:cs typeface="Times New Roman" pitchFamily="18" charset="0"/>
              </a:rPr>
              <a:t>D</a:t>
            </a:r>
            <a:r>
              <a:rPr lang="it-IT" sz="1400" b="1" dirty="0" err="1" smtClean="0">
                <a:solidFill>
                  <a:schemeClr val="hlink"/>
                </a:solidFill>
                <a:latin typeface="Comic Sans MS" pitchFamily="66" charset="0"/>
                <a:cs typeface="Times New Roman" pitchFamily="18" charset="0"/>
              </a:rPr>
              <a:t>irectorate</a:t>
            </a:r>
            <a:r>
              <a:rPr lang="it-IT" sz="1400" b="1" dirty="0" smtClean="0">
                <a:solidFill>
                  <a:schemeClr val="hlink"/>
                </a:solidFill>
                <a:latin typeface="Comic Sans MS" pitchFamily="66" charset="0"/>
                <a:cs typeface="Times New Roman" pitchFamily="18" charset="0"/>
              </a:rPr>
              <a:t> General for Preventive </a:t>
            </a:r>
            <a:r>
              <a:rPr lang="it-IT" sz="1400" b="1" dirty="0" err="1" smtClean="0">
                <a:solidFill>
                  <a:schemeClr val="hlink"/>
                </a:solidFill>
                <a:latin typeface="Comic Sans MS" pitchFamily="66" charset="0"/>
                <a:cs typeface="Times New Roman" pitchFamily="18" charset="0"/>
              </a:rPr>
              <a:t>Health</a:t>
            </a:r>
            <a:r>
              <a:rPr lang="it-IT" sz="1400" b="1" dirty="0" smtClean="0">
                <a:solidFill>
                  <a:schemeClr val="hlink"/>
                </a:solidFill>
                <a:latin typeface="Comic Sans MS" pitchFamily="66" charset="0"/>
                <a:cs typeface="Times New Roman" pitchFamily="18" charset="0"/>
              </a:rPr>
              <a:t>-Unit 6</a:t>
            </a:r>
            <a:endParaRPr lang="en-US" sz="1400" b="1" dirty="0" smtClean="0">
              <a:solidFill>
                <a:schemeClr val="hlink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81000" y="228600"/>
            <a:ext cx="81534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defTabSz="762000"/>
            <a:endParaRPr lang="en-US" sz="2000">
              <a:solidFill>
                <a:srgbClr val="00279F"/>
              </a:solidFill>
              <a:latin typeface="Comic Sans MS" pitchFamily="66" charset="0"/>
            </a:endParaRPr>
          </a:p>
        </p:txBody>
      </p:sp>
      <p:pic>
        <p:nvPicPr>
          <p:cNvPr id="2054" name="Picture 9" descr="test_port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69607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504" y="2636912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/>
              <a:t>          </a:t>
            </a:r>
            <a:r>
              <a:rPr lang="en-US" sz="3200" smtClean="0"/>
              <a:t>40 </a:t>
            </a:r>
            <a:r>
              <a:rPr lang="en-US" sz="3200" dirty="0" smtClean="0"/>
              <a:t>years from the approval</a:t>
            </a:r>
          </a:p>
          <a:p>
            <a:pPr algn="ctr"/>
            <a:r>
              <a:rPr lang="en-US" sz="3200" dirty="0" smtClean="0"/>
              <a:t>of the </a:t>
            </a:r>
            <a:r>
              <a:rPr lang="en-US" sz="3200" dirty="0" err="1" smtClean="0"/>
              <a:t>Basaglia</a:t>
            </a:r>
            <a:r>
              <a:rPr lang="en-US" sz="3200" dirty="0" smtClean="0"/>
              <a:t> Law: the Italian model of taking care of patients with mental health disorders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507179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850" y="5517232"/>
            <a:ext cx="7734300" cy="117653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it-IT" sz="1800" dirty="0" smtClean="0">
                <a:solidFill>
                  <a:schemeClr val="hlink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it-IT" sz="1800" dirty="0" smtClean="0">
                <a:solidFill>
                  <a:schemeClr val="hlink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400" b="1" dirty="0" smtClean="0">
                <a:solidFill>
                  <a:schemeClr val="hlink"/>
                </a:solidFill>
                <a:latin typeface="Comic Sans MS" pitchFamily="66" charset="0"/>
                <a:cs typeface="Times New Roman" pitchFamily="18" charset="0"/>
              </a:rPr>
              <a:t>Ministero della Salute</a:t>
            </a:r>
            <a:br>
              <a:rPr lang="it-IT" sz="1400" b="1" dirty="0" smtClean="0">
                <a:solidFill>
                  <a:schemeClr val="hlink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400" b="1" dirty="0" smtClean="0">
                <a:solidFill>
                  <a:schemeClr val="hlink"/>
                </a:solidFill>
                <a:latin typeface="Comic Sans MS" pitchFamily="66" charset="0"/>
                <a:cs typeface="Times New Roman" pitchFamily="18" charset="0"/>
              </a:rPr>
              <a:t>Direzione Generale della Prevenzione Sanitaria</a:t>
            </a:r>
            <a:endParaRPr lang="en-US" sz="1400" b="1" dirty="0" smtClean="0">
              <a:solidFill>
                <a:schemeClr val="hlink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81000" y="228600"/>
            <a:ext cx="81534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defTabSz="762000"/>
            <a:endParaRPr lang="en-US" sz="2000">
              <a:solidFill>
                <a:srgbClr val="00279F"/>
              </a:solidFill>
              <a:latin typeface="Comic Sans MS" pitchFamily="66" charset="0"/>
            </a:endParaRPr>
          </a:p>
        </p:txBody>
      </p:sp>
      <p:pic>
        <p:nvPicPr>
          <p:cNvPr id="2054" name="Picture 9" descr="test_port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69607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"/>
          <p:cNvGrpSpPr/>
          <p:nvPr/>
        </p:nvGrpSpPr>
        <p:grpSpPr>
          <a:xfrm>
            <a:off x="78804" y="1052736"/>
            <a:ext cx="9029700" cy="4274894"/>
            <a:chOff x="78804" y="1052736"/>
            <a:chExt cx="9029700" cy="427489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804" y="1268760"/>
              <a:ext cx="9029700" cy="405887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 bwMode="auto">
            <a:xfrm>
              <a:off x="2236872" y="1052736"/>
              <a:ext cx="606936" cy="462920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 flipH="1">
            <a:off x="3203848" y="1916832"/>
            <a:ext cx="1152128" cy="10801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/>
          </a:ln>
          <a:effectLst/>
        </p:spPr>
      </p:cxnSp>
    </p:spTree>
    <p:extLst>
      <p:ext uri="{BB962C8B-B14F-4D97-AF65-F5344CB8AC3E}">
        <p14:creationId xmlns:p14="http://schemas.microsoft.com/office/powerpoint/2010/main" val="242140666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81000" y="228600"/>
            <a:ext cx="81534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defTabSz="762000"/>
            <a:endParaRPr lang="en-US" sz="2000">
              <a:solidFill>
                <a:srgbClr val="00279F"/>
              </a:solidFill>
              <a:latin typeface="Comic Sans MS" pitchFamily="66" charset="0"/>
            </a:endParaRPr>
          </a:p>
        </p:txBody>
      </p:sp>
      <p:pic>
        <p:nvPicPr>
          <p:cNvPr id="2054" name="Picture 9" descr="test_port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69607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" y="1477020"/>
            <a:ext cx="9119417" cy="3032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1124744"/>
            <a:ext cx="2816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Typical patient’s pathway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266" y="5128344"/>
            <a:ext cx="8293468" cy="15410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22443" y="764704"/>
            <a:ext cx="2312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Clinical services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1854" y="4797152"/>
            <a:ext cx="2532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Prevention at war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3950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81000" y="228600"/>
            <a:ext cx="81534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defTabSz="762000"/>
            <a:endParaRPr lang="en-US" sz="2000">
              <a:solidFill>
                <a:srgbClr val="00279F"/>
              </a:solidFill>
              <a:latin typeface="Comic Sans MS" pitchFamily="66" charset="0"/>
            </a:endParaRPr>
          </a:p>
        </p:txBody>
      </p:sp>
      <p:pic>
        <p:nvPicPr>
          <p:cNvPr id="2054" name="Picture 9" descr="test_port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69607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95536" y="1668864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Doctors and nurses </a:t>
            </a:r>
            <a:r>
              <a:rPr lang="en-US" dirty="0"/>
              <a:t>employed by </a:t>
            </a:r>
            <a:r>
              <a:rPr lang="en-US" dirty="0" smtClean="0"/>
              <a:t>NHS </a:t>
            </a:r>
            <a:r>
              <a:rPr lang="en-US" dirty="0"/>
              <a:t>Service </a:t>
            </a:r>
            <a:r>
              <a:rPr lang="en-US" dirty="0" smtClean="0"/>
              <a:t>are civil servants. </a:t>
            </a:r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General </a:t>
            </a:r>
            <a:r>
              <a:rPr lang="en-US" dirty="0"/>
              <a:t>practitioners and </a:t>
            </a:r>
            <a:r>
              <a:rPr lang="en-US" dirty="0" smtClean="0"/>
              <a:t>pediatricians are contracted professionals</a:t>
            </a:r>
            <a:r>
              <a:rPr lang="en-US" dirty="0"/>
              <a:t>, paid via a combination of capitation and fee-</a:t>
            </a:r>
            <a:r>
              <a:rPr lang="en-US" dirty="0" smtClean="0"/>
              <a:t>for-services. </a:t>
            </a:r>
          </a:p>
          <a:p>
            <a:pPr algn="l"/>
            <a:endParaRPr lang="en-US" dirty="0"/>
          </a:p>
          <a:p>
            <a:pPr algn="l"/>
            <a:r>
              <a:rPr lang="en-US" dirty="0" smtClean="0"/>
              <a:t>All doctors </a:t>
            </a:r>
            <a:r>
              <a:rPr lang="en-US" dirty="0"/>
              <a:t>are allowed to </a:t>
            </a:r>
            <a:r>
              <a:rPr lang="en-US" dirty="0" err="1" smtClean="0"/>
              <a:t>practise</a:t>
            </a:r>
            <a:r>
              <a:rPr lang="en-US" dirty="0"/>
              <a:t> </a:t>
            </a:r>
            <a:r>
              <a:rPr lang="en-US" dirty="0" smtClean="0"/>
              <a:t>privately with additional incomes </a:t>
            </a:r>
            <a:r>
              <a:rPr lang="en-US" dirty="0"/>
              <a:t>on a fee-for-service </a:t>
            </a:r>
            <a:r>
              <a:rPr lang="en-US" dirty="0" smtClean="0"/>
              <a:t>basis.</a:t>
            </a:r>
          </a:p>
          <a:p>
            <a:pPr algn="l"/>
            <a:endParaRPr lang="en-US" dirty="0" smtClean="0"/>
          </a:p>
          <a:p>
            <a:pPr algn="l"/>
            <a:r>
              <a:rPr lang="en-US" dirty="0"/>
              <a:t>With 3.7 </a:t>
            </a:r>
            <a:r>
              <a:rPr lang="en-US" dirty="0" err="1"/>
              <a:t>practising</a:t>
            </a:r>
            <a:r>
              <a:rPr lang="en-US" dirty="0"/>
              <a:t> doctors </a:t>
            </a:r>
            <a:r>
              <a:rPr lang="en-US" dirty="0" smtClean="0"/>
              <a:t>‰ people</a:t>
            </a:r>
            <a:r>
              <a:rPr lang="en-US" dirty="0"/>
              <a:t>, Italy is slightly above </a:t>
            </a:r>
            <a:r>
              <a:rPr lang="en-US" dirty="0" smtClean="0"/>
              <a:t>the EU </a:t>
            </a:r>
            <a:r>
              <a:rPr lang="en-US" dirty="0"/>
              <a:t>average of 3.4 – though the number of nurses is relatively low, at 6.3 </a:t>
            </a:r>
            <a:r>
              <a:rPr lang="en-US" dirty="0" smtClean="0"/>
              <a:t>‰ people</a:t>
            </a:r>
            <a:r>
              <a:rPr lang="en-US" dirty="0"/>
              <a:t>, </a:t>
            </a:r>
            <a:r>
              <a:rPr lang="en-US" dirty="0" smtClean="0"/>
              <a:t>with a ratio nurses/doctors of </a:t>
            </a:r>
            <a:r>
              <a:rPr lang="en-US" dirty="0"/>
              <a:t>1:1) </a:t>
            </a:r>
            <a:r>
              <a:rPr lang="en-US" dirty="0" smtClean="0"/>
              <a:t>among </a:t>
            </a:r>
            <a:r>
              <a:rPr lang="en-US" dirty="0"/>
              <a:t>the </a:t>
            </a:r>
            <a:r>
              <a:rPr lang="en-US" dirty="0" smtClean="0"/>
              <a:t>lowest in </a:t>
            </a:r>
            <a:r>
              <a:rPr lang="en-US" dirty="0"/>
              <a:t>the EU </a:t>
            </a:r>
            <a:r>
              <a:rPr lang="en-US" dirty="0" smtClean="0"/>
              <a:t>(2.5 nurses/doctor)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6146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81000" y="228600"/>
            <a:ext cx="81534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defTabSz="762000"/>
            <a:endParaRPr lang="en-US" sz="2000">
              <a:solidFill>
                <a:srgbClr val="00279F"/>
              </a:solidFill>
              <a:latin typeface="Comic Sans MS" pitchFamily="66" charset="0"/>
            </a:endParaRPr>
          </a:p>
        </p:txBody>
      </p:sp>
      <p:pic>
        <p:nvPicPr>
          <p:cNvPr id="2054" name="Picture 9" descr="test_port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69607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971600" y="2132856"/>
            <a:ext cx="74888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 smtClean="0">
                <a:solidFill>
                  <a:srgbClr val="FF0000"/>
                </a:solidFill>
              </a:rPr>
              <a:t>Italy 1978: the “golden” year of public health.</a:t>
            </a:r>
          </a:p>
          <a:p>
            <a:pPr algn="l"/>
            <a:endParaRPr lang="en-US" sz="2800" dirty="0"/>
          </a:p>
          <a:p>
            <a:pPr algn="l"/>
            <a:r>
              <a:rPr lang="en-US" sz="2800" dirty="0" smtClean="0"/>
              <a:t>Organization of National Health Service (SSN) established by Law Act n.833</a:t>
            </a:r>
          </a:p>
          <a:p>
            <a:pPr algn="l"/>
            <a:endParaRPr lang="en-US" sz="2800" dirty="0"/>
          </a:p>
          <a:p>
            <a:pPr algn="l"/>
            <a:r>
              <a:rPr lang="en-US" sz="2800" b="1" dirty="0" smtClean="0"/>
              <a:t>Organization of Mental Health Care</a:t>
            </a:r>
          </a:p>
          <a:p>
            <a:pPr algn="l"/>
            <a:r>
              <a:rPr lang="en-US" sz="2800" b="1" dirty="0" smtClean="0"/>
              <a:t>Law Act n.180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01845551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b="1" dirty="0" err="1" smtClean="0">
                <a:solidFill>
                  <a:srgbClr val="FF0000"/>
                </a:solidFill>
              </a:rPr>
              <a:t>Italian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Mental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Health</a:t>
            </a:r>
            <a:r>
              <a:rPr lang="it-IT" b="1" dirty="0" smtClean="0">
                <a:solidFill>
                  <a:srgbClr val="FF0000"/>
                </a:solidFill>
              </a:rPr>
              <a:t> care </a:t>
            </a:r>
            <a:r>
              <a:rPr lang="it-IT" b="1" dirty="0" err="1" smtClean="0">
                <a:solidFill>
                  <a:srgbClr val="FF0000"/>
                </a:solidFill>
              </a:rPr>
              <a:t>system</a:t>
            </a:r>
            <a:endParaRPr lang="it-IT" b="1" dirty="0" smtClean="0">
              <a:solidFill>
                <a:srgbClr val="FF0000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it-IT" sz="2100" b="1" dirty="0" smtClean="0"/>
          </a:p>
          <a:p>
            <a:pPr eaLnBrk="1" hangingPunct="1">
              <a:lnSpc>
                <a:spcPct val="90000"/>
              </a:lnSpc>
            </a:pPr>
            <a:r>
              <a:rPr lang="en-GB" sz="2100" b="1" dirty="0" smtClean="0">
                <a:solidFill>
                  <a:schemeClr val="hlink"/>
                </a:solidFill>
              </a:rPr>
              <a:t>Ministry of Health </a:t>
            </a:r>
            <a:r>
              <a:rPr lang="en-GB" sz="2100" b="1" dirty="0" smtClean="0"/>
              <a:t>is responsible for framework laws and</a:t>
            </a:r>
            <a:r>
              <a:rPr lang="en-GB" sz="2400" b="1" dirty="0" smtClean="0"/>
              <a:t> </a:t>
            </a:r>
            <a:r>
              <a:rPr lang="en-GB" sz="2000" b="1" dirty="0"/>
              <a:t>general indications on basic principles and methodologies aimed at defining guidelines and consensus procedures concerning good </a:t>
            </a:r>
            <a:r>
              <a:rPr lang="en-GB" sz="2000" b="1" dirty="0" smtClean="0"/>
              <a:t>practices </a:t>
            </a:r>
            <a:r>
              <a:rPr lang="en-GB" sz="2000" b="1" dirty="0"/>
              <a:t>(to be approved by the State/Regions </a:t>
            </a:r>
            <a:r>
              <a:rPr lang="en-GB" sz="2000" b="1" dirty="0" smtClean="0"/>
              <a:t>Council)</a:t>
            </a:r>
            <a:endParaRPr lang="en-GB" sz="2000" b="1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GB" sz="2100" b="1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GB" sz="2100" b="1" dirty="0" smtClean="0">
                <a:solidFill>
                  <a:srgbClr val="FF0000"/>
                </a:solidFill>
              </a:rPr>
              <a:t>Regional and Local Administrations </a:t>
            </a:r>
            <a:r>
              <a:rPr lang="en-GB" sz="2100" b="1" dirty="0" smtClean="0"/>
              <a:t>directly organise, manage and monitor mental health care services, financing them out of a global budget for health transferred to Regions by State (5%)</a:t>
            </a:r>
            <a:endParaRPr lang="it-IT" sz="2100" b="1" dirty="0" smtClean="0"/>
          </a:p>
        </p:txBody>
      </p:sp>
    </p:spTree>
    <p:extLst>
      <p:ext uri="{BB962C8B-B14F-4D97-AF65-F5344CB8AC3E}">
        <p14:creationId xmlns:p14="http://schemas.microsoft.com/office/powerpoint/2010/main" val="107749683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pPr eaLnBrk="1" hangingPunct="1"/>
            <a:r>
              <a:rPr lang="en-GB" sz="2800" b="1" dirty="0" smtClean="0">
                <a:solidFill>
                  <a:srgbClr val="FF0000"/>
                </a:solidFill>
              </a:rPr>
              <a:t>The central issues of Laws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en-GB" sz="2800" b="1" dirty="0" smtClean="0">
                <a:solidFill>
                  <a:srgbClr val="FF0000"/>
                </a:solidFill>
              </a:rPr>
              <a:t>180 and 833/1978</a:t>
            </a:r>
            <a:endParaRPr lang="it-IT" sz="2800" b="1" dirty="0" smtClean="0">
              <a:solidFill>
                <a:srgbClr val="FF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568" y="1628800"/>
            <a:ext cx="7772400" cy="4114800"/>
          </a:xfrm>
        </p:spPr>
        <p:txBody>
          <a:bodyPr/>
          <a:lstStyle/>
          <a:p>
            <a:pPr marL="533400" indent="-533400" algn="just" eaLnBrk="1" hangingPunct="1">
              <a:lnSpc>
                <a:spcPct val="80000"/>
              </a:lnSpc>
            </a:pPr>
            <a:r>
              <a:rPr lang="en-GB" sz="2400" b="1" dirty="0" smtClean="0">
                <a:solidFill>
                  <a:schemeClr val="hlink"/>
                </a:solidFill>
              </a:rPr>
              <a:t>Civil rights </a:t>
            </a:r>
            <a:r>
              <a:rPr lang="en-GB" sz="2400" b="1" dirty="0" smtClean="0"/>
              <a:t>of mentally ill people are to be fully acknowledged</a:t>
            </a:r>
          </a:p>
          <a:p>
            <a:pPr marL="533400" indent="-533400" algn="just" eaLnBrk="1" hangingPunct="1">
              <a:lnSpc>
                <a:spcPct val="80000"/>
              </a:lnSpc>
            </a:pPr>
            <a:r>
              <a:rPr lang="en-GB" sz="2400" b="1" dirty="0" smtClean="0">
                <a:solidFill>
                  <a:srgbClr val="FF0000"/>
                </a:solidFill>
              </a:rPr>
              <a:t>Psychiatric Hospitals must be gradually closed: </a:t>
            </a:r>
            <a:r>
              <a:rPr lang="en-GB" sz="2400" b="1" dirty="0" smtClean="0"/>
              <a:t>no more patients can be admitted in the existing hospitals, and old residents should be moved to outpatient services or therapeutic communities</a:t>
            </a:r>
          </a:p>
          <a:p>
            <a:pPr marL="533400" indent="-533400" algn="just" eaLnBrk="1" hangingPunct="1">
              <a:lnSpc>
                <a:spcPct val="80000"/>
              </a:lnSpc>
            </a:pPr>
            <a:r>
              <a:rPr lang="en-GB" sz="2400" b="1" dirty="0" smtClean="0"/>
              <a:t>Whole system of treatment based on a </a:t>
            </a:r>
            <a:r>
              <a:rPr lang="en-GB" sz="2400" b="1" dirty="0" smtClean="0">
                <a:solidFill>
                  <a:schemeClr val="hlink"/>
                </a:solidFill>
              </a:rPr>
              <a:t>network of community oriented facilities</a:t>
            </a:r>
          </a:p>
          <a:p>
            <a:pPr marL="533400" indent="-533400" algn="just" eaLnBrk="1" hangingPunct="1">
              <a:lnSpc>
                <a:spcPct val="80000"/>
              </a:lnSpc>
            </a:pPr>
            <a:r>
              <a:rPr lang="en-GB" sz="2400" b="1" dirty="0" smtClean="0">
                <a:solidFill>
                  <a:srgbClr val="FF0000"/>
                </a:solidFill>
              </a:rPr>
              <a:t>Treatment for acute problems </a:t>
            </a:r>
            <a:r>
              <a:rPr lang="en-GB" sz="2400" b="1" dirty="0" smtClean="0"/>
              <a:t>delivered in General Hospitals, in wards named  “Psychiatric Service for Diagnosis and Care”</a:t>
            </a:r>
          </a:p>
          <a:p>
            <a:pPr marL="533400" indent="-533400" algn="just" eaLnBrk="1" hangingPunct="1">
              <a:lnSpc>
                <a:spcPct val="80000"/>
              </a:lnSpc>
            </a:pPr>
            <a:r>
              <a:rPr lang="en-GB" sz="2400" b="1" dirty="0" smtClean="0">
                <a:solidFill>
                  <a:schemeClr val="hlink"/>
                </a:solidFill>
              </a:rPr>
              <a:t>Compulsory treatments </a:t>
            </a:r>
            <a:r>
              <a:rPr lang="en-GB" sz="2400" b="1" dirty="0" smtClean="0"/>
              <a:t>should be limited, both in number and length and be considered only as a first step in a treatment programme to be delivered in community services.</a:t>
            </a:r>
            <a:endParaRPr lang="it-IT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889329427"/>
      </p:ext>
    </p:extLst>
  </p:cSld>
  <p:clrMapOvr>
    <a:masterClrMapping/>
  </p:clrMapOvr>
  <p:transition spd="med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301625"/>
            <a:ext cx="7351712" cy="823913"/>
          </a:xfrm>
        </p:spPr>
        <p:txBody>
          <a:bodyPr/>
          <a:lstStyle/>
          <a:p>
            <a:pPr eaLnBrk="1" hangingPunct="1"/>
            <a:r>
              <a:rPr lang="it-IT" sz="3200" b="1" dirty="0" smtClean="0">
                <a:solidFill>
                  <a:srgbClr val="FF0000"/>
                </a:solidFill>
              </a:rPr>
              <a:t>Major </a:t>
            </a:r>
            <a:r>
              <a:rPr lang="it-IT" sz="3200" b="1" dirty="0" err="1" smtClean="0">
                <a:solidFill>
                  <a:srgbClr val="FF0000"/>
                </a:solidFill>
              </a:rPr>
              <a:t>mental</a:t>
            </a:r>
            <a:r>
              <a:rPr lang="it-IT" sz="3200" b="1" dirty="0" smtClean="0">
                <a:solidFill>
                  <a:srgbClr val="FF0000"/>
                </a:solidFill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</a:rPr>
              <a:t>health</a:t>
            </a:r>
            <a:r>
              <a:rPr lang="it-IT" sz="3200" b="1" dirty="0" smtClean="0">
                <a:solidFill>
                  <a:srgbClr val="FF0000"/>
                </a:solidFill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</a:rPr>
              <a:t>plans</a:t>
            </a:r>
            <a:r>
              <a:rPr lang="it-IT" sz="3200" b="1" dirty="0" smtClean="0">
                <a:solidFill>
                  <a:srgbClr val="FF0000"/>
                </a:solidFill>
              </a:rPr>
              <a:t> over time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31913" y="1557338"/>
            <a:ext cx="7351712" cy="4824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MH Plan 1994-1996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first </a:t>
            </a:r>
            <a:r>
              <a:rPr lang="it-IT" dirty="0" err="1" smtClean="0"/>
              <a:t>defined</a:t>
            </a:r>
            <a:r>
              <a:rPr lang="it-IT" dirty="0" smtClean="0"/>
              <a:t> the </a:t>
            </a:r>
            <a:r>
              <a:rPr lang="it-IT" dirty="0" err="1" smtClean="0"/>
              <a:t>contents</a:t>
            </a:r>
            <a:r>
              <a:rPr lang="it-IT" dirty="0" smtClean="0"/>
              <a:t> of the community </a:t>
            </a:r>
            <a:r>
              <a:rPr lang="it-IT" dirty="0" err="1" smtClean="0"/>
              <a:t>approach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alternative to </a:t>
            </a:r>
            <a:r>
              <a:rPr lang="it-IT" dirty="0" err="1" smtClean="0"/>
              <a:t>mental</a:t>
            </a:r>
            <a:r>
              <a:rPr lang="it-IT" dirty="0" smtClean="0"/>
              <a:t> hospitals</a:t>
            </a:r>
          </a:p>
          <a:p>
            <a:pPr eaLnBrk="1" hangingPunct="1">
              <a:lnSpc>
                <a:spcPct val="900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MH Plan 1998-2000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/>
              <a:t>designed</a:t>
            </a:r>
            <a:r>
              <a:rPr lang="it-IT" dirty="0" smtClean="0"/>
              <a:t> the network of </a:t>
            </a:r>
            <a:r>
              <a:rPr lang="it-IT" dirty="0" err="1" smtClean="0"/>
              <a:t>services</a:t>
            </a:r>
            <a:r>
              <a:rPr lang="it-IT" dirty="0" smtClean="0"/>
              <a:t>, </a:t>
            </a:r>
            <a:r>
              <a:rPr lang="it-IT" dirty="0" err="1" smtClean="0"/>
              <a:t>organised</a:t>
            </a:r>
            <a:r>
              <a:rPr lang="it-IT" dirty="0" smtClean="0"/>
              <a:t> in the </a:t>
            </a:r>
            <a:r>
              <a:rPr lang="it-IT" dirty="0" err="1" smtClean="0"/>
              <a:t>framework</a:t>
            </a:r>
            <a:r>
              <a:rPr lang="it-IT" dirty="0" smtClean="0"/>
              <a:t> of the MH </a:t>
            </a:r>
            <a:r>
              <a:rPr lang="it-IT" dirty="0" err="1" smtClean="0"/>
              <a:t>Department</a:t>
            </a:r>
            <a:r>
              <a:rPr lang="it-IT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MH National </a:t>
            </a:r>
            <a:r>
              <a:rPr lang="it-IT" b="1" dirty="0" err="1" smtClean="0">
                <a:solidFill>
                  <a:srgbClr val="FF0000"/>
                </a:solidFill>
              </a:rPr>
              <a:t>strategy</a:t>
            </a:r>
            <a:r>
              <a:rPr lang="it-IT" b="1" dirty="0" smtClean="0">
                <a:solidFill>
                  <a:srgbClr val="FF0000"/>
                </a:solidFill>
              </a:rPr>
              <a:t> 2008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/>
              <a:t>defined</a:t>
            </a:r>
            <a:r>
              <a:rPr lang="it-IT" dirty="0" smtClean="0"/>
              <a:t> </a:t>
            </a:r>
            <a:r>
              <a:rPr lang="it-IT" dirty="0" err="1" smtClean="0"/>
              <a:t>priorities</a:t>
            </a:r>
            <a:r>
              <a:rPr lang="it-IT" dirty="0" smtClean="0"/>
              <a:t> </a:t>
            </a:r>
            <a:r>
              <a:rPr lang="it-IT" dirty="0" err="1" smtClean="0"/>
              <a:t>focusing</a:t>
            </a:r>
            <a:r>
              <a:rPr lang="it-IT" dirty="0" smtClean="0"/>
              <a:t> on </a:t>
            </a:r>
            <a:r>
              <a:rPr lang="it-IT" dirty="0" err="1" smtClean="0"/>
              <a:t>equity</a:t>
            </a:r>
            <a:r>
              <a:rPr lang="it-IT" dirty="0" smtClean="0"/>
              <a:t>, </a:t>
            </a:r>
            <a:r>
              <a:rPr lang="it-IT" dirty="0" err="1" smtClean="0"/>
              <a:t>quality</a:t>
            </a:r>
            <a:r>
              <a:rPr lang="it-IT" dirty="0" smtClean="0"/>
              <a:t>, </a:t>
            </a:r>
            <a:r>
              <a:rPr lang="it-IT" dirty="0" err="1" smtClean="0"/>
              <a:t>inclusion</a:t>
            </a:r>
            <a:r>
              <a:rPr lang="it-IT" dirty="0" smtClean="0"/>
              <a:t> and </a:t>
            </a:r>
            <a:r>
              <a:rPr lang="it-IT" dirty="0" err="1" smtClean="0"/>
              <a:t>participation</a:t>
            </a:r>
            <a:r>
              <a:rPr lang="it-IT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6888228"/>
      </p:ext>
    </p:extLst>
  </p:cSld>
  <p:clrMapOvr>
    <a:masterClrMapping/>
  </p:clrMapOvr>
  <p:transition spd="med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650" y="333375"/>
            <a:ext cx="7924800" cy="1366838"/>
          </a:xfrm>
        </p:spPr>
        <p:txBody>
          <a:bodyPr anchor="ctr"/>
          <a:lstStyle/>
          <a:p>
            <a:pPr eaLnBrk="1" hangingPunct="1"/>
            <a:r>
              <a:rPr lang="it-IT" b="1" dirty="0" err="1" smtClean="0">
                <a:solidFill>
                  <a:srgbClr val="FF0000"/>
                </a:solidFill>
              </a:rPr>
              <a:t>Italian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Mental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Health</a:t>
            </a:r>
            <a:r>
              <a:rPr lang="it-IT" b="1" dirty="0" smtClean="0">
                <a:solidFill>
                  <a:srgbClr val="FF0000"/>
                </a:solidFill>
              </a:rPr>
              <a:t> Action Plan 2013 (MHAP</a:t>
            </a:r>
            <a:r>
              <a:rPr lang="it-IT" b="1" dirty="0" smtClean="0"/>
              <a:t>)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it-IT" b="1" dirty="0" smtClean="0">
                <a:solidFill>
                  <a:srgbClr val="FF0000"/>
                </a:solidFill>
              </a:rPr>
              <a:t>A new </a:t>
            </a:r>
            <a:r>
              <a:rPr lang="it-IT" b="1" dirty="0" err="1" smtClean="0">
                <a:solidFill>
                  <a:srgbClr val="FF0000"/>
                </a:solidFill>
              </a:rPr>
              <a:t>strategy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/>
              <a:t>updating</a:t>
            </a:r>
            <a:r>
              <a:rPr lang="it-IT" dirty="0" smtClean="0"/>
              <a:t> general and </a:t>
            </a:r>
            <a:r>
              <a:rPr lang="it-IT" dirty="0" err="1" smtClean="0"/>
              <a:t>mental</a:t>
            </a:r>
            <a:r>
              <a:rPr lang="it-IT" dirty="0" smtClean="0"/>
              <a:t> </a:t>
            </a:r>
            <a:r>
              <a:rPr lang="it-IT" dirty="0" err="1" smtClean="0"/>
              <a:t>health</a:t>
            </a:r>
            <a:r>
              <a:rPr lang="it-IT" dirty="0" smtClean="0"/>
              <a:t> </a:t>
            </a:r>
            <a:r>
              <a:rPr lang="it-IT" dirty="0" err="1" smtClean="0"/>
              <a:t>Acts</a:t>
            </a:r>
            <a:r>
              <a:rPr lang="it-IT" dirty="0" smtClean="0"/>
              <a:t> of the </a:t>
            </a:r>
            <a:r>
              <a:rPr lang="it-IT" dirty="0" err="1" smtClean="0"/>
              <a:t>previous</a:t>
            </a:r>
            <a:r>
              <a:rPr lang="it-IT" dirty="0" smtClean="0"/>
              <a:t> </a:t>
            </a:r>
            <a:r>
              <a:rPr lang="it-IT" dirty="0" err="1" smtClean="0"/>
              <a:t>years</a:t>
            </a:r>
            <a:endParaRPr lang="it-IT" dirty="0" smtClean="0"/>
          </a:p>
          <a:p>
            <a:pPr eaLnBrk="1" hangingPunct="1"/>
            <a:r>
              <a:rPr lang="it-IT" dirty="0" err="1" smtClean="0"/>
              <a:t>Addresses</a:t>
            </a:r>
            <a:r>
              <a:rPr lang="it-IT" dirty="0" smtClean="0"/>
              <a:t> the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challenging</a:t>
            </a:r>
            <a:r>
              <a:rPr lang="it-IT" dirty="0" smtClean="0"/>
              <a:t> </a:t>
            </a:r>
            <a:r>
              <a:rPr lang="it-IT" dirty="0" err="1" smtClean="0"/>
              <a:t>problems</a:t>
            </a:r>
            <a:r>
              <a:rPr lang="it-IT" dirty="0" smtClean="0"/>
              <a:t> </a:t>
            </a:r>
            <a:r>
              <a:rPr lang="it-IT" dirty="0" err="1" smtClean="0"/>
              <a:t>concerning</a:t>
            </a:r>
            <a:r>
              <a:rPr lang="it-IT" dirty="0" smtClean="0"/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prevention</a:t>
            </a:r>
            <a:r>
              <a:rPr lang="it-IT" b="1" dirty="0" smtClean="0">
                <a:solidFill>
                  <a:srgbClr val="FF0000"/>
                </a:solidFill>
              </a:rPr>
              <a:t>, treatment, </a:t>
            </a:r>
            <a:r>
              <a:rPr lang="it-IT" b="1" dirty="0" err="1" smtClean="0">
                <a:solidFill>
                  <a:srgbClr val="FF0000"/>
                </a:solidFill>
              </a:rPr>
              <a:t>rehabilitation</a:t>
            </a:r>
            <a:r>
              <a:rPr lang="it-IT" b="1" dirty="0" smtClean="0">
                <a:solidFill>
                  <a:srgbClr val="FF0000"/>
                </a:solidFill>
              </a:rPr>
              <a:t>, </a:t>
            </a:r>
            <a:r>
              <a:rPr lang="it-IT" b="1" dirty="0" err="1" smtClean="0">
                <a:solidFill>
                  <a:srgbClr val="FF0000"/>
                </a:solidFill>
              </a:rPr>
              <a:t>services</a:t>
            </a:r>
            <a:r>
              <a:rPr lang="it-IT" b="1" dirty="0" smtClean="0">
                <a:solidFill>
                  <a:srgbClr val="FF0000"/>
                </a:solidFill>
              </a:rPr>
              <a:t>, staff training, information </a:t>
            </a:r>
            <a:r>
              <a:rPr lang="it-IT" b="1" dirty="0" err="1" smtClean="0">
                <a:solidFill>
                  <a:srgbClr val="FF0000"/>
                </a:solidFill>
              </a:rPr>
              <a:t>systems</a:t>
            </a:r>
            <a:endParaRPr lang="it-IT" b="1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it-IT" dirty="0" err="1" smtClean="0"/>
              <a:t>Refers</a:t>
            </a:r>
            <a:r>
              <a:rPr lang="it-IT" dirty="0" smtClean="0"/>
              <a:t> to </a:t>
            </a:r>
            <a:r>
              <a:rPr lang="it-IT" dirty="0" err="1" smtClean="0"/>
              <a:t>both</a:t>
            </a:r>
            <a:r>
              <a:rPr lang="it-IT" dirty="0" smtClean="0"/>
              <a:t> </a:t>
            </a:r>
            <a:r>
              <a:rPr lang="it-IT" dirty="0" err="1" smtClean="0"/>
              <a:t>adults</a:t>
            </a:r>
            <a:r>
              <a:rPr lang="it-IT" dirty="0" smtClean="0"/>
              <a:t> and </a:t>
            </a:r>
            <a:r>
              <a:rPr lang="it-IT" dirty="0" err="1" smtClean="0"/>
              <a:t>minors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156832852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it-IT" b="1" dirty="0" err="1" smtClean="0">
                <a:solidFill>
                  <a:srgbClr val="FF0000"/>
                </a:solidFill>
              </a:rPr>
              <a:t>Priority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areas</a:t>
            </a:r>
            <a:r>
              <a:rPr lang="it-IT" b="1" dirty="0" smtClean="0">
                <a:solidFill>
                  <a:srgbClr val="FF0000"/>
                </a:solidFill>
              </a:rPr>
              <a:t> (MHAP)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it-IT" smtClean="0"/>
              <a:t>Early onset – early intervention </a:t>
            </a:r>
            <a:r>
              <a:rPr lang="it-IT" sz="2500" smtClean="0">
                <a:solidFill>
                  <a:schemeClr val="hlink"/>
                </a:solidFill>
              </a:rPr>
              <a:t>(psychosis)</a:t>
            </a:r>
          </a:p>
          <a:p>
            <a:pPr eaLnBrk="1" hangingPunct="1"/>
            <a:r>
              <a:rPr lang="it-IT" smtClean="0"/>
              <a:t>Common disorders with high prevalence/incidence </a:t>
            </a:r>
            <a:r>
              <a:rPr lang="it-IT" smtClean="0">
                <a:solidFill>
                  <a:schemeClr val="hlink"/>
                </a:solidFill>
              </a:rPr>
              <a:t>(</a:t>
            </a:r>
            <a:r>
              <a:rPr lang="it-IT" sz="2300" smtClean="0">
                <a:solidFill>
                  <a:schemeClr val="hlink"/>
                </a:solidFill>
              </a:rPr>
              <a:t>depression, anxiety disorders)</a:t>
            </a:r>
            <a:endParaRPr lang="it-IT" smtClean="0">
              <a:solidFill>
                <a:schemeClr val="hlink"/>
              </a:solidFill>
            </a:endParaRPr>
          </a:p>
          <a:p>
            <a:pPr eaLnBrk="1" hangingPunct="1"/>
            <a:r>
              <a:rPr lang="it-IT" smtClean="0"/>
              <a:t>Severe and complex disorders</a:t>
            </a:r>
          </a:p>
          <a:p>
            <a:pPr eaLnBrk="1" hangingPunct="1"/>
            <a:r>
              <a:rPr lang="it-IT" smtClean="0"/>
              <a:t>Mental disorders in children and adolescents</a:t>
            </a:r>
          </a:p>
        </p:txBody>
      </p:sp>
    </p:spTree>
    <p:extLst>
      <p:ext uri="{BB962C8B-B14F-4D97-AF65-F5344CB8AC3E}">
        <p14:creationId xmlns:p14="http://schemas.microsoft.com/office/powerpoint/2010/main" val="345783740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it-IT" b="1" dirty="0" err="1" smtClean="0">
                <a:solidFill>
                  <a:srgbClr val="FF0000"/>
                </a:solidFill>
              </a:rPr>
              <a:t>Methodology</a:t>
            </a:r>
            <a:r>
              <a:rPr lang="it-IT" b="1" dirty="0" smtClean="0">
                <a:solidFill>
                  <a:srgbClr val="FF0000"/>
                </a:solidFill>
              </a:rPr>
              <a:t> (MHAP)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6013" y="1827213"/>
            <a:ext cx="7567612" cy="4481512"/>
          </a:xfrm>
        </p:spPr>
        <p:txBody>
          <a:bodyPr/>
          <a:lstStyle/>
          <a:p>
            <a:pPr eaLnBrk="1" hangingPunct="1"/>
            <a:r>
              <a:rPr lang="it-IT" b="1" smtClean="0"/>
              <a:t>For each area it defines: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smtClean="0"/>
              <a:t>Objectives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smtClean="0">
                <a:solidFill>
                  <a:schemeClr val="hlink"/>
                </a:solidFill>
              </a:rPr>
              <a:t>Related actions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smtClean="0"/>
              <a:t>Tools for evaluation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smtClean="0">
                <a:solidFill>
                  <a:schemeClr val="hlink"/>
                </a:solidFill>
              </a:rPr>
              <a:t>Indicators for monitoring</a:t>
            </a:r>
          </a:p>
          <a:p>
            <a:pPr eaLnBrk="1" hangingPunct="1">
              <a:buFont typeface="Wingdings" pitchFamily="2" charset="2"/>
              <a:buNone/>
            </a:pPr>
            <a:r>
              <a:rPr lang="it-IT" smtClean="0"/>
              <a:t>Protocols are expected to be officially shared by all involved Agencies</a:t>
            </a:r>
          </a:p>
          <a:p>
            <a:pPr eaLnBrk="1" hangingPunct="1">
              <a:buFont typeface="Wingdings" pitchFamily="2" charset="2"/>
              <a:buNone/>
            </a:pPr>
            <a:r>
              <a:rPr lang="it-IT" b="1" i="1" smtClean="0"/>
              <a:t> National evaluation of Regional strategies</a:t>
            </a:r>
          </a:p>
        </p:txBody>
      </p:sp>
    </p:spTree>
    <p:extLst>
      <p:ext uri="{BB962C8B-B14F-4D97-AF65-F5344CB8AC3E}">
        <p14:creationId xmlns:p14="http://schemas.microsoft.com/office/powerpoint/2010/main" val="32562824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e 2"/>
          <p:cNvSpPr>
            <a:spLocks noChangeArrowheads="1"/>
          </p:cNvSpPr>
          <p:nvPr/>
        </p:nvSpPr>
        <p:spPr bwMode="auto">
          <a:xfrm>
            <a:off x="2627313" y="188913"/>
            <a:ext cx="3714750" cy="719137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400" b="1">
                <a:solidFill>
                  <a:srgbClr val="002060"/>
                </a:solidFill>
                <a:latin typeface="Times New Roman" pitchFamily="18" charset="0"/>
              </a:rPr>
              <a:t>Italy at a glance</a:t>
            </a:r>
          </a:p>
        </p:txBody>
      </p:sp>
      <p:sp>
        <p:nvSpPr>
          <p:cNvPr id="4099" name="Rettangolo arrotondato 5"/>
          <p:cNvSpPr>
            <a:spLocks noChangeArrowheads="1"/>
          </p:cNvSpPr>
          <p:nvPr/>
        </p:nvSpPr>
        <p:spPr bwMode="auto">
          <a:xfrm>
            <a:off x="3779838" y="1125538"/>
            <a:ext cx="5184775" cy="49672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3333CC"/>
                </a:solidFill>
                <a:latin typeface="Times New Roman" pitchFamily="18" charset="0"/>
              </a:rPr>
              <a:t>Area</a:t>
            </a:r>
            <a:r>
              <a:rPr lang="en-GB" sz="2400" dirty="0">
                <a:latin typeface="Times New Roman" pitchFamily="18" charset="0"/>
              </a:rPr>
              <a:t>: </a:t>
            </a:r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</a:rPr>
              <a:t>301,340</a:t>
            </a:r>
            <a:r>
              <a:rPr lang="it-IT" sz="2400" dirty="0">
                <a:latin typeface="Times New Roman" pitchFamily="18" charset="0"/>
              </a:rPr>
              <a:t> </a:t>
            </a:r>
            <a:r>
              <a:rPr lang="it-IT" sz="2400" dirty="0" err="1">
                <a:latin typeface="Times New Roman" pitchFamily="18" charset="0"/>
              </a:rPr>
              <a:t>sq</a:t>
            </a:r>
            <a:r>
              <a:rPr lang="it-IT" sz="2400" dirty="0">
                <a:latin typeface="Times New Roman" pitchFamily="18" charset="0"/>
              </a:rPr>
              <a:t> km</a:t>
            </a:r>
            <a:endParaRPr lang="en-GB" sz="2400" dirty="0"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3333CC"/>
                </a:solidFill>
                <a:latin typeface="Times New Roman" pitchFamily="18" charset="0"/>
              </a:rPr>
              <a:t>Population</a:t>
            </a:r>
            <a:r>
              <a:rPr lang="en-GB" sz="2400" dirty="0">
                <a:latin typeface="Times New Roman" pitchFamily="18" charset="0"/>
              </a:rPr>
              <a:t>: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</a:rPr>
              <a:t>59</a:t>
            </a:r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</a:rPr>
              <a:t>,394,207</a:t>
            </a:r>
            <a:r>
              <a:rPr lang="it-IT" sz="2400" dirty="0">
                <a:latin typeface="Times New Roman" pitchFamily="18" charset="0"/>
              </a:rPr>
              <a:t> </a:t>
            </a:r>
            <a:r>
              <a:rPr lang="it-IT" sz="2100" dirty="0">
                <a:latin typeface="Times New Roman" pitchFamily="18" charset="0"/>
              </a:rPr>
              <a:t>(</a:t>
            </a:r>
            <a:r>
              <a:rPr lang="en-US" sz="2100" dirty="0">
                <a:latin typeface="Times New Roman" pitchFamily="18" charset="0"/>
              </a:rPr>
              <a:t>1° January 2012</a:t>
            </a:r>
            <a:r>
              <a:rPr lang="it-IT" sz="2100" dirty="0">
                <a:latin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Times New Roman" pitchFamily="18" charset="0"/>
              </a:rPr>
              <a:t>   % urban population (2010):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</a:rPr>
              <a:t>68.36</a:t>
            </a:r>
          </a:p>
          <a:p>
            <a:pPr>
              <a:lnSpc>
                <a:spcPct val="150000"/>
              </a:lnSpc>
            </a:pPr>
            <a:r>
              <a:rPr lang="en-GB" sz="2400" dirty="0" smtClean="0">
                <a:solidFill>
                  <a:srgbClr val="3333CC"/>
                </a:solidFill>
                <a:latin typeface="Times New Roman" pitchFamily="18" charset="0"/>
              </a:rPr>
              <a:t>Life </a:t>
            </a:r>
            <a:r>
              <a:rPr lang="en-GB" sz="2400" dirty="0">
                <a:solidFill>
                  <a:srgbClr val="3333CC"/>
                </a:solidFill>
                <a:latin typeface="Times New Roman" pitchFamily="18" charset="0"/>
              </a:rPr>
              <a:t>expectancy at birth</a:t>
            </a:r>
            <a:r>
              <a:rPr lang="en-GB" sz="2400" dirty="0">
                <a:latin typeface="Times New Roman" pitchFamily="18" charset="0"/>
              </a:rPr>
              <a:t> (2011):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</a:rPr>
              <a:t>82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Times New Roman" pitchFamily="18" charset="0"/>
              </a:rPr>
              <a:t>   Male: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</a:rPr>
              <a:t>79.4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latin typeface="Times New Roman" pitchFamily="18" charset="0"/>
              </a:rPr>
              <a:t>   Female: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</a:rPr>
              <a:t>84.5</a:t>
            </a:r>
          </a:p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3333CC"/>
                </a:solidFill>
                <a:latin typeface="Times New Roman" pitchFamily="18" charset="0"/>
              </a:rPr>
              <a:t>Total fertility rate </a:t>
            </a:r>
            <a:r>
              <a:rPr lang="en-GB" sz="2400" dirty="0">
                <a:latin typeface="Times New Roman" pitchFamily="18" charset="0"/>
              </a:rPr>
              <a:t>(2011):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</a:rPr>
              <a:t>1.39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GB" sz="2400" dirty="0">
              <a:latin typeface="Times New Roman" pitchFamily="18" charset="0"/>
            </a:endParaRPr>
          </a:p>
        </p:txBody>
      </p:sp>
      <p:pic>
        <p:nvPicPr>
          <p:cNvPr id="4100" name="Picture 2" descr="http://www.italiamappa.com/wp-content/images/mappa-politico-itali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70038"/>
            <a:ext cx="3303588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e 6"/>
          <p:cNvSpPr/>
          <p:nvPr/>
        </p:nvSpPr>
        <p:spPr bwMode="auto">
          <a:xfrm>
            <a:off x="179388" y="5661025"/>
            <a:ext cx="5040312" cy="108108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r>
              <a:rPr lang="en-GB" sz="1600" dirty="0">
                <a:latin typeface="Times New Roman" charset="0"/>
              </a:rPr>
              <a:t>Source: ISTAT</a:t>
            </a:r>
          </a:p>
          <a:p>
            <a:pPr>
              <a:defRPr/>
            </a:pPr>
            <a:r>
              <a:rPr lang="en-GB" sz="1600" dirty="0">
                <a:latin typeface="Times New Roman" charset="0"/>
              </a:rPr>
              <a:t>             WHO </a:t>
            </a:r>
            <a:r>
              <a:rPr lang="en-US" sz="1600" dirty="0">
                <a:latin typeface="Times New Roman" pitchFamily="18" charset="0"/>
              </a:rPr>
              <a:t>European health for all database</a:t>
            </a:r>
          </a:p>
          <a:p>
            <a:pPr>
              <a:defRPr/>
            </a:pPr>
            <a:r>
              <a:rPr lang="en-US" sz="1600" dirty="0">
                <a:latin typeface="Times New Roman" charset="0"/>
              </a:rPr>
              <a:t>             CIA – Central Intelligence Agency</a:t>
            </a:r>
            <a:endParaRPr lang="en-GB" sz="16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71093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450" y="188913"/>
            <a:ext cx="7385050" cy="1223962"/>
          </a:xfrm>
        </p:spPr>
        <p:txBody>
          <a:bodyPr/>
          <a:lstStyle/>
          <a:p>
            <a:pPr eaLnBrk="1" hangingPunct="1"/>
            <a:r>
              <a:rPr lang="it-IT" b="1" dirty="0" smtClean="0">
                <a:solidFill>
                  <a:srgbClr val="FF0000"/>
                </a:solidFill>
              </a:rPr>
              <a:t>The National Information System for MH (SISM)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7450" y="1628775"/>
            <a:ext cx="7496175" cy="4679950"/>
          </a:xfrm>
        </p:spPr>
        <p:txBody>
          <a:bodyPr/>
          <a:lstStyle/>
          <a:p>
            <a:pPr eaLnBrk="1" hangingPunct="1"/>
            <a:r>
              <a:rPr lang="it-IT" sz="2800" b="1" dirty="0" smtClean="0">
                <a:solidFill>
                  <a:srgbClr val="FF0000"/>
                </a:solidFill>
              </a:rPr>
              <a:t>SISM</a:t>
            </a:r>
            <a:r>
              <a:rPr lang="it-IT" dirty="0" smtClean="0">
                <a:solidFill>
                  <a:srgbClr val="FF0000"/>
                </a:solidFill>
              </a:rPr>
              <a:t>,</a:t>
            </a:r>
            <a:r>
              <a:rPr lang="it-IT" sz="2500" dirty="0" smtClean="0"/>
              <a:t> </a:t>
            </a:r>
            <a:r>
              <a:rPr lang="en-GB" sz="2500" dirty="0" smtClean="0"/>
              <a:t>jointly</a:t>
            </a:r>
            <a:r>
              <a:rPr lang="it-IT" sz="2500" dirty="0" smtClean="0"/>
              <a:t> </a:t>
            </a:r>
            <a:r>
              <a:rPr lang="it-IT" sz="2500" dirty="0" err="1" smtClean="0"/>
              <a:t>approved</a:t>
            </a:r>
            <a:r>
              <a:rPr lang="it-IT" sz="2500" dirty="0" smtClean="0"/>
              <a:t> </a:t>
            </a:r>
            <a:r>
              <a:rPr lang="en-GB" sz="2500" dirty="0" smtClean="0"/>
              <a:t>by Government and Regions,</a:t>
            </a:r>
            <a:r>
              <a:rPr lang="it-IT" sz="2500" dirty="0" smtClean="0"/>
              <a:t> in 2010, </a:t>
            </a:r>
            <a:r>
              <a:rPr lang="it-IT" sz="2500" dirty="0" err="1" smtClean="0"/>
              <a:t>started</a:t>
            </a:r>
            <a:r>
              <a:rPr lang="it-IT" sz="2500" dirty="0" smtClean="0"/>
              <a:t> </a:t>
            </a:r>
            <a:r>
              <a:rPr lang="it-IT" sz="2500" dirty="0" err="1" smtClean="0"/>
              <a:t>collecting</a:t>
            </a:r>
            <a:r>
              <a:rPr lang="it-IT" sz="2500" dirty="0" smtClean="0"/>
              <a:t> data from 20 </a:t>
            </a:r>
            <a:r>
              <a:rPr lang="it-IT" sz="2500" dirty="0" err="1" smtClean="0"/>
              <a:t>Regions</a:t>
            </a:r>
            <a:r>
              <a:rPr lang="it-IT" sz="2500" dirty="0" smtClean="0"/>
              <a:t> and MH </a:t>
            </a:r>
            <a:r>
              <a:rPr lang="it-IT" sz="2500" dirty="0" err="1" smtClean="0"/>
              <a:t>Departments</a:t>
            </a:r>
            <a:r>
              <a:rPr lang="it-IT" sz="2500" dirty="0" smtClean="0"/>
              <a:t> in </a:t>
            </a:r>
            <a:r>
              <a:rPr lang="it-IT" sz="2500" b="1" dirty="0" smtClean="0">
                <a:solidFill>
                  <a:srgbClr val="FF0000"/>
                </a:solidFill>
              </a:rPr>
              <a:t>2012, </a:t>
            </a:r>
            <a:r>
              <a:rPr lang="it-IT" sz="2500" b="1" dirty="0" err="1" smtClean="0">
                <a:solidFill>
                  <a:srgbClr val="FF0000"/>
                </a:solidFill>
              </a:rPr>
              <a:t>based</a:t>
            </a:r>
            <a:r>
              <a:rPr lang="it-IT" sz="2500" b="1" dirty="0" smtClean="0">
                <a:solidFill>
                  <a:srgbClr val="FF0000"/>
                </a:solidFill>
              </a:rPr>
              <a:t> on </a:t>
            </a:r>
            <a:r>
              <a:rPr lang="it-IT" sz="2500" b="1" dirty="0" err="1" smtClean="0">
                <a:solidFill>
                  <a:srgbClr val="FF0000"/>
                </a:solidFill>
              </a:rPr>
              <a:t>individual</a:t>
            </a:r>
            <a:r>
              <a:rPr lang="it-IT" sz="2500" b="1" dirty="0" smtClean="0">
                <a:solidFill>
                  <a:srgbClr val="FF0000"/>
                </a:solidFill>
              </a:rPr>
              <a:t> </a:t>
            </a:r>
            <a:r>
              <a:rPr lang="it-IT" sz="2500" b="1" dirty="0" err="1" smtClean="0">
                <a:solidFill>
                  <a:srgbClr val="FF0000"/>
                </a:solidFill>
              </a:rPr>
              <a:t>patient</a:t>
            </a:r>
            <a:r>
              <a:rPr lang="it-IT" sz="2500" b="1" dirty="0" smtClean="0">
                <a:solidFill>
                  <a:srgbClr val="FF0000"/>
                </a:solidFill>
              </a:rPr>
              <a:t> </a:t>
            </a:r>
            <a:r>
              <a:rPr lang="it-IT" sz="2500" b="1" dirty="0" err="1" smtClean="0">
                <a:solidFill>
                  <a:srgbClr val="FF0000"/>
                </a:solidFill>
              </a:rPr>
              <a:t>records</a:t>
            </a:r>
            <a:r>
              <a:rPr lang="it-IT" sz="2500" b="1" dirty="0" smtClean="0">
                <a:solidFill>
                  <a:srgbClr val="FF0000"/>
                </a:solidFill>
              </a:rPr>
              <a:t>. </a:t>
            </a:r>
          </a:p>
          <a:p>
            <a:pPr eaLnBrk="1" hangingPunct="1"/>
            <a:endParaRPr lang="it-IT" sz="2500" dirty="0"/>
          </a:p>
          <a:p>
            <a:pPr eaLnBrk="1" hangingPunct="1"/>
            <a:r>
              <a:rPr lang="en-GB" sz="2500" b="1" dirty="0" smtClean="0">
                <a:solidFill>
                  <a:srgbClr val="FF0000"/>
                </a:solidFill>
              </a:rPr>
              <a:t>From 2015 </a:t>
            </a:r>
            <a:r>
              <a:rPr lang="en-GB" sz="2500" dirty="0" smtClean="0"/>
              <a:t>SISM data (number and organization of services, number of beds, types of disorders and number of staff, number of patients) are available on </a:t>
            </a:r>
            <a:r>
              <a:rPr lang="en-GB" sz="2500" b="1" dirty="0" smtClean="0">
                <a:solidFill>
                  <a:srgbClr val="FF0000"/>
                </a:solidFill>
              </a:rPr>
              <a:t>Ministry of Health web site</a:t>
            </a:r>
            <a:r>
              <a:rPr lang="en-GB" sz="2500" dirty="0" smtClean="0">
                <a:solidFill>
                  <a:srgbClr val="FF0000"/>
                </a:solidFill>
              </a:rPr>
              <a:t>, with </a:t>
            </a:r>
            <a:r>
              <a:rPr lang="en-GB" sz="2500" b="1" dirty="0" smtClean="0">
                <a:solidFill>
                  <a:srgbClr val="FF0000"/>
                </a:solidFill>
              </a:rPr>
              <a:t>update every year</a:t>
            </a:r>
            <a:r>
              <a:rPr lang="en-GB" sz="2500" dirty="0" smtClean="0"/>
              <a:t>.</a:t>
            </a:r>
            <a:endParaRPr lang="it-IT" sz="2500" dirty="0" smtClean="0"/>
          </a:p>
          <a:p>
            <a:pPr eaLnBrk="1" hangingPunct="1"/>
            <a:endParaRPr lang="it-IT" b="1" dirty="0" smtClean="0"/>
          </a:p>
        </p:txBody>
      </p:sp>
    </p:spTree>
    <p:extLst>
      <p:ext uri="{BB962C8B-B14F-4D97-AF65-F5344CB8AC3E}">
        <p14:creationId xmlns:p14="http://schemas.microsoft.com/office/powerpoint/2010/main" val="312695702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2729246" y="5589240"/>
            <a:ext cx="39324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it-IT" sz="1000" b="1" i="1" dirty="0">
                <a:solidFill>
                  <a:srgbClr val="1F497D"/>
                </a:solidFill>
                <a:latin typeface="Times New Roman"/>
                <a:ea typeface="Times New Roman"/>
              </a:rPr>
              <a:t>Fonte: NSIS - Sistema informativo salute mentale (SISM) – anno 2016</a:t>
            </a:r>
            <a:endParaRPr lang="it-IT" sz="1000" i="1" dirty="0">
              <a:solidFill>
                <a:srgbClr val="1F497D"/>
              </a:solidFill>
              <a:latin typeface="Times New Roman"/>
              <a:ea typeface="Times New Roman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403648" y="512390"/>
            <a:ext cx="61632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 err="1" smtClean="0"/>
              <a:t>Prevalence</a:t>
            </a:r>
            <a:r>
              <a:rPr lang="it-IT" sz="2200" b="1" dirty="0" smtClean="0"/>
              <a:t>  (</a:t>
            </a:r>
            <a:r>
              <a:rPr lang="it-IT" sz="2200" b="1" dirty="0" err="1" smtClean="0"/>
              <a:t>absolute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numbers</a:t>
            </a:r>
            <a:r>
              <a:rPr lang="it-IT" sz="2200" b="1" dirty="0" smtClean="0"/>
              <a:t>) of MH </a:t>
            </a:r>
            <a:r>
              <a:rPr lang="it-IT" sz="2200" b="1" dirty="0" err="1" smtClean="0"/>
              <a:t>diseases</a:t>
            </a:r>
            <a:r>
              <a:rPr lang="it-IT" sz="2200" b="1" dirty="0" smtClean="0"/>
              <a:t>  </a:t>
            </a:r>
            <a:r>
              <a:rPr lang="it-IT" sz="2200" b="1" dirty="0" err="1" smtClean="0"/>
              <a:t>Italy</a:t>
            </a:r>
            <a:endParaRPr lang="it-IT" sz="2200" b="1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424479"/>
              </p:ext>
            </p:extLst>
          </p:nvPr>
        </p:nvGraphicFramePr>
        <p:xfrm>
          <a:off x="2627784" y="1700808"/>
          <a:ext cx="5986747" cy="3528392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646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1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025"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ITALIA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 err="1" smtClean="0">
                          <a:effectLst/>
                        </a:rPr>
                        <a:t>Depression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190698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 err="1" smtClean="0">
                          <a:effectLst/>
                        </a:rPr>
                        <a:t>Nevrosis</a:t>
                      </a:r>
                      <a:r>
                        <a:rPr lang="it-IT" sz="1400" u="none" strike="noStrike" dirty="0" smtClean="0">
                          <a:effectLst/>
                        </a:rPr>
                        <a:t> and </a:t>
                      </a:r>
                      <a:r>
                        <a:rPr lang="it-IT" sz="1400" u="none" strike="noStrike" dirty="0" err="1" smtClean="0">
                          <a:effectLst/>
                        </a:rPr>
                        <a:t>psychosomatic</a:t>
                      </a:r>
                      <a:r>
                        <a:rPr lang="it-IT" sz="1400" u="none" strike="noStrike" dirty="0" smtClean="0">
                          <a:effectLst/>
                        </a:rPr>
                        <a:t> </a:t>
                      </a:r>
                      <a:r>
                        <a:rPr lang="it-IT" sz="1400" u="none" strike="noStrike" dirty="0" err="1" smtClean="0">
                          <a:effectLst/>
                        </a:rPr>
                        <a:t>disorders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106625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11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 err="1" smtClean="0">
                          <a:effectLst/>
                        </a:rPr>
                        <a:t>Personality</a:t>
                      </a:r>
                      <a:r>
                        <a:rPr lang="it-IT" sz="1400" u="none" strike="noStrike" dirty="0" smtClean="0">
                          <a:effectLst/>
                        </a:rPr>
                        <a:t> and </a:t>
                      </a:r>
                      <a:r>
                        <a:rPr lang="it-IT" sz="1400" u="none" strike="noStrike" dirty="0" err="1" smtClean="0">
                          <a:effectLst/>
                        </a:rPr>
                        <a:t>behaviour</a:t>
                      </a:r>
                      <a:r>
                        <a:rPr lang="it-IT" sz="1400" u="none" strike="noStrike" dirty="0" smtClean="0">
                          <a:effectLst/>
                        </a:rPr>
                        <a:t> </a:t>
                      </a:r>
                      <a:r>
                        <a:rPr lang="it-IT" sz="1400" u="none" strike="noStrike" dirty="0" err="1" smtClean="0">
                          <a:effectLst/>
                        </a:rPr>
                        <a:t>disorders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55724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779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 err="1" smtClean="0">
                          <a:effectLst/>
                        </a:rPr>
                        <a:t>Maniac</a:t>
                      </a:r>
                      <a:r>
                        <a:rPr lang="it-IT" sz="1400" u="none" strike="noStrike" dirty="0" smtClean="0">
                          <a:effectLst/>
                        </a:rPr>
                        <a:t> and </a:t>
                      </a:r>
                      <a:r>
                        <a:rPr lang="it-IT" sz="1400" u="none" strike="noStrike" dirty="0" err="1" smtClean="0">
                          <a:effectLst/>
                        </a:rPr>
                        <a:t>bipolarism</a:t>
                      </a:r>
                      <a:r>
                        <a:rPr lang="it-IT" sz="1400" u="none" strike="noStrike" dirty="0" smtClean="0">
                          <a:effectLst/>
                        </a:rPr>
                        <a:t> </a:t>
                      </a:r>
                      <a:r>
                        <a:rPr lang="it-IT" sz="1400" u="none" strike="noStrike" dirty="0" err="1" smtClean="0">
                          <a:effectLst/>
                        </a:rPr>
                        <a:t>disorders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61111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4376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>
                          <a:effectLst/>
                        </a:rPr>
                        <a:t>Schizofrenia </a:t>
                      </a:r>
                      <a:r>
                        <a:rPr lang="it-IT" sz="1400" u="none" strike="noStrike" dirty="0" smtClean="0">
                          <a:effectLst/>
                        </a:rPr>
                        <a:t>and </a:t>
                      </a:r>
                      <a:r>
                        <a:rPr lang="it-IT" sz="1400" u="none" strike="noStrike" dirty="0" err="1" smtClean="0">
                          <a:effectLst/>
                        </a:rPr>
                        <a:t>other</a:t>
                      </a:r>
                      <a:r>
                        <a:rPr lang="it-IT" sz="1400" u="none" strike="noStrike" dirty="0" smtClean="0">
                          <a:effectLst/>
                        </a:rPr>
                        <a:t> </a:t>
                      </a:r>
                      <a:r>
                        <a:rPr lang="it-IT" sz="1400" u="none" strike="noStrike" dirty="0" err="1" smtClean="0">
                          <a:effectLst/>
                        </a:rPr>
                        <a:t>psycosis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160165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02835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2729246" y="5589240"/>
            <a:ext cx="393248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it-IT" sz="1000" b="1" i="1" dirty="0">
                <a:solidFill>
                  <a:srgbClr val="1F497D"/>
                </a:solidFill>
                <a:latin typeface="Times New Roman"/>
                <a:ea typeface="Times New Roman"/>
              </a:rPr>
              <a:t>Fonte: NSIS - Sistema informativo salute mentale (SISM) – anno 2016</a:t>
            </a:r>
            <a:endParaRPr lang="it-IT" sz="1000" i="1" dirty="0">
              <a:solidFill>
                <a:srgbClr val="1F497D"/>
              </a:solidFill>
              <a:latin typeface="Times New Roman"/>
              <a:ea typeface="Times New Roman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403648" y="512390"/>
            <a:ext cx="616323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1" dirty="0" smtClean="0"/>
              <a:t>Staff for MH </a:t>
            </a:r>
            <a:r>
              <a:rPr lang="it-IT" sz="2200" b="1" dirty="0" err="1" smtClean="0"/>
              <a:t>diseases</a:t>
            </a:r>
            <a:r>
              <a:rPr lang="it-IT" sz="2200" b="1" dirty="0" smtClean="0"/>
              <a:t>  </a:t>
            </a:r>
            <a:r>
              <a:rPr lang="it-IT" sz="2200" b="1" dirty="0" err="1" smtClean="0"/>
              <a:t>Italy</a:t>
            </a:r>
            <a:endParaRPr lang="it-IT" sz="2200" b="1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303640"/>
              </p:ext>
            </p:extLst>
          </p:nvPr>
        </p:nvGraphicFramePr>
        <p:xfrm>
          <a:off x="2555776" y="1700808"/>
          <a:ext cx="6058755" cy="3528392"/>
        </p:xfrm>
        <a:graphic>
          <a:graphicData uri="http://schemas.openxmlformats.org/drawingml/2006/table">
            <a:tbl>
              <a:tblPr firstRow="1" firstCol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718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8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1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025">
                <a:tc>
                  <a:txBody>
                    <a:bodyPr/>
                    <a:lstStyle/>
                    <a:p>
                      <a:pPr algn="l" fontAlgn="b"/>
                      <a:endParaRPr lang="it-IT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u="none" strike="noStrike" dirty="0">
                          <a:effectLst/>
                        </a:rPr>
                        <a:t>ITALIA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33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Medical</a:t>
                      </a: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it-IT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doctors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27,5%</a:t>
                      </a:r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 err="1" smtClean="0">
                          <a:effectLst/>
                        </a:rPr>
                        <a:t>Nurses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44,7%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011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 dirty="0" err="1" smtClean="0">
                          <a:effectLst/>
                        </a:rPr>
                        <a:t>Psicologists</a:t>
                      </a:r>
                      <a:r>
                        <a:rPr lang="it-IT" sz="1400" u="none" strike="noStrike" dirty="0" smtClean="0">
                          <a:effectLst/>
                        </a:rPr>
                        <a:t>, </a:t>
                      </a:r>
                      <a:r>
                        <a:rPr lang="it-IT" sz="1400" u="none" strike="noStrike" dirty="0" err="1" smtClean="0">
                          <a:effectLst/>
                        </a:rPr>
                        <a:t>educators</a:t>
                      </a:r>
                      <a:r>
                        <a:rPr lang="it-IT" sz="1400" u="none" strike="noStrike" dirty="0" smtClean="0">
                          <a:effectLst/>
                        </a:rPr>
                        <a:t>, </a:t>
                      </a:r>
                      <a:r>
                        <a:rPr lang="it-IT" sz="1400" u="none" strike="noStrike" dirty="0" err="1" smtClean="0">
                          <a:effectLst/>
                        </a:rPr>
                        <a:t>others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400" b="1" i="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/>
                        </a:rPr>
                        <a:t>27,8</a:t>
                      </a:r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779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4376">
                <a:tc>
                  <a:txBody>
                    <a:bodyPr/>
                    <a:lstStyle/>
                    <a:p>
                      <a:pPr algn="l" fontAlgn="b"/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4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it-IT" sz="14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42608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301625"/>
            <a:ext cx="7424737" cy="966788"/>
          </a:xfrm>
        </p:spPr>
        <p:txBody>
          <a:bodyPr/>
          <a:lstStyle/>
          <a:p>
            <a:pPr eaLnBrk="1" hangingPunct="1"/>
            <a:r>
              <a:rPr lang="en-GB" b="1" dirty="0" smtClean="0"/>
              <a:t>Organization of MH services</a:t>
            </a:r>
            <a:endParaRPr lang="it-IT" sz="4000" b="1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6013" y="1628775"/>
            <a:ext cx="7567612" cy="45370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sz="2500" b="1" u="sng" dirty="0" smtClean="0"/>
              <a:t> </a:t>
            </a:r>
            <a:r>
              <a:rPr lang="en-GB" b="1" u="sng" dirty="0" smtClean="0">
                <a:solidFill>
                  <a:srgbClr val="FF0000"/>
                </a:solidFill>
              </a:rPr>
              <a:t>MENTAL HEALTH DEPARTMENTS including the following services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GB" b="1" u="sng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500" b="1" u="sng" dirty="0" smtClean="0"/>
              <a:t>Mental Health Centres </a:t>
            </a:r>
            <a:endParaRPr lang="en-GB" sz="2500" b="1" u="sng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500" b="1" u="sng" dirty="0" smtClean="0"/>
              <a:t>Psychiatric Services for Diagnosis and Care </a:t>
            </a:r>
            <a:endParaRPr lang="en-GB" sz="2500" b="1" u="sng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500" b="1" u="sng" dirty="0" smtClean="0"/>
              <a:t>Day Hospitals</a:t>
            </a:r>
            <a:endParaRPr lang="en-GB" b="1" u="sng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500" b="1" u="sng" dirty="0" smtClean="0"/>
              <a:t>Day Centre Residential Facilities </a:t>
            </a:r>
            <a:endParaRPr lang="en-GB" sz="2500" b="1" u="sng" dirty="0" smtClean="0">
              <a:solidFill>
                <a:srgbClr val="FF0000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GB" dirty="0" smtClean="0"/>
              <a:t>   </a:t>
            </a:r>
            <a:r>
              <a:rPr lang="en-GB" sz="2500" b="1" dirty="0" smtClean="0"/>
              <a:t>Plus </a:t>
            </a:r>
            <a:r>
              <a:rPr lang="en-GB" sz="2500" b="1" i="1" u="sng" dirty="0" smtClean="0"/>
              <a:t>University clinics</a:t>
            </a:r>
            <a:r>
              <a:rPr lang="en-GB" sz="2500" b="1" dirty="0" smtClean="0"/>
              <a:t> and </a:t>
            </a:r>
            <a:r>
              <a:rPr lang="en-GB" sz="2500" b="1" i="1" u="sng" dirty="0" smtClean="0"/>
              <a:t>psychiatric wards</a:t>
            </a:r>
            <a:r>
              <a:rPr lang="en-GB" sz="2500" b="1" dirty="0" smtClean="0"/>
              <a:t> in general hospitals</a:t>
            </a:r>
          </a:p>
          <a:p>
            <a:pPr eaLnBrk="1" hangingPunct="1">
              <a:lnSpc>
                <a:spcPct val="80000"/>
              </a:lnSpc>
            </a:pPr>
            <a:endParaRPr lang="en-GB" sz="2500" dirty="0" smtClean="0"/>
          </a:p>
          <a:p>
            <a:pPr eaLnBrk="1" hangingPunct="1">
              <a:lnSpc>
                <a:spcPct val="80000"/>
              </a:lnSpc>
            </a:pPr>
            <a:endParaRPr lang="en-GB" b="1" u="sng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7084440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403350" y="301625"/>
            <a:ext cx="7280275" cy="966788"/>
          </a:xfrm>
        </p:spPr>
        <p:txBody>
          <a:bodyPr/>
          <a:lstStyle/>
          <a:p>
            <a:pPr eaLnBrk="1" hangingPunct="1"/>
            <a:r>
              <a:rPr lang="it-IT" b="1" dirty="0" err="1" smtClean="0"/>
              <a:t>Mental</a:t>
            </a:r>
            <a:r>
              <a:rPr lang="it-IT" b="1" dirty="0" smtClean="0"/>
              <a:t> </a:t>
            </a:r>
            <a:r>
              <a:rPr lang="it-IT" b="1" dirty="0" err="1" smtClean="0"/>
              <a:t>Health</a:t>
            </a:r>
            <a:r>
              <a:rPr lang="it-IT" b="1" dirty="0" smtClean="0"/>
              <a:t> </a:t>
            </a:r>
            <a:r>
              <a:rPr lang="it-IT" b="1" dirty="0" err="1" smtClean="0"/>
              <a:t>Departments</a:t>
            </a:r>
            <a:endParaRPr lang="it-IT" b="1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GB" b="1" u="sng" dirty="0" smtClean="0">
                <a:solidFill>
                  <a:srgbClr val="FF0000"/>
                </a:solidFill>
              </a:rPr>
              <a:t>183 in 2015</a:t>
            </a:r>
            <a:r>
              <a:rPr lang="en-GB" dirty="0" smtClean="0"/>
              <a:t>,</a:t>
            </a:r>
            <a:r>
              <a:rPr lang="en-GB" b="1" dirty="0" smtClean="0"/>
              <a:t> </a:t>
            </a:r>
            <a:r>
              <a:rPr lang="en-GB" dirty="0" smtClean="0"/>
              <a:t>coordinating  prevention, care and rehabilitation activities, responsible for management of  human and financial resources attributed</a:t>
            </a:r>
            <a:r>
              <a:rPr lang="it-IT" dirty="0" smtClean="0"/>
              <a:t>. </a:t>
            </a:r>
          </a:p>
          <a:p>
            <a:pPr eaLnBrk="1" hangingPunct="1"/>
            <a:r>
              <a:rPr lang="it-IT" b="1" u="sng" dirty="0" smtClean="0">
                <a:solidFill>
                  <a:schemeClr val="hlink"/>
                </a:solidFill>
              </a:rPr>
              <a:t>At </a:t>
            </a:r>
            <a:r>
              <a:rPr lang="it-IT" b="1" u="sng" dirty="0" err="1" smtClean="0">
                <a:solidFill>
                  <a:schemeClr val="hlink"/>
                </a:solidFill>
              </a:rPr>
              <a:t>least</a:t>
            </a:r>
            <a:r>
              <a:rPr lang="it-IT" b="1" u="sng" dirty="0" smtClean="0">
                <a:solidFill>
                  <a:schemeClr val="hlink"/>
                </a:solidFill>
              </a:rPr>
              <a:t> 1 for </a:t>
            </a:r>
            <a:r>
              <a:rPr lang="it-IT" b="1" u="sng" dirty="0" err="1" smtClean="0">
                <a:solidFill>
                  <a:schemeClr val="hlink"/>
                </a:solidFill>
              </a:rPr>
              <a:t>any</a:t>
            </a:r>
            <a:r>
              <a:rPr lang="it-IT" b="1" u="sng" dirty="0" smtClean="0">
                <a:solidFill>
                  <a:schemeClr val="hlink"/>
                </a:solidFill>
              </a:rPr>
              <a:t> ASL</a:t>
            </a:r>
            <a:r>
              <a:rPr lang="it-IT" dirty="0" smtClean="0">
                <a:solidFill>
                  <a:schemeClr val="hlink"/>
                </a:solidFill>
              </a:rPr>
              <a:t>, </a:t>
            </a:r>
            <a:r>
              <a:rPr lang="it-IT" dirty="0" smtClean="0"/>
              <a:t>work </a:t>
            </a:r>
            <a:r>
              <a:rPr lang="it-IT" dirty="0" err="1" smtClean="0"/>
              <a:t>through</a:t>
            </a:r>
            <a:r>
              <a:rPr lang="it-IT" dirty="0" smtClean="0"/>
              <a:t> the </a:t>
            </a:r>
            <a:r>
              <a:rPr lang="it-IT" dirty="0" err="1" smtClean="0"/>
              <a:t>following</a:t>
            </a:r>
            <a:r>
              <a:rPr lang="it-IT" dirty="0" smtClean="0"/>
              <a:t> </a:t>
            </a:r>
            <a:r>
              <a:rPr lang="it-IT" dirty="0" err="1" smtClean="0"/>
              <a:t>facilities</a:t>
            </a:r>
            <a:r>
              <a:rPr lang="it-IT" dirty="0" smtClean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13917450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301625"/>
            <a:ext cx="7351712" cy="966788"/>
          </a:xfrm>
        </p:spPr>
        <p:txBody>
          <a:bodyPr/>
          <a:lstStyle/>
          <a:p>
            <a:pPr eaLnBrk="1" hangingPunct="1"/>
            <a:endParaRPr lang="it-IT" b="1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31913" y="1827213"/>
            <a:ext cx="7351712" cy="4697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b="1" u="sng" dirty="0" smtClean="0">
                <a:solidFill>
                  <a:srgbClr val="FF0000"/>
                </a:solidFill>
              </a:rPr>
              <a:t>1246 Mental Health Centres</a:t>
            </a:r>
            <a:r>
              <a:rPr lang="en-GB" sz="2400" b="1" dirty="0" smtClean="0"/>
              <a:t>, outpatient clinic for diagnosis,</a:t>
            </a:r>
            <a:r>
              <a:rPr lang="it-IT" sz="2400" b="1" dirty="0" smtClean="0"/>
              <a:t> d</a:t>
            </a:r>
            <a:r>
              <a:rPr lang="en-GB" sz="2400" b="1" dirty="0" err="1" smtClean="0"/>
              <a:t>efinition</a:t>
            </a:r>
            <a:r>
              <a:rPr lang="en-GB" sz="2400" b="1" dirty="0" smtClean="0"/>
              <a:t> and delivery of individual care programs,</a:t>
            </a:r>
            <a:r>
              <a:rPr lang="it-IT" sz="2400" b="1" dirty="0" smtClean="0"/>
              <a:t> c</a:t>
            </a:r>
            <a:r>
              <a:rPr lang="en-GB" sz="2400" b="1" dirty="0" err="1" smtClean="0"/>
              <a:t>oordination</a:t>
            </a:r>
            <a:r>
              <a:rPr lang="en-GB" sz="2400" b="1" dirty="0" smtClean="0"/>
              <a:t> with GPs and other services, open 12 hours/day and 6 days/week 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b="1" u="sng" dirty="0" smtClean="0">
                <a:solidFill>
                  <a:srgbClr val="FF0000"/>
                </a:solidFill>
              </a:rPr>
              <a:t>908 Day Centres</a:t>
            </a:r>
            <a:r>
              <a:rPr lang="en-GB" sz="2400" b="1" dirty="0" smtClean="0"/>
              <a:t>,</a:t>
            </a:r>
            <a:r>
              <a:rPr lang="it-IT" sz="2400" b="1" dirty="0" smtClean="0"/>
              <a:t> </a:t>
            </a:r>
            <a:r>
              <a:rPr lang="en-GB" sz="2400" b="1" dirty="0" smtClean="0"/>
              <a:t>community semi-residential facility that delivers individual treatment/rehabilitation programmes promoting the development of competences in personal care, daily life activities, social inclusion</a:t>
            </a:r>
          </a:p>
          <a:p>
            <a:pPr eaLnBrk="1" hangingPunct="1">
              <a:lnSpc>
                <a:spcPct val="90000"/>
              </a:lnSpc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</a:pPr>
            <a:endParaRPr lang="en-GB" sz="2400" b="1" dirty="0" smtClean="0"/>
          </a:p>
          <a:p>
            <a:pPr eaLnBrk="1" hangingPunct="1">
              <a:lnSpc>
                <a:spcPct val="90000"/>
              </a:lnSpc>
            </a:pPr>
            <a:endParaRPr lang="it-IT" sz="2100" dirty="0" smtClean="0"/>
          </a:p>
          <a:p>
            <a:pPr eaLnBrk="1" hangingPunct="1">
              <a:lnSpc>
                <a:spcPct val="90000"/>
              </a:lnSpc>
            </a:pPr>
            <a:endParaRPr lang="it-IT" sz="2100" dirty="0" smtClean="0"/>
          </a:p>
        </p:txBody>
      </p:sp>
    </p:spTree>
    <p:extLst>
      <p:ext uri="{BB962C8B-B14F-4D97-AF65-F5344CB8AC3E}">
        <p14:creationId xmlns:p14="http://schemas.microsoft.com/office/powerpoint/2010/main" val="1511057529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301625"/>
            <a:ext cx="7351712" cy="966788"/>
          </a:xfrm>
        </p:spPr>
        <p:txBody>
          <a:bodyPr/>
          <a:lstStyle/>
          <a:p>
            <a:pPr eaLnBrk="1" hangingPunct="1"/>
            <a:endParaRPr lang="it-IT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b="1" u="sng" dirty="0" smtClean="0">
                <a:solidFill>
                  <a:srgbClr val="FF0000"/>
                </a:solidFill>
              </a:rPr>
              <a:t>329 Psychiatric Services for Diagnosis and Care </a:t>
            </a:r>
            <a:r>
              <a:rPr lang="en-GB" sz="2400" b="1" dirty="0" smtClean="0"/>
              <a:t>inpatient unit in general hospital for short term crisis interventions. It provides both voluntary and compulsory treatment.</a:t>
            </a:r>
            <a:r>
              <a:rPr lang="en-GB" sz="2400" dirty="0" smtClean="0"/>
              <a:t> </a:t>
            </a:r>
            <a:r>
              <a:rPr lang="en-GB" sz="2400" b="1" dirty="0" smtClean="0"/>
              <a:t>Each Unit can have no more than 16 beds; the rate is</a:t>
            </a:r>
            <a:r>
              <a:rPr lang="it-IT" sz="2400" b="1" dirty="0" smtClean="0"/>
              <a:t> </a:t>
            </a:r>
            <a:r>
              <a:rPr lang="en-GB" sz="2400" b="1" dirty="0" smtClean="0"/>
              <a:t>1 bed every 10,000 inhabitants</a:t>
            </a:r>
            <a:r>
              <a:rPr lang="it-IT" sz="2400" dirty="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b="1" u="sng" dirty="0" smtClean="0">
                <a:solidFill>
                  <a:srgbClr val="FF0000"/>
                </a:solidFill>
              </a:rPr>
              <a:t>Day Hospitals 317 beds</a:t>
            </a:r>
            <a:r>
              <a:rPr lang="en-GB" sz="2400" b="1" u="sng" dirty="0" smtClean="0">
                <a:solidFill>
                  <a:srgbClr val="FF0000"/>
                </a:solidFill>
              </a:rPr>
              <a:t> </a:t>
            </a:r>
            <a:r>
              <a:rPr lang="en-GB" sz="2400" b="1" dirty="0" smtClean="0"/>
              <a:t>, semi-residential facility for complex diagnostic intervention and short/mean term care, aimed at reducing hospitalisation</a:t>
            </a:r>
            <a:r>
              <a:rPr lang="it-IT" sz="2400" dirty="0" smtClean="0"/>
              <a:t> </a:t>
            </a:r>
            <a:endParaRPr lang="en-GB" sz="2400" b="1" u="sng" dirty="0" smtClean="0"/>
          </a:p>
          <a:p>
            <a:pPr eaLnBrk="1" hangingPunct="1">
              <a:lnSpc>
                <a:spcPct val="80000"/>
              </a:lnSpc>
            </a:pPr>
            <a:endParaRPr lang="en-GB" sz="2400" b="1" u="sng" dirty="0" smtClean="0"/>
          </a:p>
          <a:p>
            <a:pPr eaLnBrk="1" hangingPunct="1">
              <a:lnSpc>
                <a:spcPct val="80000"/>
              </a:lnSpc>
            </a:pPr>
            <a:endParaRPr lang="it-IT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68626522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301625"/>
            <a:ext cx="7424737" cy="895350"/>
          </a:xfrm>
        </p:spPr>
        <p:txBody>
          <a:bodyPr/>
          <a:lstStyle/>
          <a:p>
            <a:pPr eaLnBrk="1" hangingPunct="1"/>
            <a:endParaRPr lang="it-IT" b="1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800" b="1" u="sng" dirty="0" smtClean="0">
                <a:solidFill>
                  <a:srgbClr val="FF0000"/>
                </a:solidFill>
              </a:rPr>
              <a:t>2271 Residential Facilities</a:t>
            </a:r>
            <a:r>
              <a:rPr lang="it-IT" sz="2400" dirty="0" smtClean="0"/>
              <a:t>, </a:t>
            </a:r>
            <a:r>
              <a:rPr lang="en-GB" sz="2400" b="1" dirty="0" smtClean="0"/>
              <a:t>community residential services for rehabilitation programmes, defined by MHD staff.</a:t>
            </a:r>
            <a:r>
              <a:rPr lang="it-IT" sz="2400" b="1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b="1" dirty="0" smtClean="0"/>
              <a:t>They are classified according to three levels of required professional attendance (24 hours of staff presence, 12 hours, only time periods during the day)</a:t>
            </a:r>
            <a:r>
              <a:rPr lang="it-IT" sz="2400" b="1" dirty="0" smtClean="0"/>
              <a:t>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400" b="1" dirty="0" smtClean="0"/>
              <a:t>    </a:t>
            </a:r>
            <a:r>
              <a:rPr lang="it-IT" sz="2400" b="1" dirty="0" err="1" smtClean="0"/>
              <a:t>Each</a:t>
            </a:r>
            <a:r>
              <a:rPr lang="it-IT" sz="2400" b="1" dirty="0" smtClean="0"/>
              <a:t> </a:t>
            </a:r>
            <a:r>
              <a:rPr lang="en-GB" sz="2400" b="1" dirty="0" smtClean="0"/>
              <a:t>RF can host no more than 20 people.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400" b="1" dirty="0" smtClean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545610675"/>
      </p:ext>
    </p:extLst>
  </p:cSld>
  <p:clrMapOvr>
    <a:masterClrMapping/>
  </p:clrMapOvr>
  <p:transition spd="med">
    <p:wipe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301625"/>
            <a:ext cx="7496175" cy="1039813"/>
          </a:xfrm>
        </p:spPr>
        <p:txBody>
          <a:bodyPr/>
          <a:lstStyle/>
          <a:p>
            <a:pPr eaLnBrk="1" hangingPunct="1"/>
            <a:r>
              <a:rPr lang="it-IT" sz="3200" b="1" dirty="0" err="1" smtClean="0">
                <a:solidFill>
                  <a:srgbClr val="FF0000"/>
                </a:solidFill>
              </a:rPr>
              <a:t>Forensic</a:t>
            </a:r>
            <a:r>
              <a:rPr lang="it-IT" sz="3200" b="1" dirty="0" smtClean="0">
                <a:solidFill>
                  <a:srgbClr val="FF0000"/>
                </a:solidFill>
              </a:rPr>
              <a:t> Hospitals 2014 Law </a:t>
            </a:r>
            <a:r>
              <a:rPr lang="it-IT" sz="3200" b="1" dirty="0" err="1" smtClean="0">
                <a:solidFill>
                  <a:srgbClr val="FF0000"/>
                </a:solidFill>
              </a:rPr>
              <a:t>Act</a:t>
            </a:r>
            <a:r>
              <a:rPr lang="it-IT" sz="3200" b="1" dirty="0" smtClean="0">
                <a:solidFill>
                  <a:srgbClr val="FF0000"/>
                </a:solidFill>
              </a:rPr>
              <a:t> n.81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28775"/>
            <a:ext cx="7456487" cy="4608513"/>
          </a:xfrm>
        </p:spPr>
        <p:txBody>
          <a:bodyPr/>
          <a:lstStyle/>
          <a:p>
            <a:pPr eaLnBrk="1" hangingPunct="1"/>
            <a:r>
              <a:rPr lang="it-IT" sz="2500" b="1" dirty="0" smtClean="0"/>
              <a:t>6 </a:t>
            </a:r>
            <a:r>
              <a:rPr lang="it-IT" sz="2500" b="1" dirty="0" err="1" smtClean="0"/>
              <a:t>Forensic</a:t>
            </a:r>
            <a:r>
              <a:rPr lang="it-IT" sz="2500" b="1" dirty="0" smtClean="0"/>
              <a:t> Hospitals </a:t>
            </a:r>
            <a:r>
              <a:rPr lang="it-IT" sz="2500" dirty="0" smtClean="0"/>
              <a:t>in 5 </a:t>
            </a:r>
            <a:r>
              <a:rPr lang="it-IT" sz="2500" dirty="0" err="1" smtClean="0"/>
              <a:t>Regions</a:t>
            </a:r>
            <a:r>
              <a:rPr lang="it-IT" sz="2500" dirty="0" smtClean="0"/>
              <a:t> </a:t>
            </a:r>
            <a:r>
              <a:rPr lang="it-IT" sz="2500" dirty="0" err="1" smtClean="0"/>
              <a:t>completely</a:t>
            </a:r>
            <a:r>
              <a:rPr lang="it-IT" sz="2500" dirty="0" smtClean="0"/>
              <a:t> </a:t>
            </a:r>
            <a:r>
              <a:rPr lang="it-IT" sz="2500" dirty="0" err="1" smtClean="0"/>
              <a:t>closed</a:t>
            </a:r>
            <a:r>
              <a:rPr lang="it-IT" sz="2500" dirty="0" smtClean="0"/>
              <a:t> in 2017</a:t>
            </a:r>
          </a:p>
          <a:p>
            <a:pPr eaLnBrk="1" hangingPunct="1"/>
            <a:r>
              <a:rPr lang="it-IT" sz="2500" dirty="0" err="1" smtClean="0"/>
              <a:t>Opened</a:t>
            </a:r>
            <a:r>
              <a:rPr lang="it-IT" sz="2500" dirty="0" smtClean="0"/>
              <a:t> </a:t>
            </a:r>
            <a:r>
              <a:rPr lang="it-IT" sz="2500" b="1" dirty="0" smtClean="0"/>
              <a:t>Small </a:t>
            </a:r>
            <a:r>
              <a:rPr lang="it-IT" sz="2500" b="1" dirty="0" err="1" smtClean="0"/>
              <a:t>Residential</a:t>
            </a:r>
            <a:r>
              <a:rPr lang="it-IT" sz="2500" b="1" dirty="0" smtClean="0"/>
              <a:t> </a:t>
            </a:r>
            <a:r>
              <a:rPr lang="it-IT" sz="2500" b="1" dirty="0" err="1" smtClean="0"/>
              <a:t>Health</a:t>
            </a:r>
            <a:r>
              <a:rPr lang="it-IT" sz="2500" b="1" dirty="0" smtClean="0"/>
              <a:t> </a:t>
            </a:r>
            <a:r>
              <a:rPr lang="it-IT" sz="2500" b="1" dirty="0" err="1" smtClean="0"/>
              <a:t>facilities</a:t>
            </a:r>
            <a:r>
              <a:rPr lang="it-IT" sz="2500" b="1" dirty="0" smtClean="0"/>
              <a:t> </a:t>
            </a:r>
            <a:r>
              <a:rPr lang="it-IT" sz="2500" dirty="0" smtClean="0"/>
              <a:t>(</a:t>
            </a:r>
            <a:r>
              <a:rPr lang="it-IT" sz="2500" dirty="0" err="1" smtClean="0"/>
              <a:t>each</a:t>
            </a:r>
            <a:r>
              <a:rPr lang="it-IT" sz="2500" dirty="0" smtClean="0"/>
              <a:t> with a maximum of 20 </a:t>
            </a:r>
            <a:r>
              <a:rPr lang="it-IT" sz="2500" dirty="0" err="1" smtClean="0"/>
              <a:t>beds</a:t>
            </a:r>
            <a:r>
              <a:rPr lang="it-IT" sz="2500" dirty="0" smtClean="0"/>
              <a:t>)</a:t>
            </a:r>
          </a:p>
          <a:p>
            <a:pPr eaLnBrk="1" hangingPunct="1"/>
            <a:r>
              <a:rPr lang="it-IT" sz="2500" dirty="0" smtClean="0"/>
              <a:t>Distributed </a:t>
            </a:r>
            <a:r>
              <a:rPr lang="it-IT" sz="2500" dirty="0" err="1" smtClean="0"/>
              <a:t>all</a:t>
            </a:r>
            <a:r>
              <a:rPr lang="it-IT" sz="2500" dirty="0" smtClean="0"/>
              <a:t> over the country  </a:t>
            </a:r>
            <a:r>
              <a:rPr lang="it-IT" sz="2500" dirty="0" err="1" smtClean="0"/>
              <a:t>according</a:t>
            </a:r>
            <a:r>
              <a:rPr lang="it-IT" sz="2500" dirty="0" smtClean="0"/>
              <a:t> to the general </a:t>
            </a:r>
            <a:r>
              <a:rPr lang="it-IT" sz="2500" dirty="0" err="1" smtClean="0"/>
              <a:t>population</a:t>
            </a:r>
            <a:r>
              <a:rPr lang="it-IT" sz="2500" dirty="0" smtClean="0"/>
              <a:t> of </a:t>
            </a:r>
            <a:r>
              <a:rPr lang="it-IT" sz="2500" dirty="0" err="1" smtClean="0"/>
              <a:t>each</a:t>
            </a:r>
            <a:r>
              <a:rPr lang="it-IT" sz="2500" dirty="0" smtClean="0"/>
              <a:t> </a:t>
            </a:r>
            <a:r>
              <a:rPr lang="it-IT" sz="2500" dirty="0" err="1" smtClean="0"/>
              <a:t>Region</a:t>
            </a:r>
            <a:endParaRPr lang="it-IT" sz="2500" dirty="0" smtClean="0"/>
          </a:p>
          <a:p>
            <a:pPr eaLnBrk="1" hangingPunct="1"/>
            <a:r>
              <a:rPr lang="it-IT" sz="2500" dirty="0" err="1" smtClean="0"/>
              <a:t>Only</a:t>
            </a:r>
            <a:r>
              <a:rPr lang="it-IT" sz="2500" dirty="0" smtClean="0"/>
              <a:t> </a:t>
            </a:r>
            <a:r>
              <a:rPr lang="it-IT" sz="2500" dirty="0" err="1" smtClean="0"/>
              <a:t>external</a:t>
            </a:r>
            <a:r>
              <a:rPr lang="it-IT" sz="2500" dirty="0" smtClean="0"/>
              <a:t> security control</a:t>
            </a:r>
          </a:p>
        </p:txBody>
      </p:sp>
    </p:spTree>
    <p:extLst>
      <p:ext uri="{BB962C8B-B14F-4D97-AF65-F5344CB8AC3E}">
        <p14:creationId xmlns:p14="http://schemas.microsoft.com/office/powerpoint/2010/main" val="317144085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it-IT" sz="3200" b="1" dirty="0" smtClean="0"/>
              <a:t> </a:t>
            </a:r>
            <a:r>
              <a:rPr lang="it-IT" sz="3200" b="1" dirty="0" smtClean="0">
                <a:solidFill>
                  <a:srgbClr val="FF0000"/>
                </a:solidFill>
              </a:rPr>
              <a:t>40 </a:t>
            </a:r>
            <a:r>
              <a:rPr lang="it-IT" sz="3200" b="1" dirty="0" err="1" smtClean="0">
                <a:solidFill>
                  <a:srgbClr val="FF0000"/>
                </a:solidFill>
              </a:rPr>
              <a:t>years</a:t>
            </a:r>
            <a:r>
              <a:rPr lang="it-IT" sz="3200" b="1" dirty="0" smtClean="0">
                <a:solidFill>
                  <a:srgbClr val="FF0000"/>
                </a:solidFill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</a:rPr>
              <a:t>since</a:t>
            </a:r>
            <a:r>
              <a:rPr lang="it-IT" sz="3200" b="1" dirty="0" smtClean="0">
                <a:solidFill>
                  <a:srgbClr val="FF0000"/>
                </a:solidFill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</a:rPr>
              <a:t>Psychiatric</a:t>
            </a:r>
            <a:r>
              <a:rPr lang="it-IT" sz="3200" b="1" dirty="0" smtClean="0">
                <a:solidFill>
                  <a:srgbClr val="FF0000"/>
                </a:solidFill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</a:rPr>
              <a:t>Reform</a:t>
            </a:r>
            <a:r>
              <a:rPr lang="it-IT" sz="3200" b="1" dirty="0" smtClean="0">
                <a:solidFill>
                  <a:srgbClr val="FF0000"/>
                </a:solidFill>
              </a:rPr>
              <a:t> Law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1268760"/>
            <a:ext cx="7848600" cy="4535487"/>
          </a:xfrm>
        </p:spPr>
        <p:txBody>
          <a:bodyPr/>
          <a:lstStyle/>
          <a:p>
            <a:pPr marL="533400" indent="-533400" algn="just" eaLnBrk="1" hangingPunct="1">
              <a:lnSpc>
                <a:spcPct val="80000"/>
              </a:lnSpc>
            </a:pPr>
            <a:r>
              <a:rPr lang="en-GB" sz="2400" b="1" dirty="0" smtClean="0">
                <a:solidFill>
                  <a:srgbClr val="FF0000"/>
                </a:solidFill>
              </a:rPr>
              <a:t>Network of community services </a:t>
            </a:r>
            <a:r>
              <a:rPr lang="en-GB" sz="2400" b="1" dirty="0" smtClean="0"/>
              <a:t>to meet the needs of mentally ill persons, on the basis of a global approach </a:t>
            </a:r>
          </a:p>
          <a:p>
            <a:pPr marL="533400" indent="-533400" algn="just" eaLnBrk="1" hangingPunct="1">
              <a:lnSpc>
                <a:spcPct val="80000"/>
              </a:lnSpc>
            </a:pPr>
            <a:r>
              <a:rPr lang="en-GB" sz="2400" b="1" dirty="0" smtClean="0">
                <a:solidFill>
                  <a:schemeClr val="hlink"/>
                </a:solidFill>
              </a:rPr>
              <a:t>Organisation of such services </a:t>
            </a:r>
            <a:r>
              <a:rPr lang="en-GB" sz="2400" b="1" dirty="0" smtClean="0"/>
              <a:t>based on a departmental model to coordinate different treatments, different phases of the process, different types of staff</a:t>
            </a:r>
          </a:p>
          <a:p>
            <a:pPr marL="533400" indent="-533400" algn="just" eaLnBrk="1" hangingPunct="1">
              <a:lnSpc>
                <a:spcPct val="80000"/>
              </a:lnSpc>
            </a:pPr>
            <a:r>
              <a:rPr lang="en-GB" sz="2400" b="1" dirty="0" smtClean="0">
                <a:solidFill>
                  <a:srgbClr val="FF0000"/>
                </a:solidFill>
              </a:rPr>
              <a:t>Closing of all Psychiatric Hospitals </a:t>
            </a:r>
            <a:r>
              <a:rPr lang="en-GB" sz="2400" b="1" dirty="0" smtClean="0"/>
              <a:t>completed in 2001, with the definition of alternative care programmes for all inpatients</a:t>
            </a:r>
          </a:p>
          <a:p>
            <a:pPr marL="533400" indent="-533400" algn="just" eaLnBrk="1" hangingPunct="1">
              <a:lnSpc>
                <a:spcPct val="80000"/>
              </a:lnSpc>
            </a:pPr>
            <a:r>
              <a:rPr lang="en-GB" sz="2400" b="1" dirty="0" smtClean="0">
                <a:solidFill>
                  <a:schemeClr val="hlink"/>
                </a:solidFill>
              </a:rPr>
              <a:t>Closing of Forensic Hospitals </a:t>
            </a:r>
            <a:r>
              <a:rPr lang="en-GB" sz="2400" b="1" dirty="0" smtClean="0"/>
              <a:t>completed in 2017</a:t>
            </a:r>
          </a:p>
          <a:p>
            <a:pPr marL="533400" indent="-533400" algn="just" eaLnBrk="1" hangingPunct="1">
              <a:lnSpc>
                <a:spcPct val="80000"/>
              </a:lnSpc>
            </a:pPr>
            <a:r>
              <a:rPr lang="en-GB" sz="2400" b="1" dirty="0" smtClean="0">
                <a:solidFill>
                  <a:srgbClr val="FF0000"/>
                </a:solidFill>
              </a:rPr>
              <a:t>Compulsory admissions </a:t>
            </a:r>
            <a:r>
              <a:rPr lang="en-GB" sz="2400" b="1" dirty="0" smtClean="0"/>
              <a:t>have steadily declined </a:t>
            </a:r>
          </a:p>
          <a:p>
            <a:pPr marL="533400" indent="-533400" algn="just" eaLnBrk="1" hangingPunct="1">
              <a:lnSpc>
                <a:spcPct val="80000"/>
              </a:lnSpc>
            </a:pPr>
            <a:r>
              <a:rPr lang="en-GB" sz="2400" b="1" dirty="0" smtClean="0">
                <a:solidFill>
                  <a:schemeClr val="hlink"/>
                </a:solidFill>
              </a:rPr>
              <a:t>Fight against stigma, social inclusion of people with mental problems, empowerment of patients and families </a:t>
            </a:r>
            <a:r>
              <a:rPr lang="en-GB" sz="2400" b="1" dirty="0" smtClean="0"/>
              <a:t>have been promoted and supported, both at central and regional levels </a:t>
            </a:r>
          </a:p>
          <a:p>
            <a:pPr marL="533400" indent="-533400" algn="just" eaLnBrk="1" hangingPunct="1">
              <a:lnSpc>
                <a:spcPct val="80000"/>
              </a:lnSpc>
            </a:pPr>
            <a:r>
              <a:rPr lang="en-GB" sz="2400" b="1" dirty="0" smtClean="0">
                <a:solidFill>
                  <a:schemeClr val="hlink"/>
                </a:solidFill>
              </a:rPr>
              <a:t>Professional/cultural competences have been improved </a:t>
            </a:r>
            <a:r>
              <a:rPr lang="en-GB" sz="2400" b="1" dirty="0" smtClean="0"/>
              <a:t>(staff, families, associations)</a:t>
            </a:r>
          </a:p>
        </p:txBody>
      </p:sp>
    </p:spTree>
    <p:extLst>
      <p:ext uri="{BB962C8B-B14F-4D97-AF65-F5344CB8AC3E}">
        <p14:creationId xmlns:p14="http://schemas.microsoft.com/office/powerpoint/2010/main" val="221635325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81000" y="228600"/>
            <a:ext cx="81534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defTabSz="762000"/>
            <a:endParaRPr lang="en-US" sz="2000">
              <a:solidFill>
                <a:srgbClr val="00279F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24"/>
            <a:ext cx="9144000" cy="445906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 bwMode="auto">
          <a:xfrm>
            <a:off x="3347864" y="1335336"/>
            <a:ext cx="792088" cy="216024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3347864" y="1695376"/>
            <a:ext cx="792088" cy="216024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3347864" y="2271440"/>
            <a:ext cx="792088" cy="216024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3059832" cy="2362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250542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301625"/>
            <a:ext cx="7424737" cy="823913"/>
          </a:xfrm>
        </p:spPr>
        <p:txBody>
          <a:bodyPr/>
          <a:lstStyle/>
          <a:p>
            <a:pPr eaLnBrk="1" hangingPunct="1"/>
            <a:endParaRPr lang="it-IT" b="1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576" y="1340768"/>
            <a:ext cx="7772400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b="1" dirty="0" smtClean="0"/>
              <a:t> The Italian approach to MH can be traced in all International documents: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b="1" dirty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b="1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WHO </a:t>
            </a:r>
            <a:r>
              <a:rPr lang="en-GB" b="1" dirty="0" smtClean="0"/>
              <a:t>(MH Global Action Plan 2013-2020 and European MH Action Plan, 2013)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b="1" dirty="0" smtClean="0"/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b="1" dirty="0" smtClean="0"/>
              <a:t> </a:t>
            </a:r>
            <a:r>
              <a:rPr lang="en-GB" b="1" dirty="0" smtClean="0">
                <a:solidFill>
                  <a:srgbClr val="FF0000"/>
                </a:solidFill>
              </a:rPr>
              <a:t>EUROPEAN UNION </a:t>
            </a:r>
            <a:r>
              <a:rPr lang="en-GB" b="1" dirty="0" smtClean="0"/>
              <a:t>(2005 Green Paper, 2008 European Pact, 2013-2016 JA on MH and EU COMPASS for Action on MH and well being) </a:t>
            </a:r>
            <a:endParaRPr lang="it-IT" b="1" dirty="0" smtClean="0"/>
          </a:p>
        </p:txBody>
      </p:sp>
    </p:spTree>
    <p:extLst>
      <p:ext uri="{BB962C8B-B14F-4D97-AF65-F5344CB8AC3E}">
        <p14:creationId xmlns:p14="http://schemas.microsoft.com/office/powerpoint/2010/main" val="175464733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850" y="5517232"/>
            <a:ext cx="7734300" cy="1176536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it-IT" sz="1800" dirty="0" smtClean="0">
                <a:solidFill>
                  <a:schemeClr val="hlink"/>
                </a:solidFill>
                <a:latin typeface="Comic Sans MS" pitchFamily="66" charset="0"/>
                <a:cs typeface="Times New Roman" pitchFamily="18" charset="0"/>
              </a:rPr>
              <a:t/>
            </a:r>
            <a:br>
              <a:rPr lang="it-IT" sz="1800" dirty="0" smtClean="0">
                <a:solidFill>
                  <a:schemeClr val="hlink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400" b="1" dirty="0" smtClean="0">
                <a:solidFill>
                  <a:schemeClr val="hlink"/>
                </a:solidFill>
                <a:latin typeface="Comic Sans MS" pitchFamily="66" charset="0"/>
                <a:cs typeface="Times New Roman" pitchFamily="18" charset="0"/>
              </a:rPr>
              <a:t>Ministero della Salute</a:t>
            </a:r>
            <a:br>
              <a:rPr lang="it-IT" sz="1400" b="1" dirty="0" smtClean="0">
                <a:solidFill>
                  <a:schemeClr val="hlink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it-IT" sz="1400" b="1" dirty="0" smtClean="0">
                <a:solidFill>
                  <a:schemeClr val="hlink"/>
                </a:solidFill>
                <a:latin typeface="Comic Sans MS" pitchFamily="66" charset="0"/>
                <a:cs typeface="Times New Roman" pitchFamily="18" charset="0"/>
              </a:rPr>
              <a:t>Direzione Generale della Prevenzione Sanitaria</a:t>
            </a:r>
            <a:endParaRPr lang="en-US" sz="1400" b="1" dirty="0" smtClean="0">
              <a:solidFill>
                <a:schemeClr val="hlink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81000" y="228600"/>
            <a:ext cx="81534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defTabSz="762000"/>
            <a:endParaRPr lang="en-US" sz="2000">
              <a:solidFill>
                <a:srgbClr val="00279F"/>
              </a:solidFill>
              <a:latin typeface="Comic Sans MS" pitchFamily="66" charset="0"/>
            </a:endParaRPr>
          </a:p>
        </p:txBody>
      </p:sp>
      <p:pic>
        <p:nvPicPr>
          <p:cNvPr id="2054" name="Picture 9" descr="test_port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69607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93613" y="2924944"/>
            <a:ext cx="46864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An emphasis on prevention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9458290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81000" y="228600"/>
            <a:ext cx="81534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defTabSz="762000"/>
            <a:endParaRPr lang="en-US" sz="2000">
              <a:solidFill>
                <a:srgbClr val="00279F"/>
              </a:solidFill>
              <a:latin typeface="Comic Sans MS" pitchFamily="66" charset="0"/>
            </a:endParaRPr>
          </a:p>
        </p:txBody>
      </p:sp>
      <p:pic>
        <p:nvPicPr>
          <p:cNvPr id="2054" name="Picture 9" descr="test_port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69607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7504" y="764704"/>
            <a:ext cx="903649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b="1" i="1" dirty="0" smtClean="0">
                <a:solidFill>
                  <a:srgbClr val="FF0000"/>
                </a:solidFill>
              </a:rPr>
              <a:t>Ministry of Health: the prevention subsystem</a:t>
            </a:r>
          </a:p>
          <a:p>
            <a:pPr algn="l"/>
            <a:endParaRPr lang="en-US" sz="2000" b="1" i="1" dirty="0" smtClean="0">
              <a:solidFill>
                <a:srgbClr val="FF0000"/>
              </a:solidFill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Directorate General for Preventive health</a:t>
            </a:r>
          </a:p>
          <a:p>
            <a:pPr marL="342900" indent="-342900" algn="l">
              <a:buFont typeface="Arial"/>
              <a:buChar char="•"/>
            </a:pPr>
            <a:endParaRPr lang="en-US" sz="2000" dirty="0" smtClean="0"/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/>
              <a:t>10 central offices: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1800" dirty="0" smtClean="0"/>
              <a:t>Environmental health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1800" dirty="0" smtClean="0"/>
              <a:t>Communicable diseases, outbreaks and pandemics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1800" dirty="0" smtClean="0"/>
              <a:t>NCDs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1800" dirty="0" smtClean="0"/>
              <a:t>Addictions, doping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1800" b="1" dirty="0" smtClean="0">
                <a:solidFill>
                  <a:srgbClr val="FF0000"/>
                </a:solidFill>
              </a:rPr>
              <a:t>Mental Health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1800" dirty="0" smtClean="0"/>
              <a:t>Women, children, vulnerable population groups’ health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1800" dirty="0" smtClean="0"/>
              <a:t>Cancer, genomics, epigenetics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1800" dirty="0"/>
              <a:t>G</a:t>
            </a:r>
            <a:r>
              <a:rPr lang="en-US" sz="1800" dirty="0" smtClean="0"/>
              <a:t>lobal health (EU, ECDC, WHO/EURO, WHO/HQ, OECD, G7)</a:t>
            </a:r>
          </a:p>
          <a:p>
            <a:pPr marL="800100" lvl="1" indent="-342900" algn="l">
              <a:buFont typeface="Arial"/>
              <a:buChar char="•"/>
            </a:pPr>
            <a:endParaRPr lang="en-US" sz="1800" dirty="0" smtClean="0"/>
          </a:p>
          <a:p>
            <a:pPr marL="342900" indent="-342900" algn="l">
              <a:buFont typeface="Arial"/>
              <a:buChar char="•"/>
            </a:pPr>
            <a:r>
              <a:rPr lang="en-US" sz="2000" dirty="0" smtClean="0"/>
              <a:t>8 border control offices: </a:t>
            </a:r>
            <a:r>
              <a:rPr lang="en-US" sz="1800" dirty="0" smtClean="0"/>
              <a:t>inspection and control on humans, animals, animal products, food, chemicals, trade products; migrants’ health.</a:t>
            </a:r>
          </a:p>
          <a:p>
            <a:pPr marL="342900" indent="-342900" algn="l">
              <a:buFont typeface="Arial"/>
              <a:buChar char="•"/>
            </a:pPr>
            <a:endParaRPr lang="en-US" sz="1800" dirty="0"/>
          </a:p>
          <a:p>
            <a:pPr marL="342900" indent="-342900" algn="l">
              <a:buFont typeface="Arial"/>
              <a:buChar char="•"/>
            </a:pPr>
            <a:r>
              <a:rPr lang="en-US" sz="1800" b="1" dirty="0" smtClean="0">
                <a:solidFill>
                  <a:srgbClr val="FF0000"/>
                </a:solidFill>
              </a:rPr>
              <a:t>Regions: Departments of Prevention in Local Health Units (almost 100)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33475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4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28588"/>
            <a:ext cx="8432800" cy="708025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it-IT" altLang="it-IT" sz="3200" b="1" i="1" dirty="0" err="1" smtClean="0">
                <a:solidFill>
                  <a:srgbClr val="0070C0"/>
                </a:solidFill>
              </a:rPr>
              <a:t>Chronic</a:t>
            </a:r>
            <a:r>
              <a:rPr lang="it-IT" altLang="it-IT" sz="3200" b="1" i="1" dirty="0" smtClean="0">
                <a:solidFill>
                  <a:srgbClr val="0070C0"/>
                </a:solidFill>
              </a:rPr>
              <a:t> </a:t>
            </a:r>
            <a:r>
              <a:rPr lang="it-IT" altLang="it-IT" sz="3200" b="1" i="1" dirty="0" err="1" smtClean="0">
                <a:solidFill>
                  <a:srgbClr val="0070C0"/>
                </a:solidFill>
              </a:rPr>
              <a:t>diseases</a:t>
            </a:r>
            <a:r>
              <a:rPr lang="it-IT" altLang="it-IT" sz="3200" b="1" i="1" dirty="0" smtClean="0">
                <a:solidFill>
                  <a:srgbClr val="0070C0"/>
                </a:solidFill>
              </a:rPr>
              <a:t> are a </a:t>
            </a:r>
            <a:r>
              <a:rPr lang="it-IT" altLang="it-IT" sz="3200" b="1" i="1" dirty="0" err="1" smtClean="0">
                <a:solidFill>
                  <a:srgbClr val="0070C0"/>
                </a:solidFill>
              </a:rPr>
              <a:t>worldwide</a:t>
            </a:r>
            <a:r>
              <a:rPr lang="it-IT" altLang="it-IT" sz="3200" b="1" i="1" dirty="0" smtClean="0">
                <a:solidFill>
                  <a:srgbClr val="0070C0"/>
                </a:solidFill>
              </a:rPr>
              <a:t> </a:t>
            </a:r>
            <a:r>
              <a:rPr lang="it-IT" altLang="it-IT" sz="3200" b="1" i="1" dirty="0" err="1" smtClean="0">
                <a:solidFill>
                  <a:srgbClr val="0070C0"/>
                </a:solidFill>
              </a:rPr>
              <a:t>emergency</a:t>
            </a:r>
            <a:endParaRPr lang="it-IT" altLang="it-IT" sz="3200" b="1" i="1" dirty="0" smtClean="0">
              <a:solidFill>
                <a:srgbClr val="0070C0"/>
              </a:solidFill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2843808" y="1627410"/>
            <a:ext cx="6049367" cy="432187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002060"/>
              </a:buClr>
              <a:defRPr/>
            </a:pPr>
            <a:r>
              <a:rPr lang="it-IT" altLang="it-IT" sz="2800" b="1" dirty="0" smtClean="0">
                <a:solidFill>
                  <a:srgbClr val="002060"/>
                </a:solidFill>
                <a:latin typeface="+mj-lt"/>
              </a:rPr>
              <a:t>57 </a:t>
            </a:r>
            <a:r>
              <a:rPr lang="it-IT" altLang="it-IT" sz="2800" b="1" dirty="0" err="1" smtClean="0">
                <a:solidFill>
                  <a:srgbClr val="002060"/>
                </a:solidFill>
                <a:latin typeface="+mj-lt"/>
              </a:rPr>
              <a:t>million</a:t>
            </a:r>
            <a:r>
              <a:rPr lang="it-IT" altLang="it-IT" sz="28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it-IT" altLang="it-IT" sz="2800" b="1" dirty="0" err="1" smtClean="0">
                <a:solidFill>
                  <a:srgbClr val="002060"/>
                </a:solidFill>
                <a:latin typeface="+mj-lt"/>
              </a:rPr>
              <a:t>deaths</a:t>
            </a:r>
            <a:r>
              <a:rPr lang="it-IT" altLang="it-IT" sz="2800" b="1" dirty="0" smtClean="0">
                <a:solidFill>
                  <a:srgbClr val="002060"/>
                </a:solidFill>
                <a:latin typeface="+mj-lt"/>
              </a:rPr>
              <a:t>  </a:t>
            </a:r>
            <a:endParaRPr lang="it-IT" altLang="it-IT" sz="2800" b="1" dirty="0">
              <a:solidFill>
                <a:srgbClr val="002060"/>
              </a:solidFill>
              <a:latin typeface="+mj-lt"/>
            </a:endParaRPr>
          </a:p>
          <a:p>
            <a:pPr eaLnBrk="1" fontAlgn="auto" hangingPunct="1">
              <a:lnSpc>
                <a:spcPct val="120000"/>
              </a:lnSpc>
              <a:spcAft>
                <a:spcPts val="0"/>
              </a:spcAft>
              <a:buClr>
                <a:srgbClr val="002060"/>
              </a:buClr>
              <a:defRPr/>
            </a:pPr>
            <a:r>
              <a:rPr lang="it-IT" altLang="it-IT" sz="2800" b="1" dirty="0" smtClean="0">
                <a:solidFill>
                  <a:srgbClr val="002060"/>
                </a:solidFill>
                <a:latin typeface="+mj-lt"/>
              </a:rPr>
              <a:t>63% (36 </a:t>
            </a:r>
            <a:r>
              <a:rPr lang="it-IT" altLang="it-IT" sz="2800" b="1" dirty="0" err="1" smtClean="0">
                <a:solidFill>
                  <a:srgbClr val="002060"/>
                </a:solidFill>
                <a:latin typeface="+mj-lt"/>
              </a:rPr>
              <a:t>millions</a:t>
            </a:r>
            <a:r>
              <a:rPr lang="it-IT" altLang="it-IT" sz="2800" b="1" dirty="0" smtClean="0">
                <a:solidFill>
                  <a:srgbClr val="002060"/>
                </a:solidFill>
                <a:latin typeface="+mj-lt"/>
              </a:rPr>
              <a:t>) due to </a:t>
            </a:r>
            <a:r>
              <a:rPr lang="it-IT" altLang="it-IT" sz="2800" b="1" dirty="0" err="1" smtClean="0">
                <a:solidFill>
                  <a:srgbClr val="002060"/>
                </a:solidFill>
                <a:latin typeface="+mj-lt"/>
              </a:rPr>
              <a:t>chronic</a:t>
            </a:r>
            <a:r>
              <a:rPr lang="it-IT" altLang="it-IT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it-IT" altLang="it-IT" sz="2800" b="1" dirty="0" err="1" smtClean="0">
                <a:solidFill>
                  <a:srgbClr val="002060"/>
                </a:solidFill>
                <a:latin typeface="+mj-lt"/>
              </a:rPr>
              <a:t>diseases</a:t>
            </a:r>
            <a:endParaRPr lang="it-IT" altLang="it-IT" sz="2800" b="1" dirty="0">
              <a:solidFill>
                <a:srgbClr val="002060"/>
              </a:solidFill>
              <a:latin typeface="+mj-lt"/>
            </a:endParaRPr>
          </a:p>
          <a:p>
            <a:pPr marL="266700" indent="-26670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defRPr/>
            </a:pPr>
            <a:r>
              <a:rPr lang="it-IT" altLang="it-IT" sz="2800" b="1" dirty="0" smtClean="0">
                <a:solidFill>
                  <a:srgbClr val="002060"/>
                </a:solidFill>
                <a:latin typeface="+mj-lt"/>
              </a:rPr>
              <a:t>25% are premature (</a:t>
            </a:r>
            <a:r>
              <a:rPr lang="it-IT" altLang="it-IT" sz="2800" b="1" dirty="0" err="1" smtClean="0">
                <a:solidFill>
                  <a:srgbClr val="002060"/>
                </a:solidFill>
                <a:latin typeface="+mj-lt"/>
              </a:rPr>
              <a:t>below</a:t>
            </a:r>
            <a:r>
              <a:rPr lang="it-IT" altLang="it-IT" sz="2800" b="1" dirty="0" smtClean="0">
                <a:solidFill>
                  <a:srgbClr val="002060"/>
                </a:solidFill>
                <a:latin typeface="+mj-lt"/>
              </a:rPr>
              <a:t> 60 </a:t>
            </a:r>
            <a:r>
              <a:rPr lang="it-IT" altLang="it-IT" sz="2800" b="1" dirty="0" err="1" smtClean="0">
                <a:solidFill>
                  <a:srgbClr val="002060"/>
                </a:solidFill>
                <a:latin typeface="+mj-lt"/>
              </a:rPr>
              <a:t>years</a:t>
            </a:r>
            <a:r>
              <a:rPr lang="it-IT" altLang="it-IT" sz="2800" b="1" dirty="0" smtClean="0">
                <a:solidFill>
                  <a:srgbClr val="002060"/>
                </a:solidFill>
                <a:latin typeface="+mj-lt"/>
              </a:rPr>
              <a:t>)</a:t>
            </a:r>
          </a:p>
          <a:p>
            <a:pPr eaLnBrk="1" fontAlgn="auto" hangingPunct="1">
              <a:spcAft>
                <a:spcPts val="0"/>
              </a:spcAft>
              <a:buClr>
                <a:srgbClr val="66CCFF"/>
              </a:buClr>
              <a:buFont typeface="Wingdings" pitchFamily="2" charset="2"/>
              <a:buNone/>
              <a:defRPr/>
            </a:pPr>
            <a:endParaRPr lang="it-IT" altLang="it-IT" sz="1800" b="1" dirty="0" smtClean="0">
              <a:latin typeface="+mj-lt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q"/>
              <a:defRPr/>
            </a:pPr>
            <a:r>
              <a:rPr lang="it-IT" altLang="it-IT" sz="2800" b="1" dirty="0" smtClean="0"/>
              <a:t> </a:t>
            </a:r>
            <a:r>
              <a:rPr lang="it-IT" altLang="it-IT" sz="2800" b="1" dirty="0" err="1" smtClean="0">
                <a:solidFill>
                  <a:srgbClr val="0070C0"/>
                </a:solidFill>
                <a:latin typeface="+mj-lt"/>
              </a:rPr>
              <a:t>cardiovascular</a:t>
            </a:r>
            <a:r>
              <a:rPr lang="it-IT" altLang="it-IT" sz="28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it-IT" altLang="it-IT" sz="2800" b="1" dirty="0" err="1" smtClean="0">
                <a:solidFill>
                  <a:srgbClr val="0070C0"/>
                </a:solidFill>
                <a:latin typeface="+mj-lt"/>
              </a:rPr>
              <a:t>diseases</a:t>
            </a:r>
            <a:r>
              <a:rPr lang="it-IT" altLang="it-IT" sz="2800" b="1" dirty="0" smtClean="0">
                <a:solidFill>
                  <a:srgbClr val="0070C0"/>
                </a:solidFill>
                <a:latin typeface="+mj-lt"/>
              </a:rPr>
              <a:t>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q"/>
              <a:defRPr/>
            </a:pPr>
            <a:r>
              <a:rPr lang="it-IT" altLang="it-IT" sz="2800" b="1" dirty="0" err="1" smtClean="0">
                <a:solidFill>
                  <a:srgbClr val="0070C0"/>
                </a:solidFill>
                <a:latin typeface="+mj-lt"/>
              </a:rPr>
              <a:t>cancers</a:t>
            </a:r>
            <a:endParaRPr lang="it-IT" altLang="it-IT" sz="2800" b="1" dirty="0" smtClean="0">
              <a:solidFill>
                <a:srgbClr val="0070C0"/>
              </a:solidFill>
              <a:latin typeface="+mj-lt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q"/>
              <a:defRPr/>
            </a:pPr>
            <a:r>
              <a:rPr lang="it-IT" altLang="it-IT" sz="28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it-IT" altLang="it-IT" sz="2800" b="1" dirty="0" err="1" smtClean="0">
                <a:solidFill>
                  <a:srgbClr val="0070C0"/>
                </a:solidFill>
                <a:latin typeface="+mj-lt"/>
              </a:rPr>
              <a:t>chronic</a:t>
            </a:r>
            <a:r>
              <a:rPr lang="it-IT" altLang="it-IT" sz="28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it-IT" altLang="it-IT" sz="2800" b="1" dirty="0" err="1" smtClean="0">
                <a:solidFill>
                  <a:srgbClr val="0070C0"/>
                </a:solidFill>
                <a:latin typeface="+mj-lt"/>
              </a:rPr>
              <a:t>respiratory</a:t>
            </a:r>
            <a:r>
              <a:rPr lang="it-IT" altLang="it-IT" sz="28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it-IT" altLang="it-IT" sz="2800" b="1" dirty="0" err="1" smtClean="0">
                <a:solidFill>
                  <a:srgbClr val="0070C0"/>
                </a:solidFill>
                <a:latin typeface="+mj-lt"/>
              </a:rPr>
              <a:t>diseases</a:t>
            </a:r>
            <a:endParaRPr lang="it-IT" altLang="it-IT" sz="2800" b="1" dirty="0" smtClean="0">
              <a:solidFill>
                <a:srgbClr val="0070C0"/>
              </a:solidFill>
              <a:latin typeface="+mj-lt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q"/>
              <a:defRPr/>
            </a:pPr>
            <a:r>
              <a:rPr lang="it-IT" altLang="it-IT" sz="2800" b="1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it-IT" altLang="it-IT" sz="2800" b="1" dirty="0" err="1" smtClean="0">
                <a:solidFill>
                  <a:srgbClr val="0070C0"/>
                </a:solidFill>
                <a:latin typeface="+mj-lt"/>
              </a:rPr>
              <a:t>diabetes</a:t>
            </a:r>
            <a:endParaRPr lang="it-IT" altLang="it-IT" sz="2800" b="1" dirty="0" smtClean="0">
              <a:solidFill>
                <a:srgbClr val="0070C0"/>
              </a:solidFill>
              <a:latin typeface="+mj-lt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rgbClr val="0070C0"/>
              </a:buClr>
              <a:buFont typeface="Wingdings" panose="05000000000000000000" pitchFamily="2" charset="2"/>
              <a:buChar char="q"/>
              <a:defRPr/>
            </a:pPr>
            <a:r>
              <a:rPr lang="it-IT" altLang="it-IT" sz="2800" b="1" u="sng" dirty="0" err="1" smtClean="0">
                <a:solidFill>
                  <a:srgbClr val="0070C0"/>
                </a:solidFill>
                <a:latin typeface="+mj-lt"/>
              </a:rPr>
              <a:t>Mental</a:t>
            </a:r>
            <a:r>
              <a:rPr lang="it-IT" altLang="it-IT" sz="2800" b="1" u="sng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it-IT" altLang="it-IT" sz="2800" b="1" u="sng" dirty="0" err="1" smtClean="0">
                <a:solidFill>
                  <a:srgbClr val="0070C0"/>
                </a:solidFill>
                <a:latin typeface="+mj-lt"/>
              </a:rPr>
              <a:t>health</a:t>
            </a:r>
            <a:endParaRPr lang="it-IT" altLang="it-IT" sz="2800" b="1" u="sng" dirty="0" smtClean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078" name="Picture 8" descr="wh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844898"/>
            <a:ext cx="25923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515974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23528" y="332656"/>
            <a:ext cx="84248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b="1" i="1" dirty="0" err="1" smtClean="0">
                <a:solidFill>
                  <a:srgbClr val="333399"/>
                </a:solidFill>
                <a:latin typeface="Arial "/>
                <a:cs typeface="Arial" pitchFamily="34" charset="0"/>
              </a:rPr>
              <a:t>Determinants</a:t>
            </a:r>
            <a:endParaRPr lang="it-IT" altLang="it-IT" b="1" i="1" dirty="0">
              <a:solidFill>
                <a:srgbClr val="333399"/>
              </a:solidFill>
              <a:latin typeface="Arial "/>
              <a:cs typeface="Arial" pitchFamily="34" charset="0"/>
            </a:endParaRP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395288" y="4360182"/>
            <a:ext cx="7056437" cy="241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266700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266700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266700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tabLst>
                <a:tab pos="266700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>
              <a:spcBef>
                <a:spcPct val="10000"/>
              </a:spcBef>
              <a:buFontTx/>
              <a:buNone/>
            </a:pPr>
            <a:r>
              <a:rPr lang="it-IT" altLang="it-IT" sz="2800" b="1" dirty="0" err="1" smtClean="0">
                <a:solidFill>
                  <a:srgbClr val="002060"/>
                </a:solidFill>
                <a:cs typeface="Arial" pitchFamily="34" charset="0"/>
              </a:rPr>
              <a:t>Modifiable</a:t>
            </a:r>
            <a:r>
              <a:rPr lang="it-IT" altLang="it-IT" sz="28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it-IT" altLang="it-IT" sz="2800" b="1" dirty="0" err="1" smtClean="0">
                <a:solidFill>
                  <a:srgbClr val="002060"/>
                </a:solidFill>
                <a:cs typeface="Arial" pitchFamily="34" charset="0"/>
              </a:rPr>
              <a:t>risk</a:t>
            </a:r>
            <a:r>
              <a:rPr lang="it-IT" altLang="it-IT" sz="28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it-IT" altLang="it-IT" sz="2800" b="1" dirty="0" err="1" smtClean="0">
                <a:solidFill>
                  <a:srgbClr val="002060"/>
                </a:solidFill>
                <a:cs typeface="Arial" pitchFamily="34" charset="0"/>
              </a:rPr>
              <a:t>factors</a:t>
            </a:r>
            <a:r>
              <a:rPr lang="it-IT" altLang="it-IT" sz="2800" b="1" dirty="0" smtClean="0">
                <a:solidFill>
                  <a:srgbClr val="002060"/>
                </a:solidFill>
                <a:cs typeface="Arial" pitchFamily="34" charset="0"/>
              </a:rPr>
              <a:t> are:</a:t>
            </a:r>
            <a:endParaRPr lang="it-IT" altLang="it-IT" sz="2800" b="1" dirty="0">
              <a:solidFill>
                <a:srgbClr val="002060"/>
              </a:solidFill>
              <a:cs typeface="Arial" pitchFamily="34" charset="0"/>
            </a:endParaRPr>
          </a:p>
          <a:p>
            <a:pPr algn="l">
              <a:spcBef>
                <a:spcPct val="10000"/>
              </a:spcBef>
              <a:buFont typeface="Wingdings" pitchFamily="2" charset="2"/>
              <a:buChar char="§"/>
            </a:pPr>
            <a:r>
              <a:rPr lang="it-IT" altLang="it-IT" sz="28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it-IT" altLang="it-IT" sz="2800" b="1" dirty="0" err="1" smtClean="0">
                <a:solidFill>
                  <a:srgbClr val="002060"/>
                </a:solidFill>
                <a:cs typeface="Arial" pitchFamily="34" charset="0"/>
              </a:rPr>
              <a:t>few</a:t>
            </a:r>
            <a:endParaRPr lang="it-IT" altLang="it-IT" sz="2800" b="1" dirty="0">
              <a:solidFill>
                <a:srgbClr val="002060"/>
              </a:solidFill>
              <a:cs typeface="Arial" pitchFamily="34" charset="0"/>
            </a:endParaRPr>
          </a:p>
          <a:p>
            <a:pPr algn="l">
              <a:spcBef>
                <a:spcPct val="10000"/>
              </a:spcBef>
              <a:buFont typeface="Wingdings" pitchFamily="2" charset="2"/>
              <a:buChar char="§"/>
            </a:pPr>
            <a:r>
              <a:rPr lang="it-IT" altLang="it-IT" sz="2800" b="1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it-IT" altLang="it-IT" sz="2800" b="1" dirty="0" err="1" smtClean="0">
                <a:solidFill>
                  <a:srgbClr val="002060"/>
                </a:solidFill>
                <a:cs typeface="Arial" pitchFamily="34" charset="0"/>
              </a:rPr>
              <a:t>shared</a:t>
            </a:r>
            <a:r>
              <a:rPr lang="it-IT" altLang="it-IT" sz="2800" b="1" dirty="0" smtClean="0">
                <a:solidFill>
                  <a:srgbClr val="002060"/>
                </a:solidFill>
                <a:cs typeface="Arial" pitchFamily="34" charset="0"/>
              </a:rPr>
              <a:t> by </a:t>
            </a:r>
            <a:r>
              <a:rPr lang="it-IT" altLang="it-IT" sz="2800" b="1" dirty="0" err="1" smtClean="0">
                <a:solidFill>
                  <a:srgbClr val="002060"/>
                </a:solidFill>
                <a:cs typeface="Arial" pitchFamily="34" charset="0"/>
              </a:rPr>
              <a:t>different</a:t>
            </a:r>
            <a:r>
              <a:rPr lang="it-IT" altLang="it-IT" sz="28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it-IT" altLang="it-IT" sz="2800" b="1" dirty="0" err="1" smtClean="0">
                <a:solidFill>
                  <a:srgbClr val="002060"/>
                </a:solidFill>
                <a:cs typeface="Arial" pitchFamily="34" charset="0"/>
              </a:rPr>
              <a:t>pathologies</a:t>
            </a:r>
            <a:endParaRPr lang="it-IT" altLang="it-IT" sz="28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marL="263525" indent="-263525" algn="l">
              <a:spcBef>
                <a:spcPct val="10000"/>
              </a:spcBef>
              <a:buFont typeface="Wingdings" pitchFamily="2" charset="2"/>
              <a:buChar char="§"/>
            </a:pPr>
            <a:r>
              <a:rPr lang="it-IT" altLang="it-IT" sz="2800" b="1" dirty="0" err="1" smtClean="0">
                <a:solidFill>
                  <a:srgbClr val="002060"/>
                </a:solidFill>
                <a:cs typeface="Arial" pitchFamily="34" charset="0"/>
              </a:rPr>
              <a:t>Impacting</a:t>
            </a:r>
            <a:r>
              <a:rPr lang="it-IT" altLang="it-IT" sz="2800" b="1" dirty="0" smtClean="0">
                <a:solidFill>
                  <a:srgbClr val="002060"/>
                </a:solidFill>
                <a:cs typeface="Arial" pitchFamily="34" charset="0"/>
              </a:rPr>
              <a:t> on </a:t>
            </a:r>
            <a:r>
              <a:rPr lang="it-IT" altLang="it-IT" sz="2800" b="1" dirty="0" err="1" smtClean="0">
                <a:solidFill>
                  <a:srgbClr val="002060"/>
                </a:solidFill>
                <a:cs typeface="Arial" pitchFamily="34" charset="0"/>
              </a:rPr>
              <a:t>childhood</a:t>
            </a:r>
            <a:r>
              <a:rPr lang="it-IT" altLang="it-IT" sz="2800" b="1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it-IT" altLang="it-IT" sz="2800" b="1" dirty="0" err="1" smtClean="0">
                <a:solidFill>
                  <a:srgbClr val="002060"/>
                </a:solidFill>
                <a:cs typeface="Arial" pitchFamily="34" charset="0"/>
              </a:rPr>
              <a:t>development</a:t>
            </a:r>
            <a:endParaRPr lang="it-IT" altLang="it-IT" sz="2800" b="1" dirty="0">
              <a:solidFill>
                <a:srgbClr val="002060"/>
              </a:solidFill>
              <a:cs typeface="Arial" pitchFamily="34" charset="0"/>
            </a:endParaRPr>
          </a:p>
          <a:p>
            <a:pPr algn="l">
              <a:spcBef>
                <a:spcPct val="10000"/>
              </a:spcBef>
              <a:buFontTx/>
              <a:buNone/>
            </a:pPr>
            <a:endParaRPr lang="it-IT" altLang="it-IT" sz="2800" b="1" dirty="0">
              <a:solidFill>
                <a:srgbClr val="002060"/>
              </a:solidFill>
              <a:cs typeface="Arial" pitchFamily="34" charset="0"/>
            </a:endParaRPr>
          </a:p>
        </p:txBody>
      </p:sp>
      <p:pic>
        <p:nvPicPr>
          <p:cNvPr id="9221" name="Picture 7" descr="Cau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1484784"/>
            <a:ext cx="8569325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2124075" y="1988840"/>
            <a:ext cx="2219325" cy="1079500"/>
          </a:xfrm>
          <a:prstGeom prst="ellips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cs typeface="Arial" pitchFamily="34" charset="0"/>
            </a:endParaRPr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2339751" y="3501008"/>
            <a:ext cx="1008113" cy="432048"/>
          </a:xfrm>
          <a:prstGeom prst="ellipse">
            <a:avLst/>
          </a:prstGeom>
          <a:noFill/>
          <a:ln w="762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80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4793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1"/>
          <p:cNvSpPr>
            <a:spLocks noChangeArrowheads="1"/>
          </p:cNvSpPr>
          <p:nvPr/>
        </p:nvSpPr>
        <p:spPr bwMode="auto">
          <a:xfrm>
            <a:off x="5237163" y="3141663"/>
            <a:ext cx="2003425" cy="1338262"/>
          </a:xfrm>
          <a:prstGeom prst="ellipse">
            <a:avLst/>
          </a:prstGeom>
          <a:solidFill>
            <a:srgbClr val="FF9933">
              <a:alpha val="7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Calibri" pitchFamily="34" charset="0"/>
            </a:endParaRPr>
          </a:p>
        </p:txBody>
      </p:sp>
      <p:sp>
        <p:nvSpPr>
          <p:cNvPr id="10243" name="Oval 2"/>
          <p:cNvSpPr>
            <a:spLocks noChangeArrowheads="1"/>
          </p:cNvSpPr>
          <p:nvPr/>
        </p:nvSpPr>
        <p:spPr bwMode="auto">
          <a:xfrm>
            <a:off x="7019925" y="3027363"/>
            <a:ext cx="1944688" cy="1439862"/>
          </a:xfrm>
          <a:prstGeom prst="ellipse">
            <a:avLst/>
          </a:prstGeom>
          <a:solidFill>
            <a:srgbClr val="339966">
              <a:alpha val="7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Calibri" pitchFamily="34" charset="0"/>
            </a:endParaRPr>
          </a:p>
        </p:txBody>
      </p:sp>
      <p:sp>
        <p:nvSpPr>
          <p:cNvPr id="10244" name="Oval 3"/>
          <p:cNvSpPr>
            <a:spLocks noChangeArrowheads="1"/>
          </p:cNvSpPr>
          <p:nvPr/>
        </p:nvSpPr>
        <p:spPr bwMode="auto">
          <a:xfrm>
            <a:off x="6778625" y="4027488"/>
            <a:ext cx="1970088" cy="1273175"/>
          </a:xfrm>
          <a:prstGeom prst="ellipse">
            <a:avLst/>
          </a:prstGeom>
          <a:solidFill>
            <a:srgbClr val="0066FF">
              <a:alpha val="6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Calibri" pitchFamily="34" charset="0"/>
            </a:endParaRPr>
          </a:p>
        </p:txBody>
      </p:sp>
      <p:sp>
        <p:nvSpPr>
          <p:cNvPr id="10245" name="Oval 4"/>
          <p:cNvSpPr>
            <a:spLocks noChangeArrowheads="1"/>
          </p:cNvSpPr>
          <p:nvPr/>
        </p:nvSpPr>
        <p:spPr bwMode="auto">
          <a:xfrm>
            <a:off x="5295900" y="4238625"/>
            <a:ext cx="1885950" cy="1198563"/>
          </a:xfrm>
          <a:prstGeom prst="ellipse">
            <a:avLst/>
          </a:prstGeom>
          <a:solidFill>
            <a:srgbClr val="FF00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Calibri" pitchFamily="34" charset="0"/>
            </a:endParaRPr>
          </a:p>
        </p:txBody>
      </p:sp>
      <p:sp>
        <p:nvSpPr>
          <p:cNvPr id="10246" name="Oval 5"/>
          <p:cNvSpPr>
            <a:spLocks noChangeArrowheads="1"/>
          </p:cNvSpPr>
          <p:nvPr/>
        </p:nvSpPr>
        <p:spPr bwMode="auto">
          <a:xfrm>
            <a:off x="827088" y="1916113"/>
            <a:ext cx="3887787" cy="1512887"/>
          </a:xfrm>
          <a:prstGeom prst="ellipse">
            <a:avLst/>
          </a:prstGeom>
          <a:noFill/>
          <a:ln w="38160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FontTx/>
              <a:buNone/>
            </a:pPr>
            <a:r>
              <a:rPr lang="it-IT" altLang="it-IT" sz="2000" b="1" dirty="0" smtClean="0">
                <a:solidFill>
                  <a:srgbClr val="7030A0"/>
                </a:solidFill>
                <a:ea typeface="SimSun" pitchFamily="2" charset="-122"/>
              </a:rPr>
              <a:t>National </a:t>
            </a:r>
            <a:r>
              <a:rPr lang="it-IT" altLang="it-IT" sz="2000" b="1" dirty="0" err="1" smtClean="0">
                <a:solidFill>
                  <a:srgbClr val="7030A0"/>
                </a:solidFill>
                <a:ea typeface="SimSun" pitchFamily="2" charset="-122"/>
              </a:rPr>
              <a:t>prevention</a:t>
            </a:r>
            <a:r>
              <a:rPr lang="it-IT" altLang="it-IT" sz="2000" b="1" dirty="0" smtClean="0">
                <a:solidFill>
                  <a:srgbClr val="7030A0"/>
                </a:solidFill>
                <a:ea typeface="SimSun" pitchFamily="2" charset="-122"/>
              </a:rPr>
              <a:t> </a:t>
            </a:r>
            <a:r>
              <a:rPr lang="it-IT" altLang="it-IT" sz="2000" b="1" dirty="0" err="1" smtClean="0">
                <a:solidFill>
                  <a:srgbClr val="7030A0"/>
                </a:solidFill>
                <a:ea typeface="SimSun" pitchFamily="2" charset="-122"/>
              </a:rPr>
              <a:t>plan</a:t>
            </a:r>
            <a:endParaRPr lang="it-IT" altLang="it-IT" sz="2000" b="1" dirty="0">
              <a:solidFill>
                <a:srgbClr val="7030A0"/>
              </a:solidFill>
              <a:ea typeface="SimSun" pitchFamily="2" charset="-122"/>
            </a:endParaRPr>
          </a:p>
        </p:txBody>
      </p:sp>
      <p:sp>
        <p:nvSpPr>
          <p:cNvPr id="4102" name="Oval 6"/>
          <p:cNvSpPr>
            <a:spLocks noChangeArrowheads="1"/>
          </p:cNvSpPr>
          <p:nvPr/>
        </p:nvSpPr>
        <p:spPr bwMode="auto">
          <a:xfrm>
            <a:off x="3851275" y="1844823"/>
            <a:ext cx="4176713" cy="1656185"/>
          </a:xfrm>
          <a:prstGeom prst="ellipse">
            <a:avLst/>
          </a:prstGeom>
          <a:noFill/>
          <a:ln w="3816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ctr" fontAlgn="auto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it-IT" altLang="it-IT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248" name="Oval 7"/>
          <p:cNvSpPr>
            <a:spLocks noChangeArrowheads="1"/>
          </p:cNvSpPr>
          <p:nvPr/>
        </p:nvSpPr>
        <p:spPr bwMode="auto">
          <a:xfrm>
            <a:off x="419100" y="674688"/>
            <a:ext cx="4465638" cy="1487487"/>
          </a:xfrm>
          <a:prstGeom prst="ellipse">
            <a:avLst/>
          </a:prstGeom>
          <a:noFill/>
          <a:ln w="3816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1500"/>
              </a:spcBef>
              <a:buFontTx/>
              <a:buNone/>
            </a:pPr>
            <a:r>
              <a:rPr lang="it-IT" altLang="it-IT" sz="2400" b="1" dirty="0" smtClean="0">
                <a:solidFill>
                  <a:srgbClr val="0070C0"/>
                </a:solidFill>
                <a:ea typeface="SimSun" pitchFamily="2" charset="-122"/>
              </a:rPr>
              <a:t>National </a:t>
            </a:r>
            <a:r>
              <a:rPr lang="it-IT" altLang="it-IT" sz="2400" b="1" dirty="0" err="1" smtClean="0">
                <a:solidFill>
                  <a:srgbClr val="0070C0"/>
                </a:solidFill>
                <a:ea typeface="SimSun" pitchFamily="2" charset="-122"/>
              </a:rPr>
              <a:t>health</a:t>
            </a:r>
            <a:r>
              <a:rPr lang="it-IT" altLang="it-IT" sz="2400" b="1" dirty="0" smtClean="0">
                <a:solidFill>
                  <a:srgbClr val="0070C0"/>
                </a:solidFill>
                <a:ea typeface="SimSun" pitchFamily="2" charset="-122"/>
              </a:rPr>
              <a:t> </a:t>
            </a:r>
            <a:r>
              <a:rPr lang="it-IT" altLang="it-IT" sz="2400" b="1" dirty="0" err="1" smtClean="0">
                <a:solidFill>
                  <a:srgbClr val="0070C0"/>
                </a:solidFill>
                <a:ea typeface="SimSun" pitchFamily="2" charset="-122"/>
              </a:rPr>
              <a:t>plan</a:t>
            </a:r>
            <a:endParaRPr lang="it-IT" altLang="it-IT" sz="2400" b="1" dirty="0">
              <a:solidFill>
                <a:srgbClr val="0070C0"/>
              </a:solidFill>
              <a:ea typeface="SimSun" pitchFamily="2" charset="-122"/>
            </a:endParaRP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5295900" y="3656013"/>
            <a:ext cx="18097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1125"/>
              </a:spcBef>
              <a:buFontTx/>
              <a:buNone/>
            </a:pPr>
            <a:r>
              <a:rPr lang="it-IT" altLang="it-IT" sz="1800" b="1" dirty="0" err="1" smtClean="0">
                <a:solidFill>
                  <a:srgbClr val="002060"/>
                </a:solidFill>
                <a:ea typeface="SimSun" pitchFamily="2" charset="-122"/>
              </a:rPr>
              <a:t>Nutrition</a:t>
            </a:r>
            <a:endParaRPr lang="it-IT" altLang="it-IT" sz="1800" b="1" dirty="0">
              <a:solidFill>
                <a:srgbClr val="002060"/>
              </a:solidFill>
              <a:ea typeface="SimSun" pitchFamily="2" charset="-122"/>
            </a:endParaRPr>
          </a:p>
        </p:txBody>
      </p:sp>
      <p:sp>
        <p:nvSpPr>
          <p:cNvPr id="10250" name="Text Box 9"/>
          <p:cNvSpPr txBox="1">
            <a:spLocks noChangeArrowheads="1"/>
          </p:cNvSpPr>
          <p:nvPr/>
        </p:nvSpPr>
        <p:spPr bwMode="auto">
          <a:xfrm>
            <a:off x="7105650" y="4467225"/>
            <a:ext cx="128270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1125"/>
              </a:spcBef>
              <a:buFontTx/>
              <a:buNone/>
            </a:pPr>
            <a:r>
              <a:rPr lang="it-IT" altLang="it-IT" sz="1800" b="1" dirty="0" smtClean="0">
                <a:solidFill>
                  <a:srgbClr val="002060"/>
                </a:solidFill>
                <a:ea typeface="SimSun" pitchFamily="2" charset="-122"/>
              </a:rPr>
              <a:t>Smoking</a:t>
            </a:r>
            <a:endParaRPr lang="it-IT" altLang="it-IT" sz="1800" b="1" dirty="0">
              <a:solidFill>
                <a:srgbClr val="002060"/>
              </a:solidFill>
              <a:ea typeface="SimSun" pitchFamily="2" charset="-122"/>
            </a:endParaRPr>
          </a:p>
        </p:txBody>
      </p:sp>
      <p:sp>
        <p:nvSpPr>
          <p:cNvPr id="10251" name="Text Box 10"/>
          <p:cNvSpPr txBox="1">
            <a:spLocks noChangeArrowheads="1"/>
          </p:cNvSpPr>
          <p:nvPr/>
        </p:nvSpPr>
        <p:spPr bwMode="auto">
          <a:xfrm>
            <a:off x="7092280" y="3428560"/>
            <a:ext cx="1666875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1125"/>
              </a:spcBef>
              <a:buFontTx/>
              <a:buNone/>
            </a:pPr>
            <a:r>
              <a:rPr lang="it-IT" altLang="it-IT" sz="1800" b="1" dirty="0" err="1" smtClean="0">
                <a:solidFill>
                  <a:srgbClr val="002060"/>
                </a:solidFill>
                <a:ea typeface="SimSun" pitchFamily="2" charset="-122"/>
              </a:rPr>
              <a:t>Physical</a:t>
            </a:r>
            <a:r>
              <a:rPr lang="it-IT" altLang="it-IT" sz="1800" b="1" dirty="0" smtClean="0">
                <a:solidFill>
                  <a:srgbClr val="002060"/>
                </a:solidFill>
                <a:ea typeface="SimSun" pitchFamily="2" charset="-122"/>
              </a:rPr>
              <a:t> </a:t>
            </a:r>
            <a:r>
              <a:rPr lang="it-IT" altLang="it-IT" sz="1800" b="1" dirty="0" err="1" smtClean="0">
                <a:solidFill>
                  <a:srgbClr val="002060"/>
                </a:solidFill>
                <a:ea typeface="SimSun" pitchFamily="2" charset="-122"/>
              </a:rPr>
              <a:t>activity</a:t>
            </a:r>
            <a:endParaRPr lang="it-IT" altLang="it-IT" sz="1800" b="1" dirty="0">
              <a:solidFill>
                <a:srgbClr val="002060"/>
              </a:solidFill>
              <a:ea typeface="SimSun" pitchFamily="2" charset="-122"/>
            </a:endParaRPr>
          </a:p>
        </p:txBody>
      </p:sp>
      <p:sp>
        <p:nvSpPr>
          <p:cNvPr id="10252" name="Text Box 11"/>
          <p:cNvSpPr txBox="1">
            <a:spLocks noChangeArrowheads="1"/>
          </p:cNvSpPr>
          <p:nvPr/>
        </p:nvSpPr>
        <p:spPr bwMode="auto">
          <a:xfrm>
            <a:off x="5476651" y="4653136"/>
            <a:ext cx="147161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ts val="1125"/>
              </a:spcBef>
              <a:buFontTx/>
              <a:buNone/>
            </a:pPr>
            <a:r>
              <a:rPr lang="it-IT" altLang="it-IT" sz="1800" b="1" dirty="0" err="1" smtClean="0">
                <a:solidFill>
                  <a:srgbClr val="000000"/>
                </a:solidFill>
                <a:ea typeface="SimSun" pitchFamily="2" charset="-122"/>
              </a:rPr>
              <a:t>Alcohol</a:t>
            </a:r>
            <a:endParaRPr lang="it-IT" altLang="it-IT" sz="1800" b="1" dirty="0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714875" y="115888"/>
            <a:ext cx="4033838" cy="504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5pPr>
            <a:lvl6pPr marL="2514600" indent="-228600" defTabSz="449263" fontAlgn="base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6pPr>
            <a:lvl7pPr marL="2971800" indent="-228600" defTabSz="449263" fontAlgn="base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7pPr>
            <a:lvl8pPr marL="3429000" indent="-228600" defTabSz="449263" fontAlgn="base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8pPr>
            <a:lvl9pPr marL="3886200" indent="-228600" defTabSz="449263" fontAlgn="base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SimSun" charset="-122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altLang="it-IT" sz="3200" b="1" i="1" dirty="0" smtClean="0">
                <a:solidFill>
                  <a:srgbClr val="002060"/>
                </a:solidFill>
                <a:latin typeface="Arial "/>
              </a:rPr>
              <a:t>Italian strategy</a:t>
            </a:r>
            <a:endParaRPr lang="en-GB" altLang="it-IT" sz="3200" b="1" i="1" dirty="0">
              <a:solidFill>
                <a:srgbClr val="002060"/>
              </a:solidFill>
              <a:latin typeface="Arial "/>
            </a:endParaRPr>
          </a:p>
        </p:txBody>
      </p:sp>
      <p:sp>
        <p:nvSpPr>
          <p:cNvPr id="3" name="Ovale 2"/>
          <p:cNvSpPr/>
          <p:nvPr/>
        </p:nvSpPr>
        <p:spPr>
          <a:xfrm>
            <a:off x="2516188" y="3027363"/>
            <a:ext cx="2663825" cy="1138237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10255" name="Picture 7" descr="MLCLAIM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2205038"/>
            <a:ext cx="19446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3324225"/>
            <a:ext cx="14319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79388" y="4665663"/>
            <a:ext cx="5224462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algn="ctr" fontAlgn="auto">
              <a:spcAft>
                <a:spcPts val="0"/>
              </a:spcAft>
              <a:defRPr/>
            </a:pPr>
            <a:r>
              <a:rPr lang="it-IT" altLang="it-IT" b="1" dirty="0" err="1" smtClean="0">
                <a:solidFill>
                  <a:srgbClr val="002060"/>
                </a:solidFill>
              </a:rPr>
              <a:t>Healthy</a:t>
            </a:r>
            <a:r>
              <a:rPr lang="it-IT" altLang="it-IT" b="1" dirty="0" smtClean="0">
                <a:solidFill>
                  <a:srgbClr val="002060"/>
                </a:solidFill>
              </a:rPr>
              <a:t> </a:t>
            </a:r>
            <a:r>
              <a:rPr lang="it-IT" altLang="it-IT" b="1" dirty="0" err="1" smtClean="0">
                <a:solidFill>
                  <a:srgbClr val="002060"/>
                </a:solidFill>
              </a:rPr>
              <a:t>lifestyles</a:t>
            </a:r>
            <a:endParaRPr lang="it-IT" altLang="it-IT" b="1" dirty="0">
              <a:solidFill>
                <a:srgbClr val="002060"/>
              </a:solidFill>
            </a:endParaRPr>
          </a:p>
          <a:p>
            <a:pPr marL="342900" algn="ctr" fontAlgn="auto">
              <a:spcAft>
                <a:spcPts val="0"/>
              </a:spcAft>
              <a:defRPr/>
            </a:pPr>
            <a:r>
              <a:rPr lang="it-IT" altLang="it-IT" b="1" dirty="0" smtClean="0">
                <a:solidFill>
                  <a:srgbClr val="002060"/>
                </a:solidFill>
              </a:rPr>
              <a:t>Living and </a:t>
            </a:r>
            <a:r>
              <a:rPr lang="it-IT" altLang="it-IT" b="1" dirty="0" err="1" smtClean="0">
                <a:solidFill>
                  <a:srgbClr val="002060"/>
                </a:solidFill>
              </a:rPr>
              <a:t>working</a:t>
            </a:r>
            <a:r>
              <a:rPr lang="it-IT" altLang="it-IT" b="1" dirty="0" smtClean="0">
                <a:solidFill>
                  <a:srgbClr val="002060"/>
                </a:solidFill>
              </a:rPr>
              <a:t> </a:t>
            </a:r>
            <a:r>
              <a:rPr lang="it-IT" altLang="it-IT" b="1" dirty="0" err="1" smtClean="0">
                <a:solidFill>
                  <a:srgbClr val="002060"/>
                </a:solidFill>
              </a:rPr>
              <a:t>environments</a:t>
            </a:r>
            <a:endParaRPr lang="it-IT" altLang="it-IT" b="1" dirty="0" smtClean="0">
              <a:solidFill>
                <a:srgbClr val="002060"/>
              </a:solidFill>
            </a:endParaRPr>
          </a:p>
          <a:p>
            <a:pPr marL="342900" algn="ctr" fontAlgn="auto">
              <a:spcAft>
                <a:spcPts val="0"/>
              </a:spcAft>
              <a:defRPr/>
            </a:pPr>
            <a:endParaRPr lang="it-IT" altLang="it-IT" b="1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it-IT" altLang="it-IT" b="1" i="1" dirty="0">
                <a:solidFill>
                  <a:srgbClr val="002060"/>
                </a:solidFill>
              </a:rPr>
              <a:t>        </a:t>
            </a:r>
            <a:r>
              <a:rPr lang="it-IT" altLang="it-IT" b="1" i="1" dirty="0" err="1" smtClean="0">
                <a:solidFill>
                  <a:srgbClr val="002060"/>
                </a:solidFill>
              </a:rPr>
              <a:t>healthy</a:t>
            </a:r>
            <a:r>
              <a:rPr lang="it-IT" altLang="it-IT" b="1" i="1" dirty="0" smtClean="0">
                <a:solidFill>
                  <a:srgbClr val="002060"/>
                </a:solidFill>
              </a:rPr>
              <a:t> </a:t>
            </a:r>
            <a:r>
              <a:rPr lang="it-IT" altLang="it-IT" b="1" i="1" dirty="0" err="1" smtClean="0">
                <a:solidFill>
                  <a:srgbClr val="002060"/>
                </a:solidFill>
              </a:rPr>
              <a:t>behaviors</a:t>
            </a:r>
            <a:r>
              <a:rPr lang="it-IT" altLang="it-IT" b="1" i="1" dirty="0" smtClean="0">
                <a:solidFill>
                  <a:srgbClr val="002060"/>
                </a:solidFill>
              </a:rPr>
              <a:t> and </a:t>
            </a:r>
          </a:p>
          <a:p>
            <a:pPr algn="ctr">
              <a:defRPr/>
            </a:pPr>
            <a:r>
              <a:rPr lang="it-IT" altLang="it-IT" b="1" i="1" dirty="0" err="1" smtClean="0">
                <a:solidFill>
                  <a:srgbClr val="002060"/>
                </a:solidFill>
              </a:rPr>
              <a:t>individual</a:t>
            </a:r>
            <a:r>
              <a:rPr lang="it-IT" altLang="it-IT" b="1" i="1" dirty="0" smtClean="0">
                <a:solidFill>
                  <a:srgbClr val="002060"/>
                </a:solidFill>
              </a:rPr>
              <a:t> </a:t>
            </a:r>
            <a:r>
              <a:rPr lang="it-IT" altLang="it-IT" b="1" i="1" dirty="0" err="1" smtClean="0">
                <a:solidFill>
                  <a:srgbClr val="002060"/>
                </a:solidFill>
              </a:rPr>
              <a:t>healthy</a:t>
            </a:r>
            <a:r>
              <a:rPr lang="it-IT" altLang="it-IT" b="1" i="1" dirty="0" smtClean="0">
                <a:solidFill>
                  <a:srgbClr val="002060"/>
                </a:solidFill>
              </a:rPr>
              <a:t> </a:t>
            </a:r>
            <a:r>
              <a:rPr lang="it-IT" altLang="it-IT" b="1" i="1" dirty="0" err="1" smtClean="0">
                <a:solidFill>
                  <a:srgbClr val="002060"/>
                </a:solidFill>
              </a:rPr>
              <a:t>choices</a:t>
            </a:r>
            <a:endParaRPr lang="it-IT" dirty="0"/>
          </a:p>
        </p:txBody>
      </p:sp>
      <p:sp>
        <p:nvSpPr>
          <p:cNvPr id="4" name="Freccia in giù 3"/>
          <p:cNvSpPr/>
          <p:nvPr/>
        </p:nvSpPr>
        <p:spPr>
          <a:xfrm>
            <a:off x="2798763" y="5517232"/>
            <a:ext cx="287337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259" name="AutoShape 19"/>
          <p:cNvSpPr>
            <a:spLocks noChangeArrowheads="1"/>
          </p:cNvSpPr>
          <p:nvPr/>
        </p:nvSpPr>
        <p:spPr bwMode="auto">
          <a:xfrm>
            <a:off x="4897438" y="1112838"/>
            <a:ext cx="614362" cy="323850"/>
          </a:xfrm>
          <a:prstGeom prst="rightArrow">
            <a:avLst>
              <a:gd name="adj1" fmla="val 50000"/>
              <a:gd name="adj2" fmla="val 499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Calibri" pitchFamily="34" charset="0"/>
            </a:endParaRP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5580062" y="692696"/>
            <a:ext cx="3563937" cy="954107"/>
          </a:xfrm>
          <a:prstGeom prst="rect">
            <a:avLst/>
          </a:prstGeom>
          <a:solidFill>
            <a:srgbClr val="9AD1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1450" indent="-17145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it-IT" altLang="it-IT" sz="1400" b="1" dirty="0" smtClean="0">
                <a:cs typeface="Arial" pitchFamily="34" charset="0"/>
              </a:rPr>
              <a:t>Preventive networks</a:t>
            </a:r>
            <a:endParaRPr lang="it-IT" altLang="it-IT" sz="1400" b="1" dirty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it-IT" altLang="it-IT" sz="1400" b="1" dirty="0" err="1" smtClean="0">
                <a:cs typeface="Arial" pitchFamily="34" charset="0"/>
              </a:rPr>
              <a:t>Health</a:t>
            </a:r>
            <a:r>
              <a:rPr lang="it-IT" altLang="it-IT" sz="1400" b="1" dirty="0" smtClean="0">
                <a:cs typeface="Arial" pitchFamily="34" charset="0"/>
              </a:rPr>
              <a:t> promotion:</a:t>
            </a:r>
          </a:p>
          <a:p>
            <a:pPr eaLnBrk="1" hangingPunct="1">
              <a:spcBef>
                <a:spcPct val="0"/>
              </a:spcBef>
            </a:pPr>
            <a:r>
              <a:rPr lang="it-IT" altLang="it-IT" sz="1400" b="1" dirty="0" smtClean="0">
                <a:cs typeface="Arial" pitchFamily="34" charset="0"/>
              </a:rPr>
              <a:t>Schools, </a:t>
            </a:r>
            <a:r>
              <a:rPr lang="it-IT" altLang="it-IT" sz="1400" b="1" dirty="0" err="1" smtClean="0">
                <a:cs typeface="Arial" pitchFamily="34" charset="0"/>
              </a:rPr>
              <a:t>working</a:t>
            </a:r>
            <a:r>
              <a:rPr lang="it-IT" altLang="it-IT" sz="1400" b="1" dirty="0" smtClean="0">
                <a:cs typeface="Arial" pitchFamily="34" charset="0"/>
              </a:rPr>
              <a:t> </a:t>
            </a:r>
            <a:r>
              <a:rPr lang="it-IT" altLang="it-IT" sz="1400" b="1" dirty="0" err="1" smtClean="0">
                <a:cs typeface="Arial" pitchFamily="34" charset="0"/>
              </a:rPr>
              <a:t>places</a:t>
            </a:r>
            <a:r>
              <a:rPr lang="it-IT" altLang="it-IT" sz="1400" b="1" dirty="0" smtClean="0">
                <a:cs typeface="Arial" pitchFamily="34" charset="0"/>
              </a:rPr>
              <a:t>, </a:t>
            </a:r>
            <a:r>
              <a:rPr lang="it-IT" altLang="it-IT" sz="1400" b="1" dirty="0" err="1" smtClean="0">
                <a:cs typeface="Arial" pitchFamily="34" charset="0"/>
              </a:rPr>
              <a:t>cities</a:t>
            </a:r>
            <a:r>
              <a:rPr lang="it-IT" altLang="it-IT" sz="1400" b="1" dirty="0" smtClean="0">
                <a:cs typeface="Arial" pitchFamily="34" charset="0"/>
              </a:rPr>
              <a:t>, </a:t>
            </a:r>
            <a:r>
              <a:rPr lang="it-IT" altLang="it-IT" sz="1400" b="1" dirty="0" err="1" smtClean="0">
                <a:cs typeface="Arial" pitchFamily="34" charset="0"/>
              </a:rPr>
              <a:t>domestic</a:t>
            </a:r>
            <a:r>
              <a:rPr lang="it-IT" altLang="it-IT" sz="1400" b="1" dirty="0" smtClean="0">
                <a:cs typeface="Arial" pitchFamily="34" charset="0"/>
              </a:rPr>
              <a:t> </a:t>
            </a:r>
            <a:r>
              <a:rPr lang="it-IT" altLang="it-IT" sz="1400" b="1" dirty="0" err="1" smtClean="0">
                <a:cs typeface="Arial" pitchFamily="34" charset="0"/>
              </a:rPr>
              <a:t>environment</a:t>
            </a:r>
            <a:r>
              <a:rPr lang="it-IT" altLang="it-IT" sz="1400" b="1" dirty="0" smtClean="0">
                <a:cs typeface="Arial" pitchFamily="34" charset="0"/>
              </a:rPr>
              <a:t> </a:t>
            </a:r>
            <a:endParaRPr lang="it-IT" altLang="it-IT" sz="1400" b="1" dirty="0">
              <a:cs typeface="Arial" pitchFamily="34" charset="0"/>
            </a:endParaRPr>
          </a:p>
        </p:txBody>
      </p:sp>
      <p:sp>
        <p:nvSpPr>
          <p:cNvPr id="10261" name="AutoShape 21"/>
          <p:cNvSpPr>
            <a:spLocks noChangeArrowheads="1"/>
          </p:cNvSpPr>
          <p:nvPr/>
        </p:nvSpPr>
        <p:spPr bwMode="auto">
          <a:xfrm>
            <a:off x="1619250" y="3860800"/>
            <a:ext cx="733425" cy="720725"/>
          </a:xfrm>
          <a:prstGeom prst="curvedRightArrow">
            <a:avLst>
              <a:gd name="adj1" fmla="val 20000"/>
              <a:gd name="adj2" fmla="val 40000"/>
              <a:gd name="adj3" fmla="val 552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Calibri" pitchFamily="34" charset="0"/>
            </a:endParaRPr>
          </a:p>
        </p:txBody>
      </p:sp>
      <p:sp>
        <p:nvSpPr>
          <p:cNvPr id="10262" name="AutoShape 22"/>
          <p:cNvSpPr>
            <a:spLocks noChangeArrowheads="1"/>
          </p:cNvSpPr>
          <p:nvPr/>
        </p:nvSpPr>
        <p:spPr bwMode="auto">
          <a:xfrm>
            <a:off x="4500563" y="4149725"/>
            <a:ext cx="733425" cy="574675"/>
          </a:xfrm>
          <a:prstGeom prst="curvedLeftArrow">
            <a:avLst>
              <a:gd name="adj1" fmla="val 20000"/>
              <a:gd name="adj2" fmla="val 40000"/>
              <a:gd name="adj3" fmla="val 450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243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079875" y="4604792"/>
            <a:ext cx="1144588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>
                <a:solidFill>
                  <a:srgbClr val="FFFFFF"/>
                </a:solidFill>
                <a:ea typeface="SimSun" pitchFamily="2" charset="-122"/>
              </a:rPr>
              <a:t>04/06/10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042988" y="2018754"/>
            <a:ext cx="3097212" cy="178728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</a:rPr>
              <a:t>Empowerment 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</a:rPr>
              <a:t>of </a:t>
            </a:r>
            <a:r>
              <a:rPr lang="it-IT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</a:rPr>
              <a:t>citizens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</a:rPr>
              <a:t> to be </a:t>
            </a:r>
            <a:r>
              <a:rPr lang="it-IT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</a:rPr>
              <a:t>responsible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</a:rPr>
              <a:t> and </a:t>
            </a:r>
            <a:r>
              <a:rPr lang="it-IT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</a:rPr>
              <a:t>accountable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</a:rPr>
              <a:t> for </a:t>
            </a:r>
            <a:r>
              <a:rPr lang="it-IT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</a:rPr>
              <a:t>their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</a:rPr>
              <a:t> </a:t>
            </a:r>
            <a:r>
              <a:rPr lang="it-IT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</a:rPr>
              <a:t>own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</a:rPr>
              <a:t> </a:t>
            </a:r>
            <a:r>
              <a:rPr lang="it-IT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</a:rPr>
              <a:t>health</a:t>
            </a:r>
            <a:endParaRPr lang="it-IT" sz="22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932363" y="2124285"/>
            <a:ext cx="3937000" cy="14487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</a:rPr>
              <a:t>S</a:t>
            </a:r>
            <a:r>
              <a:rPr lang="it-IT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</a:rPr>
              <a:t>takeholders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</a:rPr>
              <a:t> and </a:t>
            </a:r>
            <a:r>
              <a:rPr lang="it-IT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</a:rPr>
              <a:t>Institutions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</a:rPr>
              <a:t> </a:t>
            </a:r>
            <a:r>
              <a:rPr lang="it-IT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</a:rPr>
              <a:t>responsibility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</a:rPr>
              <a:t> to </a:t>
            </a:r>
            <a:r>
              <a:rPr lang="it-IT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</a:rPr>
              <a:t>promote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</a:rPr>
              <a:t> and </a:t>
            </a:r>
            <a:r>
              <a:rPr lang="it-IT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</a:rPr>
              <a:t>sustain</a:t>
            </a:r>
            <a:endParaRPr lang="it-IT" sz="2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it-IT" sz="2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</a:rPr>
              <a:t>h</a:t>
            </a:r>
            <a:r>
              <a:rPr lang="it-IT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</a:rPr>
              <a:t>ealthy</a:t>
            </a:r>
            <a:r>
              <a:rPr lang="it-IT" sz="2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</a:rPr>
              <a:t> </a:t>
            </a:r>
            <a:r>
              <a:rPr lang="it-IT" sz="2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"/>
              </a:rPr>
              <a:t>lifestyles</a:t>
            </a:r>
            <a:endParaRPr lang="it-IT" sz="22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"/>
            </a:endParaRPr>
          </a:p>
        </p:txBody>
      </p:sp>
      <p:sp>
        <p:nvSpPr>
          <p:cNvPr id="11270" name="Oval 7"/>
          <p:cNvSpPr>
            <a:spLocks noChangeArrowheads="1"/>
          </p:cNvSpPr>
          <p:nvPr/>
        </p:nvSpPr>
        <p:spPr bwMode="auto">
          <a:xfrm>
            <a:off x="304800" y="1556792"/>
            <a:ext cx="4464050" cy="2633662"/>
          </a:xfrm>
          <a:prstGeom prst="ellipse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Calibri" pitchFamily="34" charset="0"/>
            </a:endParaRPr>
          </a:p>
        </p:txBody>
      </p:sp>
      <p:sp>
        <p:nvSpPr>
          <p:cNvPr id="11271" name="Oval 8"/>
          <p:cNvSpPr>
            <a:spLocks noChangeArrowheads="1"/>
          </p:cNvSpPr>
          <p:nvPr/>
        </p:nvSpPr>
        <p:spPr bwMode="auto">
          <a:xfrm>
            <a:off x="4572000" y="1556792"/>
            <a:ext cx="4572000" cy="2447925"/>
          </a:xfrm>
          <a:prstGeom prst="ellipse">
            <a:avLst/>
          </a:prstGeom>
          <a:noFill/>
          <a:ln w="381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Calibri" pitchFamily="34" charset="0"/>
            </a:endParaRPr>
          </a:p>
        </p:txBody>
      </p:sp>
      <p:sp>
        <p:nvSpPr>
          <p:cNvPr id="11272" name="Oval 9"/>
          <p:cNvSpPr>
            <a:spLocks noChangeArrowheads="1"/>
          </p:cNvSpPr>
          <p:nvPr/>
        </p:nvSpPr>
        <p:spPr bwMode="auto">
          <a:xfrm>
            <a:off x="395536" y="4005064"/>
            <a:ext cx="3095625" cy="1181100"/>
          </a:xfrm>
          <a:prstGeom prst="ellipse">
            <a:avLst/>
          </a:prstGeom>
          <a:solidFill>
            <a:srgbClr val="C6D9F1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Calibri" pitchFamily="34" charset="0"/>
            </a:endParaRPr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971079" y="4208970"/>
            <a:ext cx="1872208" cy="833178"/>
          </a:xfrm>
          <a:prstGeom prst="rect">
            <a:avLst/>
          </a:prstGeom>
          <a:solidFill>
            <a:srgbClr val="C6D9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dirty="0" err="1" smtClean="0">
                <a:solidFill>
                  <a:srgbClr val="002060"/>
                </a:solidFill>
                <a:ea typeface="SimSun" pitchFamily="2" charset="-122"/>
              </a:rPr>
              <a:t>Increase</a:t>
            </a:r>
            <a:r>
              <a:rPr lang="it-IT" altLang="it-IT" sz="2400" b="1" dirty="0" smtClean="0">
                <a:solidFill>
                  <a:srgbClr val="002060"/>
                </a:solidFill>
                <a:ea typeface="SimSun" pitchFamily="2" charset="-122"/>
              </a:rPr>
              <a:t> Knowledge</a:t>
            </a:r>
            <a:endParaRPr lang="it-IT" altLang="it-IT" sz="2400" b="1" dirty="0">
              <a:solidFill>
                <a:srgbClr val="002060"/>
              </a:solidFill>
              <a:ea typeface="SimSun" pitchFamily="2" charset="-122"/>
            </a:endParaRPr>
          </a:p>
        </p:txBody>
      </p:sp>
      <p:sp>
        <p:nvSpPr>
          <p:cNvPr id="11274" name="Oval 11"/>
          <p:cNvSpPr>
            <a:spLocks noChangeArrowheads="1"/>
          </p:cNvSpPr>
          <p:nvPr/>
        </p:nvSpPr>
        <p:spPr bwMode="auto">
          <a:xfrm>
            <a:off x="6012160" y="3861048"/>
            <a:ext cx="3024187" cy="1220167"/>
          </a:xfrm>
          <a:prstGeom prst="ellipse">
            <a:avLst/>
          </a:prstGeom>
          <a:solidFill>
            <a:srgbClr val="C6D9F1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>
              <a:latin typeface="Calibri" pitchFamily="34" charset="0"/>
            </a:endParaRPr>
          </a:p>
        </p:txBody>
      </p:sp>
      <p:sp>
        <p:nvSpPr>
          <p:cNvPr id="11275" name="Text Box 12"/>
          <p:cNvSpPr txBox="1">
            <a:spLocks noChangeArrowheads="1"/>
          </p:cNvSpPr>
          <p:nvPr/>
        </p:nvSpPr>
        <p:spPr bwMode="auto">
          <a:xfrm>
            <a:off x="6564361" y="4001095"/>
            <a:ext cx="2039938" cy="925511"/>
          </a:xfrm>
          <a:prstGeom prst="rect">
            <a:avLst/>
          </a:prstGeom>
          <a:solidFill>
            <a:srgbClr val="C6D9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 smtClean="0">
                <a:solidFill>
                  <a:srgbClr val="002060"/>
                </a:solidFill>
                <a:ea typeface="SimSun" pitchFamily="2" charset="-122"/>
              </a:rPr>
              <a:t>Create </a:t>
            </a:r>
            <a:r>
              <a:rPr lang="it-IT" altLang="it-IT" sz="1800" b="1" dirty="0" err="1" smtClean="0">
                <a:solidFill>
                  <a:srgbClr val="002060"/>
                </a:solidFill>
                <a:ea typeface="SimSun" pitchFamily="2" charset="-122"/>
              </a:rPr>
              <a:t>contexts</a:t>
            </a:r>
            <a:r>
              <a:rPr lang="it-IT" altLang="it-IT" sz="1800" b="1" dirty="0" smtClean="0">
                <a:solidFill>
                  <a:srgbClr val="002060"/>
                </a:solidFill>
                <a:ea typeface="SimSun" pitchFamily="2" charset="-122"/>
              </a:rPr>
              <a:t> and </a:t>
            </a:r>
            <a:r>
              <a:rPr lang="it-IT" altLang="it-IT" sz="1800" b="1" dirty="0" err="1" smtClean="0">
                <a:solidFill>
                  <a:srgbClr val="002060"/>
                </a:solidFill>
                <a:ea typeface="SimSun" pitchFamily="2" charset="-122"/>
              </a:rPr>
              <a:t>invest</a:t>
            </a:r>
            <a:r>
              <a:rPr lang="it-IT" altLang="it-IT" sz="1800" b="1" dirty="0" smtClean="0">
                <a:solidFill>
                  <a:srgbClr val="002060"/>
                </a:solidFill>
                <a:ea typeface="SimSun" pitchFamily="2" charset="-122"/>
              </a:rPr>
              <a:t> in </a:t>
            </a:r>
            <a:r>
              <a:rPr lang="it-IT" altLang="it-IT" sz="1800" b="1" dirty="0" err="1" smtClean="0">
                <a:solidFill>
                  <a:srgbClr val="002060"/>
                </a:solidFill>
                <a:ea typeface="SimSun" pitchFamily="2" charset="-122"/>
              </a:rPr>
              <a:t>settings</a:t>
            </a:r>
            <a:endParaRPr lang="it-IT" altLang="it-IT" sz="1800" b="1" dirty="0">
              <a:solidFill>
                <a:srgbClr val="002060"/>
              </a:solidFill>
              <a:ea typeface="SimSun" pitchFamily="2" charset="-122"/>
            </a:endParaRPr>
          </a:p>
        </p:txBody>
      </p:sp>
      <p:pic>
        <p:nvPicPr>
          <p:cNvPr id="11276" name="Picture 7" descr="MLCLAIM_cmy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0"/>
            <a:ext cx="23622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7" name="Rettangolo 1"/>
          <p:cNvSpPr>
            <a:spLocks noChangeArrowheads="1"/>
          </p:cNvSpPr>
          <p:nvPr/>
        </p:nvSpPr>
        <p:spPr bwMode="auto">
          <a:xfrm>
            <a:off x="2195513" y="215900"/>
            <a:ext cx="6769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it-IT" sz="2000" b="1">
              <a:solidFill>
                <a:srgbClr val="000099"/>
              </a:solidFill>
              <a:latin typeface="Tahoma" pitchFamily="34" charset="0"/>
            </a:endParaRPr>
          </a:p>
        </p:txBody>
      </p:sp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429000"/>
            <a:ext cx="27368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80" name="CasellaDiTesto 2"/>
          <p:cNvSpPr txBox="1">
            <a:spLocks noChangeArrowheads="1"/>
          </p:cNvSpPr>
          <p:nvPr/>
        </p:nvSpPr>
        <p:spPr bwMode="auto">
          <a:xfrm>
            <a:off x="3852242" y="3497039"/>
            <a:ext cx="19431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800" b="1" dirty="0" err="1" smtClean="0">
                <a:solidFill>
                  <a:srgbClr val="FF0000"/>
                </a:solidFill>
                <a:latin typeface="Calibri" pitchFamily="34" charset="0"/>
              </a:rPr>
              <a:t>Decrease</a:t>
            </a:r>
            <a:r>
              <a:rPr lang="it-IT" altLang="it-IT" sz="28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it-IT" altLang="it-IT" sz="2800" b="1" dirty="0" err="1" smtClean="0">
                <a:solidFill>
                  <a:srgbClr val="FF0000"/>
                </a:solidFill>
                <a:latin typeface="Calibri" pitchFamily="34" charset="0"/>
              </a:rPr>
              <a:t>Inequities</a:t>
            </a:r>
            <a:endParaRPr lang="it-IT" altLang="it-IT" sz="28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135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4" name="Picture 2" descr="j03155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1700213"/>
            <a:ext cx="3657600" cy="2609850"/>
          </a:xfrm>
          <a:prstGeom prst="rect">
            <a:avLst/>
          </a:prstGeom>
          <a:noFill/>
        </p:spPr>
      </p:pic>
      <p:pic>
        <p:nvPicPr>
          <p:cNvPr id="325635" name="Picture 3" descr="j028273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3933825"/>
            <a:ext cx="2439987" cy="2439988"/>
          </a:xfrm>
          <a:prstGeom prst="rect">
            <a:avLst/>
          </a:prstGeom>
          <a:noFill/>
        </p:spPr>
      </p:pic>
      <p:pic>
        <p:nvPicPr>
          <p:cNvPr id="325636" name="Picture 4" descr="j028274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404813"/>
            <a:ext cx="2439988" cy="2439987"/>
          </a:xfrm>
          <a:prstGeom prst="rect">
            <a:avLst/>
          </a:prstGeom>
          <a:noFill/>
        </p:spPr>
      </p:pic>
      <p:pic>
        <p:nvPicPr>
          <p:cNvPr id="325637" name="Picture 5" descr="j0282738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908050"/>
            <a:ext cx="2439988" cy="2439988"/>
          </a:xfrm>
          <a:prstGeom prst="rect">
            <a:avLst/>
          </a:prstGeom>
          <a:noFill/>
        </p:spPr>
      </p:pic>
      <p:pic>
        <p:nvPicPr>
          <p:cNvPr id="325638" name="Picture 6" descr="j0282739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650" y="3500438"/>
            <a:ext cx="2439988" cy="2439987"/>
          </a:xfrm>
          <a:prstGeom prst="rect">
            <a:avLst/>
          </a:prstGeom>
          <a:noFill/>
        </p:spPr>
      </p:pic>
      <p:sp>
        <p:nvSpPr>
          <p:cNvPr id="325639" name="Text Box 7"/>
          <p:cNvSpPr txBox="1">
            <a:spLocks noChangeArrowheads="1"/>
          </p:cNvSpPr>
          <p:nvPr/>
        </p:nvSpPr>
        <p:spPr bwMode="auto">
          <a:xfrm rot="344367">
            <a:off x="1371600" y="1981199"/>
            <a:ext cx="66341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Thank</a:t>
            </a:r>
            <a:r>
              <a:rPr lang="it-IT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it-IT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you</a:t>
            </a:r>
            <a:r>
              <a:rPr lang="it-IT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for </a:t>
            </a:r>
            <a:r>
              <a:rPr lang="it-IT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attention</a:t>
            </a:r>
            <a:endParaRPr lang="it-IT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2037556" y="4022367"/>
            <a:ext cx="541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002060"/>
                </a:solidFill>
                <a:hlinkClick r:id="rId7"/>
              </a:rPr>
              <a:t>l.lasala@sanita.it</a:t>
            </a:r>
            <a:endParaRPr lang="it-IT" sz="2800" b="1" dirty="0" smtClean="0">
              <a:solidFill>
                <a:srgbClr val="002060"/>
              </a:solidFill>
            </a:endParaRPr>
          </a:p>
          <a:p>
            <a:pPr algn="ctr"/>
            <a:endParaRPr lang="it-IT" sz="2800" b="1" dirty="0" smtClean="0">
              <a:solidFill>
                <a:srgbClr val="002060"/>
              </a:solidFill>
            </a:endParaRPr>
          </a:p>
          <a:p>
            <a:pPr algn="ctr"/>
            <a:endParaRPr lang="it-IT" sz="2800" b="1" dirty="0" smtClean="0">
              <a:solidFill>
                <a:srgbClr val="002060"/>
              </a:solidFill>
            </a:endParaRPr>
          </a:p>
          <a:p>
            <a:pPr algn="ctr"/>
            <a:endParaRPr lang="it-IT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70168"/>
      </p:ext>
    </p:extLst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81000" y="228600"/>
            <a:ext cx="81534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defTabSz="762000"/>
            <a:endParaRPr lang="en-US" sz="2000">
              <a:solidFill>
                <a:srgbClr val="00279F"/>
              </a:solidFill>
              <a:latin typeface="Comic Sans MS" pitchFamily="66" charset="0"/>
            </a:endParaRPr>
          </a:p>
        </p:txBody>
      </p:sp>
      <p:pic>
        <p:nvPicPr>
          <p:cNvPr id="2054" name="Picture 9" descr="test_port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69607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768"/>
            <a:ext cx="8208912" cy="41045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95536" y="1052736"/>
            <a:ext cx="835292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dirty="0" err="1"/>
              <a:t>Population</a:t>
            </a:r>
            <a:r>
              <a:rPr lang="it-IT" dirty="0"/>
              <a:t> ≥ 75 with long standing </a:t>
            </a:r>
            <a:r>
              <a:rPr lang="it-IT" dirty="0" err="1"/>
              <a:t>sickness</a:t>
            </a:r>
            <a:r>
              <a:rPr lang="it-IT" dirty="0"/>
              <a:t> or </a:t>
            </a:r>
            <a:r>
              <a:rPr lang="it-IT" dirty="0" err="1"/>
              <a:t>health</a:t>
            </a:r>
            <a:r>
              <a:rPr lang="it-IT" dirty="0"/>
              <a:t> </a:t>
            </a:r>
            <a:r>
              <a:rPr lang="it-IT" dirty="0" err="1" smtClean="0"/>
              <a:t>constraints</a:t>
            </a:r>
            <a:r>
              <a:rPr lang="it-IT" dirty="0" smtClean="0"/>
              <a:t>, </a:t>
            </a:r>
            <a:r>
              <a:rPr lang="it-IT" dirty="0"/>
              <a:t>2004-2013</a:t>
            </a:r>
          </a:p>
          <a:p>
            <a:pPr algn="l"/>
            <a:endParaRPr lang="en-US" dirty="0"/>
          </a:p>
        </p:txBody>
      </p:sp>
      <p:sp>
        <p:nvSpPr>
          <p:cNvPr id="6" name="Right Arrow 5"/>
          <p:cNvSpPr/>
          <p:nvPr/>
        </p:nvSpPr>
        <p:spPr bwMode="auto">
          <a:xfrm rot="18554220">
            <a:off x="7246429" y="3768066"/>
            <a:ext cx="792088" cy="216024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43521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81000" y="228600"/>
            <a:ext cx="81534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defTabSz="762000"/>
            <a:endParaRPr lang="en-US" sz="2000">
              <a:solidFill>
                <a:srgbClr val="00279F"/>
              </a:solidFill>
              <a:latin typeface="Comic Sans MS" pitchFamily="66" charset="0"/>
            </a:endParaRPr>
          </a:p>
        </p:txBody>
      </p:sp>
      <p:pic>
        <p:nvPicPr>
          <p:cNvPr id="2054" name="Picture 9" descr="test_port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69607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323528" y="830317"/>
            <a:ext cx="84249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Organization of National Health Service (NHS</a:t>
            </a:r>
            <a:r>
              <a:rPr lang="en-US" b="1" dirty="0">
                <a:solidFill>
                  <a:srgbClr val="FF0000"/>
                </a:solidFill>
              </a:rPr>
              <a:t>) 1978 Law Act n. 833 </a:t>
            </a:r>
            <a:endParaRPr lang="en-US" b="1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smtClean="0"/>
              <a:t>A </a:t>
            </a:r>
            <a:r>
              <a:rPr lang="en-US" dirty="0"/>
              <a:t>regionally organized </a:t>
            </a:r>
            <a:r>
              <a:rPr lang="en-US" dirty="0" smtClean="0"/>
              <a:t>system that </a:t>
            </a:r>
            <a:r>
              <a:rPr lang="en-US" dirty="0"/>
              <a:t>provides </a:t>
            </a:r>
            <a:r>
              <a:rPr lang="en-US" b="1" dirty="0"/>
              <a:t>universal coverage </a:t>
            </a:r>
            <a:r>
              <a:rPr lang="en-US" b="1" dirty="0" smtClean="0"/>
              <a:t>largely free </a:t>
            </a:r>
            <a:r>
              <a:rPr lang="en-US" b="1" dirty="0"/>
              <a:t>of charge at the point of delivery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b="1" u="sng" dirty="0" smtClean="0">
                <a:solidFill>
                  <a:srgbClr val="FF0000"/>
                </a:solidFill>
              </a:rPr>
              <a:t>At </a:t>
            </a:r>
            <a:r>
              <a:rPr lang="en-US" b="1" u="sng" dirty="0">
                <a:solidFill>
                  <a:srgbClr val="FF0000"/>
                </a:solidFill>
              </a:rPr>
              <a:t>national level</a:t>
            </a:r>
            <a:r>
              <a:rPr lang="en-US" dirty="0"/>
              <a:t>, the </a:t>
            </a:r>
            <a:r>
              <a:rPr lang="en-US" u="sng" dirty="0"/>
              <a:t>Ministry of </a:t>
            </a:r>
            <a:r>
              <a:rPr lang="en-US" u="sng" dirty="0" smtClean="0"/>
              <a:t>Health </a:t>
            </a:r>
            <a:r>
              <a:rPr lang="en-US" dirty="0" smtClean="0"/>
              <a:t>(</a:t>
            </a:r>
            <a:r>
              <a:rPr lang="en-US" dirty="0"/>
              <a:t>supported by several specialized agencies) sets the </a:t>
            </a:r>
            <a:r>
              <a:rPr lang="en-US" dirty="0" smtClean="0"/>
              <a:t>principles and </a:t>
            </a:r>
            <a:r>
              <a:rPr lang="en-US" dirty="0"/>
              <a:t>goals of the health system, determines the </a:t>
            </a:r>
            <a:r>
              <a:rPr lang="en-US" i="1" dirty="0"/>
              <a:t>core benefit package of </a:t>
            </a:r>
            <a:r>
              <a:rPr lang="en-US" i="1" dirty="0" smtClean="0"/>
              <a:t>health services </a:t>
            </a:r>
            <a:r>
              <a:rPr lang="en-US" i="1" dirty="0"/>
              <a:t>guaranteed across the country</a:t>
            </a:r>
            <a:r>
              <a:rPr lang="en-US" dirty="0"/>
              <a:t>, and allocates national funds to </a:t>
            </a:r>
            <a:r>
              <a:rPr lang="en-US" dirty="0" smtClean="0"/>
              <a:t>the regions</a:t>
            </a:r>
            <a:r>
              <a:rPr lang="en-US" dirty="0"/>
              <a:t>. </a:t>
            </a:r>
            <a:endParaRPr lang="en-US" dirty="0" smtClean="0"/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u="sng" dirty="0">
                <a:solidFill>
                  <a:srgbClr val="FF0000"/>
                </a:solidFill>
              </a:rPr>
              <a:t>regions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are responsible for organizing and delivering health </a:t>
            </a:r>
            <a:r>
              <a:rPr lang="en-US" dirty="0" smtClean="0"/>
              <a:t>care in their setting.</a:t>
            </a:r>
            <a:endParaRPr lang="en-US" dirty="0"/>
          </a:p>
          <a:p>
            <a:pPr algn="just"/>
            <a:r>
              <a:rPr lang="en-US" b="1" u="sng" dirty="0">
                <a:solidFill>
                  <a:srgbClr val="FF0000"/>
                </a:solidFill>
              </a:rPr>
              <a:t>At local level</a:t>
            </a:r>
            <a:r>
              <a:rPr lang="en-US" dirty="0"/>
              <a:t>, geographically based </a:t>
            </a:r>
            <a:r>
              <a:rPr lang="en-US" u="sng" dirty="0"/>
              <a:t>local health authorities </a:t>
            </a:r>
            <a:r>
              <a:rPr lang="en-US" dirty="0" smtClean="0"/>
              <a:t> </a:t>
            </a:r>
            <a:r>
              <a:rPr lang="en-US" dirty="0"/>
              <a:t>deliver public health, community health services and primary </a:t>
            </a:r>
            <a:r>
              <a:rPr lang="en-US" dirty="0" smtClean="0"/>
              <a:t>care (GPs and pediatricians) directly</a:t>
            </a:r>
            <a:r>
              <a:rPr lang="en-US" dirty="0"/>
              <a:t>, and secondary and specialist care directly or through public </a:t>
            </a:r>
            <a:r>
              <a:rPr lang="en-US" dirty="0" smtClean="0"/>
              <a:t>hospitals or </a:t>
            </a:r>
            <a:r>
              <a:rPr lang="en-US" dirty="0"/>
              <a:t>accredited private providers.</a:t>
            </a:r>
          </a:p>
        </p:txBody>
      </p:sp>
    </p:spTree>
    <p:extLst>
      <p:ext uri="{BB962C8B-B14F-4D97-AF65-F5344CB8AC3E}">
        <p14:creationId xmlns:p14="http://schemas.microsoft.com/office/powerpoint/2010/main" val="346595920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81000" y="228600"/>
            <a:ext cx="81534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defTabSz="762000"/>
            <a:endParaRPr lang="en-US" sz="2000">
              <a:solidFill>
                <a:srgbClr val="00279F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7384"/>
            <a:ext cx="5472608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3" name="TextBox 2"/>
          <p:cNvSpPr txBox="1"/>
          <p:nvPr/>
        </p:nvSpPr>
        <p:spPr>
          <a:xfrm rot="16200000">
            <a:off x="-1557247" y="3091829"/>
            <a:ext cx="36471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health reforms pathway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 bwMode="auto">
          <a:xfrm>
            <a:off x="467544" y="2492896"/>
            <a:ext cx="6192688" cy="4320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8224" y="1916832"/>
            <a:ext cx="26744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1978: NHS foundation. </a:t>
            </a:r>
          </a:p>
          <a:p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6588224" y="2924944"/>
            <a:ext cx="25212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1992-93: First Update: </a:t>
            </a:r>
          </a:p>
          <a:p>
            <a:pPr algn="l"/>
            <a:r>
              <a:rPr lang="en-US" sz="2000" dirty="0" smtClean="0"/>
              <a:t>local health authorities </a:t>
            </a:r>
          </a:p>
          <a:p>
            <a:pPr algn="l"/>
            <a:r>
              <a:rPr lang="en-US" sz="2000" dirty="0" smtClean="0"/>
              <a:t>and hospital trusts</a:t>
            </a:r>
            <a:endParaRPr lang="en-US" sz="2000" dirty="0"/>
          </a:p>
        </p:txBody>
      </p:sp>
      <p:sp>
        <p:nvSpPr>
          <p:cNvPr id="10" name="Oval 9"/>
          <p:cNvSpPr/>
          <p:nvPr/>
        </p:nvSpPr>
        <p:spPr bwMode="auto">
          <a:xfrm>
            <a:off x="467544" y="2852936"/>
            <a:ext cx="6192688" cy="4320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8635" y="4429561"/>
            <a:ext cx="26468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1999-2001: Devolution </a:t>
            </a:r>
          </a:p>
          <a:p>
            <a:pPr algn="l"/>
            <a:r>
              <a:rPr lang="en-US" sz="2000" dirty="0" smtClean="0"/>
              <a:t>to subnational </a:t>
            </a:r>
          </a:p>
          <a:p>
            <a:pPr algn="l"/>
            <a:r>
              <a:rPr lang="en-US" sz="2000" dirty="0" smtClean="0"/>
              <a:t>Governments (Regions)</a:t>
            </a:r>
            <a:endParaRPr lang="en-US" sz="2000" dirty="0"/>
          </a:p>
        </p:txBody>
      </p:sp>
      <p:sp>
        <p:nvSpPr>
          <p:cNvPr id="12" name="Oval 11"/>
          <p:cNvSpPr/>
          <p:nvPr/>
        </p:nvSpPr>
        <p:spPr bwMode="auto">
          <a:xfrm>
            <a:off x="467544" y="4653136"/>
            <a:ext cx="6192688" cy="4320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67544" y="5805264"/>
            <a:ext cx="6192688" cy="432048"/>
          </a:xfrm>
          <a:prstGeom prst="ellipse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60232" y="5837202"/>
            <a:ext cx="25921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 smtClean="0"/>
              <a:t>2009: Fiscal federalism</a:t>
            </a:r>
          </a:p>
        </p:txBody>
      </p:sp>
    </p:spTree>
    <p:extLst>
      <p:ext uri="{BB962C8B-B14F-4D97-AF65-F5344CB8AC3E}">
        <p14:creationId xmlns:p14="http://schemas.microsoft.com/office/powerpoint/2010/main" val="92071425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81000" y="228600"/>
            <a:ext cx="81534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defTabSz="762000"/>
            <a:endParaRPr lang="en-US" sz="2000">
              <a:solidFill>
                <a:srgbClr val="00279F"/>
              </a:solidFill>
              <a:latin typeface="Comic Sans MS" pitchFamily="66" charset="0"/>
            </a:endParaRPr>
          </a:p>
        </p:txBody>
      </p:sp>
      <p:pic>
        <p:nvPicPr>
          <p:cNvPr id="2054" name="Picture 9" descr="test_port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69607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894"/>
            <a:ext cx="604867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36" y="1412776"/>
            <a:ext cx="319251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Total cost of the </a:t>
            </a:r>
            <a:r>
              <a:rPr lang="en-US" dirty="0" smtClean="0"/>
              <a:t>NHS</a:t>
            </a:r>
          </a:p>
          <a:p>
            <a:pPr algn="l"/>
            <a:endParaRPr lang="en-US" sz="600" dirty="0"/>
          </a:p>
          <a:p>
            <a:pPr marL="177800" indent="-177800" algn="l">
              <a:spcAft>
                <a:spcPts val="600"/>
              </a:spcAft>
              <a:buFont typeface="Arial"/>
              <a:buChar char="•"/>
            </a:pPr>
            <a:r>
              <a:rPr lang="en-US" sz="2200" dirty="0"/>
              <a:t>112 B€/year </a:t>
            </a:r>
            <a:r>
              <a:rPr lang="en-US" sz="2200" dirty="0" smtClean="0"/>
              <a:t>government </a:t>
            </a:r>
            <a:r>
              <a:rPr lang="en-US" sz="1600" dirty="0" smtClean="0"/>
              <a:t>(6.9% GDP)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5% prevention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45% hospital care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50% district (primary) care</a:t>
            </a:r>
          </a:p>
          <a:p>
            <a:pPr marL="342900" indent="-342900" algn="l">
              <a:spcAft>
                <a:spcPts val="600"/>
              </a:spcAft>
              <a:buFont typeface="Arial"/>
              <a:buChar char="•"/>
            </a:pPr>
            <a:endParaRPr lang="en-US" sz="1600" dirty="0" smtClean="0"/>
          </a:p>
          <a:p>
            <a:pPr algn="l">
              <a:spcAft>
                <a:spcPts val="600"/>
              </a:spcAft>
            </a:pPr>
            <a:endParaRPr lang="en-US" sz="600" dirty="0"/>
          </a:p>
          <a:p>
            <a:pPr marL="177800" indent="-177800" algn="l">
              <a:spcAft>
                <a:spcPts val="600"/>
              </a:spcAft>
              <a:buFont typeface="Arial"/>
              <a:buChar char="•"/>
            </a:pPr>
            <a:r>
              <a:rPr lang="en-US" sz="2200" dirty="0"/>
              <a:t>19B</a:t>
            </a:r>
            <a:r>
              <a:rPr lang="en-US" sz="2200" dirty="0" smtClean="0"/>
              <a:t>€/year </a:t>
            </a:r>
            <a:r>
              <a:rPr lang="en-US" sz="2200" dirty="0" err="1" smtClean="0"/>
              <a:t>oop</a:t>
            </a:r>
            <a:r>
              <a:rPr lang="en-US" sz="2200" dirty="0" smtClean="0"/>
              <a:t> </a:t>
            </a:r>
            <a:r>
              <a:rPr lang="en-US" sz="1600" dirty="0" smtClean="0"/>
              <a:t>(2.3% GDP)</a:t>
            </a:r>
            <a:endParaRPr lang="en-US" sz="1600" dirty="0"/>
          </a:p>
          <a:p>
            <a:pPr marL="800100" lvl="1" indent="-342900" algn="l">
              <a:buFont typeface="Arial"/>
              <a:buChar char="•"/>
            </a:pPr>
            <a:r>
              <a:rPr lang="en-US" sz="1600" dirty="0" smtClean="0"/>
              <a:t>mainly copayment for clinical and rehabilitation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39989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81000" y="228600"/>
            <a:ext cx="81534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defTabSz="762000"/>
            <a:endParaRPr lang="en-US" sz="2000">
              <a:solidFill>
                <a:srgbClr val="00279F"/>
              </a:solidFill>
              <a:latin typeface="Comic Sans MS" pitchFamily="66" charset="0"/>
            </a:endParaRPr>
          </a:p>
        </p:txBody>
      </p:sp>
      <p:pic>
        <p:nvPicPr>
          <p:cNvPr id="2054" name="Picture 9" descr="test_port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69607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67544" y="1127641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The </a:t>
            </a:r>
            <a:r>
              <a:rPr lang="en-US" dirty="0"/>
              <a:t>main source of financing is national and regional taxes, </a:t>
            </a:r>
            <a:r>
              <a:rPr lang="en-US" dirty="0" smtClean="0"/>
              <a:t>supplemented by </a:t>
            </a:r>
            <a:r>
              <a:rPr lang="en-US" dirty="0"/>
              <a:t>co-</a:t>
            </a:r>
            <a:r>
              <a:rPr lang="en-US" dirty="0" smtClean="0"/>
              <a:t>payments. 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Public </a:t>
            </a:r>
            <a:r>
              <a:rPr lang="en-US" b="1" dirty="0">
                <a:solidFill>
                  <a:srgbClr val="FF0000"/>
                </a:solidFill>
              </a:rPr>
              <a:t>sources made up 78.2% </a:t>
            </a:r>
            <a:r>
              <a:rPr lang="en-US" dirty="0"/>
              <a:t>of total health-care </a:t>
            </a:r>
            <a:r>
              <a:rPr lang="en-US" dirty="0" smtClean="0"/>
              <a:t>spending.</a:t>
            </a:r>
          </a:p>
          <a:p>
            <a:pPr algn="l"/>
            <a:endParaRPr lang="en-US" dirty="0" smtClean="0"/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Private spending</a:t>
            </a:r>
            <a:r>
              <a:rPr lang="en-US" dirty="0"/>
              <a:t>, mainly in the form of out-of-pocket (OOP) payments (</a:t>
            </a:r>
            <a:r>
              <a:rPr lang="en-US" b="1" dirty="0">
                <a:solidFill>
                  <a:srgbClr val="FF0000"/>
                </a:solidFill>
              </a:rPr>
              <a:t>17.8%</a:t>
            </a:r>
            <a:r>
              <a:rPr lang="en-US" dirty="0"/>
              <a:t>)</a:t>
            </a:r>
            <a:r>
              <a:rPr lang="en-US" dirty="0" smtClean="0"/>
              <a:t>, accounting </a:t>
            </a:r>
            <a:r>
              <a:rPr lang="en-US" dirty="0"/>
              <a:t>for the remainder </a:t>
            </a:r>
            <a:r>
              <a:rPr lang="en-US" dirty="0" smtClean="0"/>
              <a:t>– mainly </a:t>
            </a:r>
            <a:r>
              <a:rPr lang="en-US" dirty="0"/>
              <a:t>for </a:t>
            </a:r>
            <a:r>
              <a:rPr lang="en-US" dirty="0" smtClean="0"/>
              <a:t>diagnostic procedures </a:t>
            </a:r>
            <a:r>
              <a:rPr lang="en-US" dirty="0"/>
              <a:t>(laboratory tests and imaging), pharmaceuticals, </a:t>
            </a:r>
            <a:r>
              <a:rPr lang="en-US" dirty="0" smtClean="0"/>
              <a:t>specialists visits.</a:t>
            </a:r>
          </a:p>
          <a:p>
            <a:pPr algn="l"/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Only </a:t>
            </a:r>
            <a:r>
              <a:rPr lang="en-US" dirty="0"/>
              <a:t>about </a:t>
            </a:r>
            <a:r>
              <a:rPr lang="en-US" b="1" dirty="0" smtClean="0">
                <a:solidFill>
                  <a:srgbClr val="FF0000"/>
                </a:solidFill>
              </a:rPr>
              <a:t>3%</a:t>
            </a:r>
            <a:r>
              <a:rPr lang="en-US" dirty="0" smtClean="0"/>
              <a:t> </a:t>
            </a:r>
            <a:r>
              <a:rPr lang="en-US" dirty="0"/>
              <a:t>of total health-care expenditure </a:t>
            </a:r>
            <a:r>
              <a:rPr lang="en-US" dirty="0" smtClean="0"/>
              <a:t>is funded </a:t>
            </a:r>
            <a:r>
              <a:rPr lang="en-US" dirty="0"/>
              <a:t>by </a:t>
            </a:r>
            <a:r>
              <a:rPr lang="en-US" b="1" dirty="0">
                <a:solidFill>
                  <a:srgbClr val="FF0000"/>
                </a:solidFill>
              </a:rPr>
              <a:t>private health insurance</a:t>
            </a:r>
            <a:r>
              <a:rPr lang="en-US" dirty="0"/>
              <a:t>. 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smtClean="0"/>
              <a:t>Production</a:t>
            </a:r>
            <a:r>
              <a:rPr lang="en-US" dirty="0"/>
              <a:t>, distribution and pricing </a:t>
            </a:r>
            <a:r>
              <a:rPr lang="en-US" dirty="0" smtClean="0"/>
              <a:t>of </a:t>
            </a:r>
            <a:r>
              <a:rPr lang="en-US" b="1" dirty="0" smtClean="0">
                <a:solidFill>
                  <a:srgbClr val="FF0000"/>
                </a:solidFill>
              </a:rPr>
              <a:t>pharmaceuticals </a:t>
            </a:r>
            <a:r>
              <a:rPr lang="en-US" dirty="0"/>
              <a:t>are </a:t>
            </a:r>
            <a:r>
              <a:rPr lang="en-US" dirty="0" smtClean="0"/>
              <a:t> </a:t>
            </a:r>
            <a:r>
              <a:rPr lang="en-US" dirty="0"/>
              <a:t>regulated by a national </a:t>
            </a:r>
            <a:r>
              <a:rPr lang="en-US" dirty="0" smtClean="0"/>
              <a:t>regulating agency (AIFA).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05120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81000" y="228600"/>
            <a:ext cx="81534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defTabSz="762000"/>
            <a:endParaRPr lang="en-US" sz="2000">
              <a:solidFill>
                <a:srgbClr val="00279F"/>
              </a:solidFill>
              <a:latin typeface="Comic Sans MS" pitchFamily="66" charset="0"/>
            </a:endParaRPr>
          </a:p>
        </p:txBody>
      </p:sp>
      <p:pic>
        <p:nvPicPr>
          <p:cNvPr id="2054" name="Picture 9" descr="test_porta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6960768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7" y="1052736"/>
            <a:ext cx="9133615" cy="51845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11760" y="6300028"/>
            <a:ext cx="435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Health care spending, OECD countries, 2015</a:t>
            </a:r>
            <a:endParaRPr lang="en-US" sz="1800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 flipV="1">
            <a:off x="5220072" y="4941169"/>
            <a:ext cx="864096" cy="93610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4932040" y="1484784"/>
            <a:ext cx="1152128" cy="108012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lg"/>
          </a:ln>
          <a:effectLst/>
        </p:spPr>
      </p:cxnSp>
    </p:spTree>
    <p:extLst>
      <p:ext uri="{BB962C8B-B14F-4D97-AF65-F5344CB8AC3E}">
        <p14:creationId xmlns:p14="http://schemas.microsoft.com/office/powerpoint/2010/main" val="292781239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ri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ori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or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ri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ri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ri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r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r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r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5307</TotalTime>
  <Pages>7</Pages>
  <Words>1792</Words>
  <Application>Microsoft Office PowerPoint</Application>
  <PresentationFormat>Presentazione su schermo (4:3)</PresentationFormat>
  <Paragraphs>231</Paragraphs>
  <Slides>37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37</vt:i4>
      </vt:variant>
    </vt:vector>
  </HeadingPairs>
  <TitlesOfParts>
    <vt:vector size="48" baseType="lpstr">
      <vt:lpstr>Arial Unicode MS</vt:lpstr>
      <vt:lpstr>Microsoft YaHei</vt:lpstr>
      <vt:lpstr>SimSun</vt:lpstr>
      <vt:lpstr>Arial</vt:lpstr>
      <vt:lpstr>Arial </vt:lpstr>
      <vt:lpstr>Calibri</vt:lpstr>
      <vt:lpstr>Comic Sans MS</vt:lpstr>
      <vt:lpstr>Tahoma</vt:lpstr>
      <vt:lpstr>Times New Roman</vt:lpstr>
      <vt:lpstr>Wingdings</vt:lpstr>
      <vt:lpstr>Lori</vt:lpstr>
      <vt:lpstr> Liliana La Sala M.D.  (l.lasala@sanita.it) Ministry of Health  Directorate General for Preventive Health-Unit 6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Ministero della Salute Direzione Generale della Prevenzione Sanitaria</vt:lpstr>
      <vt:lpstr>Presentazione standard di PowerPoint</vt:lpstr>
      <vt:lpstr>Presentazione standard di PowerPoint</vt:lpstr>
      <vt:lpstr>Presentazione standard di PowerPoint</vt:lpstr>
      <vt:lpstr>Italian Mental Health care system</vt:lpstr>
      <vt:lpstr>The central issues of Laws 180 and 833/1978</vt:lpstr>
      <vt:lpstr>Major mental health plans over time</vt:lpstr>
      <vt:lpstr>Italian Mental Health Action Plan 2013 (MHAP)</vt:lpstr>
      <vt:lpstr>Priority areas (MHAP)</vt:lpstr>
      <vt:lpstr>Methodology (MHAP)</vt:lpstr>
      <vt:lpstr>The National Information System for MH (SISM)</vt:lpstr>
      <vt:lpstr>Presentazione standard di PowerPoint</vt:lpstr>
      <vt:lpstr>Presentazione standard di PowerPoint</vt:lpstr>
      <vt:lpstr>Organization of MH services</vt:lpstr>
      <vt:lpstr>Mental Health Departments</vt:lpstr>
      <vt:lpstr>Presentazione standard di PowerPoint</vt:lpstr>
      <vt:lpstr>Presentazione standard di PowerPoint</vt:lpstr>
      <vt:lpstr>Presentazione standard di PowerPoint</vt:lpstr>
      <vt:lpstr>Forensic Hospitals 2014 Law Act n.81</vt:lpstr>
      <vt:lpstr> 40 years since Psychiatric Reform Law</vt:lpstr>
      <vt:lpstr>Presentazione standard di PowerPoint</vt:lpstr>
      <vt:lpstr> Ministero della Salute Direzione Generale della Prevenzione Sanitaria</vt:lpstr>
      <vt:lpstr>Presentazione standard di PowerPoint</vt:lpstr>
      <vt:lpstr>Chronic diseases are a worldwide emergency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FINSIEL</dc:creator>
  <cp:lastModifiedBy>Papi Francesco</cp:lastModifiedBy>
  <cp:revision>417</cp:revision>
  <cp:lastPrinted>1999-05-24T14:47:34Z</cp:lastPrinted>
  <dcterms:created xsi:type="dcterms:W3CDTF">1999-05-12T09:45:12Z</dcterms:created>
  <dcterms:modified xsi:type="dcterms:W3CDTF">2018-06-15T11:45:51Z</dcterms:modified>
</cp:coreProperties>
</file>